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40"/>
  </p:notesMasterIdLst>
  <p:sldIdLst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1" r:id="rId20"/>
    <p:sldId id="272" r:id="rId21"/>
    <p:sldId id="275" r:id="rId22"/>
    <p:sldId id="276" r:id="rId23"/>
    <p:sldId id="277" r:id="rId24"/>
    <p:sldId id="274" r:id="rId25"/>
    <p:sldId id="278" r:id="rId26"/>
    <p:sldId id="290" r:id="rId27"/>
    <p:sldId id="284" r:id="rId28"/>
    <p:sldId id="282" r:id="rId29"/>
    <p:sldId id="291" r:id="rId30"/>
    <p:sldId id="289" r:id="rId31"/>
    <p:sldId id="279" r:id="rId32"/>
    <p:sldId id="287" r:id="rId33"/>
    <p:sldId id="285" r:id="rId34"/>
    <p:sldId id="286" r:id="rId35"/>
    <p:sldId id="299" r:id="rId36"/>
    <p:sldId id="300" r:id="rId37"/>
    <p:sldId id="283" r:id="rId38"/>
    <p:sldId id="292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A72"/>
    <a:srgbClr val="FDAAA1"/>
    <a:srgbClr val="316496"/>
    <a:srgbClr val="D1DABD"/>
    <a:srgbClr val="FDFEFC"/>
    <a:srgbClr val="BCCA9F"/>
    <a:srgbClr val="D7E4BD"/>
    <a:srgbClr val="1F497D"/>
    <a:srgbClr val="91CBD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01" autoAdjust="0"/>
  </p:normalViewPr>
  <p:slideViewPr>
    <p:cSldViewPr snapToGrid="0">
      <p:cViewPr varScale="1">
        <p:scale>
          <a:sx n="65" d="100"/>
          <a:sy n="65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52623-80B0-4B57-B22B-CE5DD7029EA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4AE707-288B-4ECE-AD09-3B43B3EA377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fi-FI" sz="900" b="1" dirty="0"/>
            <a:t>Valmentava johtaminen</a:t>
          </a:r>
        </a:p>
      </dgm:t>
    </dgm:pt>
    <dgm:pt modelId="{56EF06AE-379E-4BB9-8DF0-8616D4618E30}" type="parTrans" cxnId="{2DC0EC7C-B916-49F4-AD37-BDDC13C11753}">
      <dgm:prSet/>
      <dgm:spPr/>
      <dgm:t>
        <a:bodyPr/>
        <a:lstStyle/>
        <a:p>
          <a:endParaRPr lang="fi-FI"/>
        </a:p>
      </dgm:t>
    </dgm:pt>
    <dgm:pt modelId="{C45EC0DF-EA23-4F4B-AEEF-0E73FF4344F0}" type="sibTrans" cxnId="{2DC0EC7C-B916-49F4-AD37-BDDC13C11753}">
      <dgm:prSet/>
      <dgm:spPr/>
      <dgm:t>
        <a:bodyPr/>
        <a:lstStyle/>
        <a:p>
          <a:endParaRPr lang="fi-FI"/>
        </a:p>
      </dgm:t>
    </dgm:pt>
    <dgm:pt modelId="{398182FC-50D0-4FAD-A603-D76A3C6ED7E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>
              <a:solidFill>
                <a:schemeClr val="tx1"/>
              </a:solidFill>
            </a:rPr>
            <a:t>kehittyminen</a:t>
          </a:r>
        </a:p>
      </dgm:t>
    </dgm:pt>
    <dgm:pt modelId="{8E525CCD-0F59-4DB4-8598-934B487E66F1}" type="parTrans" cxnId="{64BDC866-C977-4D7C-AD31-CDB175CA414D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5404D1BA-D407-4C97-B95B-51D07650DA3C}" type="sibTrans" cxnId="{64BDC866-C977-4D7C-AD31-CDB175CA414D}">
      <dgm:prSet/>
      <dgm:spPr/>
      <dgm:t>
        <a:bodyPr/>
        <a:lstStyle/>
        <a:p>
          <a:endParaRPr lang="fi-FI"/>
        </a:p>
      </dgm:t>
    </dgm:pt>
    <dgm:pt modelId="{9CAA0EDF-E7D0-4A0C-8EF0-604E78256CC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>
              <a:solidFill>
                <a:schemeClr val="tx1"/>
              </a:solidFill>
            </a:rPr>
            <a:t>ohjaus</a:t>
          </a:r>
        </a:p>
      </dgm:t>
    </dgm:pt>
    <dgm:pt modelId="{BA886001-A4E7-4F12-B6FB-B8255C797B4C}" type="parTrans" cxnId="{6C9CF41D-BA04-48B4-9761-B2BB784B89EC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3EF59E1C-A37B-402A-A898-AF1503909642}" type="sibTrans" cxnId="{6C9CF41D-BA04-48B4-9761-B2BB784B89EC}">
      <dgm:prSet/>
      <dgm:spPr/>
      <dgm:t>
        <a:bodyPr/>
        <a:lstStyle/>
        <a:p>
          <a:endParaRPr lang="fi-FI"/>
        </a:p>
      </dgm:t>
    </dgm:pt>
    <dgm:pt modelId="{21F1212B-7B8C-489D-ADB5-FF1C176C36D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kuuntelu</a:t>
          </a:r>
        </a:p>
      </dgm:t>
    </dgm:pt>
    <dgm:pt modelId="{4681306F-86AF-4E37-A445-E56FCE1257AE}" type="parTrans" cxnId="{99C3327A-7C83-4C40-B596-A337258D7500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EAC6AACF-765F-4372-81E0-631D0A512C72}" type="sibTrans" cxnId="{99C3327A-7C83-4C40-B596-A337258D7500}">
      <dgm:prSet/>
      <dgm:spPr/>
      <dgm:t>
        <a:bodyPr/>
        <a:lstStyle/>
        <a:p>
          <a:endParaRPr lang="fi-FI"/>
        </a:p>
      </dgm:t>
    </dgm:pt>
    <dgm:pt modelId="{2BF07FAA-2B65-4448-B4CC-E5C8B7C0750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tuki</a:t>
          </a:r>
        </a:p>
      </dgm:t>
    </dgm:pt>
    <dgm:pt modelId="{D66EC191-C78C-41AB-B225-82DA27468413}" type="parTrans" cxnId="{88497560-02F3-4D1E-8EF6-739DFA518309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2ED14D54-4DF7-4632-A5BE-E039478FACF3}" type="sibTrans" cxnId="{88497560-02F3-4D1E-8EF6-739DFA518309}">
      <dgm:prSet/>
      <dgm:spPr/>
      <dgm:t>
        <a:bodyPr/>
        <a:lstStyle/>
        <a:p>
          <a:endParaRPr lang="fi-FI"/>
        </a:p>
      </dgm:t>
    </dgm:pt>
    <dgm:pt modelId="{D619DB3D-083B-4918-B905-8294A5D7A1C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taidot</a:t>
          </a:r>
        </a:p>
      </dgm:t>
    </dgm:pt>
    <dgm:pt modelId="{2683B5C5-26F7-4A36-AD86-2A9238697672}" type="parTrans" cxnId="{CFE2D0A1-99FF-48AA-9D50-422A6E500DDA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F582ECE1-7D49-463C-A440-97CD9588296A}" type="sibTrans" cxnId="{CFE2D0A1-99FF-48AA-9D50-422A6E500DDA}">
      <dgm:prSet/>
      <dgm:spPr/>
      <dgm:t>
        <a:bodyPr/>
        <a:lstStyle/>
        <a:p>
          <a:endParaRPr lang="fi-FI"/>
        </a:p>
      </dgm:t>
    </dgm:pt>
    <dgm:pt modelId="{15C6F1F6-2FD1-4B19-889B-47E008DB5C8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jakaminen</a:t>
          </a:r>
        </a:p>
      </dgm:t>
    </dgm:pt>
    <dgm:pt modelId="{C60D7F32-6F6D-406C-A8D7-8157E01B747C}" type="parTrans" cxnId="{7C9DF237-2F48-4CCC-A383-DE67D545FC58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7D6F4BEC-C556-43EF-A2D7-54140EB647F7}" type="sibTrans" cxnId="{7C9DF237-2F48-4CCC-A383-DE67D545FC58}">
      <dgm:prSet/>
      <dgm:spPr/>
      <dgm:t>
        <a:bodyPr/>
        <a:lstStyle/>
        <a:p>
          <a:endParaRPr lang="fi-FI"/>
        </a:p>
      </dgm:t>
    </dgm:pt>
    <dgm:pt modelId="{088173BD-AE45-4A63-8C6F-509598AF4AA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seuranta</a:t>
          </a:r>
        </a:p>
      </dgm:t>
    </dgm:pt>
    <dgm:pt modelId="{DC8805D0-0EDD-477D-85F6-0964BBE22974}" type="parTrans" cxnId="{1E6072E6-31E5-4761-9ECD-EB1AAC1728EF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A5F48327-F039-4143-AE8A-A12D9F5BC7FF}" type="sibTrans" cxnId="{1E6072E6-31E5-4761-9ECD-EB1AAC1728EF}">
      <dgm:prSet/>
      <dgm:spPr/>
      <dgm:t>
        <a:bodyPr/>
        <a:lstStyle/>
        <a:p>
          <a:endParaRPr lang="fi-FI"/>
        </a:p>
      </dgm:t>
    </dgm:pt>
    <dgm:pt modelId="{BAA57981-AA33-4505-BF7D-E0D6360FDBF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 smtClean="0">
              <a:solidFill>
                <a:schemeClr val="tx1"/>
              </a:solidFill>
            </a:rPr>
            <a:t>valmentava työote</a:t>
          </a:r>
          <a:endParaRPr lang="fi-FI" dirty="0">
            <a:solidFill>
              <a:schemeClr val="tx1"/>
            </a:solidFill>
          </a:endParaRPr>
        </a:p>
      </dgm:t>
    </dgm:pt>
    <dgm:pt modelId="{C24D2B6A-37F3-4FCD-98EF-F05B05884BA4}" type="parTrans" cxnId="{DDBD8CFB-5096-4F48-A384-FC8536BE42A9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fi-FI"/>
        </a:p>
      </dgm:t>
    </dgm:pt>
    <dgm:pt modelId="{45F386A4-E561-457A-BEBC-CCE893D60E9F}" type="sibTrans" cxnId="{DDBD8CFB-5096-4F48-A384-FC8536BE42A9}">
      <dgm:prSet/>
      <dgm:spPr/>
      <dgm:t>
        <a:bodyPr/>
        <a:lstStyle/>
        <a:p>
          <a:endParaRPr lang="fi-FI"/>
        </a:p>
      </dgm:t>
    </dgm:pt>
    <dgm:pt modelId="{AE6D5B6E-C611-4AD1-AB46-EC0619859DBA}" type="pres">
      <dgm:prSet presAssocID="{DE352623-80B0-4B57-B22B-CE5DD7029E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6DD6C22-A681-4643-B872-8FB5612B57D2}" type="pres">
      <dgm:prSet presAssocID="{5F4AE707-288B-4ECE-AD09-3B43B3EA3773}" presName="centerShape" presStyleLbl="node0" presStyleIdx="0" presStyleCnt="1" custScaleX="108631" custLinFactNeighborX="-309" custLinFactNeighborY="2325"/>
      <dgm:spPr/>
      <dgm:t>
        <a:bodyPr/>
        <a:lstStyle/>
        <a:p>
          <a:endParaRPr lang="fi-FI"/>
        </a:p>
      </dgm:t>
    </dgm:pt>
    <dgm:pt modelId="{9B4F9171-A814-4130-885F-1F4EE23D9E13}" type="pres">
      <dgm:prSet presAssocID="{8E525CCD-0F59-4DB4-8598-934B487E66F1}" presName="Name9" presStyleLbl="parChTrans1D2" presStyleIdx="0" presStyleCnt="8"/>
      <dgm:spPr/>
      <dgm:t>
        <a:bodyPr/>
        <a:lstStyle/>
        <a:p>
          <a:endParaRPr lang="fi-FI"/>
        </a:p>
      </dgm:t>
    </dgm:pt>
    <dgm:pt modelId="{965E3336-3E4C-4261-BFF1-877F90928C2A}" type="pres">
      <dgm:prSet presAssocID="{8E525CCD-0F59-4DB4-8598-934B487E66F1}" presName="connTx" presStyleLbl="parChTrans1D2" presStyleIdx="0" presStyleCnt="8"/>
      <dgm:spPr/>
      <dgm:t>
        <a:bodyPr/>
        <a:lstStyle/>
        <a:p>
          <a:endParaRPr lang="fi-FI"/>
        </a:p>
      </dgm:t>
    </dgm:pt>
    <dgm:pt modelId="{11918BE3-91C9-4E7B-9207-B98C4066E3E5}" type="pres">
      <dgm:prSet presAssocID="{398182FC-50D0-4FAD-A603-D76A3C6ED7EF}" presName="node" presStyleLbl="node1" presStyleIdx="0" presStyleCnt="8" custScaleX="121895" custScaleY="22376" custRadScaleRad="76323" custRadScaleInc="2669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9B9AB5BD-CE0B-4972-A67A-D268D2CDB137}" type="pres">
      <dgm:prSet presAssocID="{BA886001-A4E7-4F12-B6FB-B8255C797B4C}" presName="Name9" presStyleLbl="parChTrans1D2" presStyleIdx="1" presStyleCnt="8"/>
      <dgm:spPr/>
      <dgm:t>
        <a:bodyPr/>
        <a:lstStyle/>
        <a:p>
          <a:endParaRPr lang="fi-FI"/>
        </a:p>
      </dgm:t>
    </dgm:pt>
    <dgm:pt modelId="{6E4FA64D-AC8E-4E08-B26D-2D58E829CAB8}" type="pres">
      <dgm:prSet presAssocID="{BA886001-A4E7-4F12-B6FB-B8255C797B4C}" presName="connTx" presStyleLbl="parChTrans1D2" presStyleIdx="1" presStyleCnt="8"/>
      <dgm:spPr/>
      <dgm:t>
        <a:bodyPr/>
        <a:lstStyle/>
        <a:p>
          <a:endParaRPr lang="fi-FI"/>
        </a:p>
      </dgm:t>
    </dgm:pt>
    <dgm:pt modelId="{C159DC42-2367-4CA3-AA62-CDF806FCD3A9}" type="pres">
      <dgm:prSet presAssocID="{9CAA0EDF-E7D0-4A0C-8EF0-604E78256CCC}" presName="node" presStyleLbl="node1" presStyleIdx="1" presStyleCnt="8" custScaleX="121895" custScaleY="22376" custRadScaleRad="81522" custRadScaleInc="1678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08B0953E-9F8A-489E-99C7-71E592E164FE}" type="pres">
      <dgm:prSet presAssocID="{4681306F-86AF-4E37-A445-E56FCE1257AE}" presName="Name9" presStyleLbl="parChTrans1D2" presStyleIdx="2" presStyleCnt="8"/>
      <dgm:spPr/>
      <dgm:t>
        <a:bodyPr/>
        <a:lstStyle/>
        <a:p>
          <a:endParaRPr lang="fi-FI"/>
        </a:p>
      </dgm:t>
    </dgm:pt>
    <dgm:pt modelId="{E715E95A-96FF-4B00-B29D-FFAFA573733D}" type="pres">
      <dgm:prSet presAssocID="{4681306F-86AF-4E37-A445-E56FCE1257AE}" presName="connTx" presStyleLbl="parChTrans1D2" presStyleIdx="2" presStyleCnt="8"/>
      <dgm:spPr/>
      <dgm:t>
        <a:bodyPr/>
        <a:lstStyle/>
        <a:p>
          <a:endParaRPr lang="fi-FI"/>
        </a:p>
      </dgm:t>
    </dgm:pt>
    <dgm:pt modelId="{7866B0AE-1D88-426E-B8BB-51290A32CA8E}" type="pres">
      <dgm:prSet presAssocID="{21F1212B-7B8C-489D-ADB5-FF1C176C36DF}" presName="node" presStyleLbl="node1" presStyleIdx="2" presStyleCnt="8" custScaleX="121895" custScaleY="22376" custRadScaleRad="82765" custRadScaleInc="628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67D10D43-3B2B-4CFC-A849-819A935CEF8E}" type="pres">
      <dgm:prSet presAssocID="{D66EC191-C78C-41AB-B225-82DA27468413}" presName="Name9" presStyleLbl="parChTrans1D2" presStyleIdx="3" presStyleCnt="8"/>
      <dgm:spPr/>
      <dgm:t>
        <a:bodyPr/>
        <a:lstStyle/>
        <a:p>
          <a:endParaRPr lang="fi-FI"/>
        </a:p>
      </dgm:t>
    </dgm:pt>
    <dgm:pt modelId="{BE179C33-99B7-4906-82C3-593549831CC2}" type="pres">
      <dgm:prSet presAssocID="{D66EC191-C78C-41AB-B225-82DA27468413}" presName="connTx" presStyleLbl="parChTrans1D2" presStyleIdx="3" presStyleCnt="8"/>
      <dgm:spPr/>
      <dgm:t>
        <a:bodyPr/>
        <a:lstStyle/>
        <a:p>
          <a:endParaRPr lang="fi-FI"/>
        </a:p>
      </dgm:t>
    </dgm:pt>
    <dgm:pt modelId="{08A4A5DD-C635-4823-AE9D-ED1DE60D7F66}" type="pres">
      <dgm:prSet presAssocID="{2BF07FAA-2B65-4448-B4CC-E5C8B7C0750D}" presName="node" presStyleLbl="node1" presStyleIdx="3" presStyleCnt="8" custScaleX="121895" custScaleY="22376" custRadScaleRad="81758" custRadScaleInc="-400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26875169-7DA0-44F2-8E87-EC8F713725DA}" type="pres">
      <dgm:prSet presAssocID="{2683B5C5-26F7-4A36-AD86-2A9238697672}" presName="Name9" presStyleLbl="parChTrans1D2" presStyleIdx="4" presStyleCnt="8"/>
      <dgm:spPr/>
      <dgm:t>
        <a:bodyPr/>
        <a:lstStyle/>
        <a:p>
          <a:endParaRPr lang="fi-FI"/>
        </a:p>
      </dgm:t>
    </dgm:pt>
    <dgm:pt modelId="{585CE5D8-13E6-46F2-A534-0F2B0D7D94B8}" type="pres">
      <dgm:prSet presAssocID="{2683B5C5-26F7-4A36-AD86-2A9238697672}" presName="connTx" presStyleLbl="parChTrans1D2" presStyleIdx="4" presStyleCnt="8"/>
      <dgm:spPr/>
      <dgm:t>
        <a:bodyPr/>
        <a:lstStyle/>
        <a:p>
          <a:endParaRPr lang="fi-FI"/>
        </a:p>
      </dgm:t>
    </dgm:pt>
    <dgm:pt modelId="{123FF3D0-23F3-4DCD-8F1D-BA99B3D1C63A}" type="pres">
      <dgm:prSet presAssocID="{D619DB3D-083B-4918-B905-8294A5D7A1C8}" presName="node" presStyleLbl="node1" presStyleIdx="4" presStyleCnt="8" custScaleX="121895" custScaleY="22376" custRadScaleRad="82648" custRadScaleInc="2439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F26BB87B-A5F6-4370-8993-4B99F4F69277}" type="pres">
      <dgm:prSet presAssocID="{C60D7F32-6F6D-406C-A8D7-8157E01B747C}" presName="Name9" presStyleLbl="parChTrans1D2" presStyleIdx="5" presStyleCnt="8"/>
      <dgm:spPr/>
      <dgm:t>
        <a:bodyPr/>
        <a:lstStyle/>
        <a:p>
          <a:endParaRPr lang="fi-FI"/>
        </a:p>
      </dgm:t>
    </dgm:pt>
    <dgm:pt modelId="{DD952E83-852E-4463-B3A4-E74AE0B15BB8}" type="pres">
      <dgm:prSet presAssocID="{C60D7F32-6F6D-406C-A8D7-8157E01B747C}" presName="connTx" presStyleLbl="parChTrans1D2" presStyleIdx="5" presStyleCnt="8"/>
      <dgm:spPr/>
      <dgm:t>
        <a:bodyPr/>
        <a:lstStyle/>
        <a:p>
          <a:endParaRPr lang="fi-FI"/>
        </a:p>
      </dgm:t>
    </dgm:pt>
    <dgm:pt modelId="{36A7F659-7723-4522-82A1-EC8A5A21324E}" type="pres">
      <dgm:prSet presAssocID="{15C6F1F6-2FD1-4B19-889B-47E008DB5C8B}" presName="node" presStyleLbl="node1" presStyleIdx="5" presStyleCnt="8" custScaleX="121895" custScaleY="22376" custRadScaleRad="88115" custRadScaleInc="1403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4774AE3D-4F65-45A9-8F6E-BCDD170B16D6}" type="pres">
      <dgm:prSet presAssocID="{DC8805D0-0EDD-477D-85F6-0964BBE22974}" presName="Name9" presStyleLbl="parChTrans1D2" presStyleIdx="6" presStyleCnt="8"/>
      <dgm:spPr/>
      <dgm:t>
        <a:bodyPr/>
        <a:lstStyle/>
        <a:p>
          <a:endParaRPr lang="fi-FI"/>
        </a:p>
      </dgm:t>
    </dgm:pt>
    <dgm:pt modelId="{56591CD4-DC31-4056-8008-2F458965D6E2}" type="pres">
      <dgm:prSet presAssocID="{DC8805D0-0EDD-477D-85F6-0964BBE22974}" presName="connTx" presStyleLbl="parChTrans1D2" presStyleIdx="6" presStyleCnt="8"/>
      <dgm:spPr/>
      <dgm:t>
        <a:bodyPr/>
        <a:lstStyle/>
        <a:p>
          <a:endParaRPr lang="fi-FI"/>
        </a:p>
      </dgm:t>
    </dgm:pt>
    <dgm:pt modelId="{D5996F86-DF3F-4BE8-9D9F-7788065DF15A}" type="pres">
      <dgm:prSet presAssocID="{088173BD-AE45-4A63-8C6F-509598AF4AA9}" presName="node" presStyleLbl="node1" presStyleIdx="6" presStyleCnt="8" custScaleX="121895" custScaleY="22376" custRadScaleRad="86784" custRadScaleInc="296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62182EFB-CCCF-4B16-A6B0-28736EF4A905}" type="pres">
      <dgm:prSet presAssocID="{C24D2B6A-37F3-4FCD-98EF-F05B05884BA4}" presName="Name9" presStyleLbl="parChTrans1D2" presStyleIdx="7" presStyleCnt="8"/>
      <dgm:spPr/>
      <dgm:t>
        <a:bodyPr/>
        <a:lstStyle/>
        <a:p>
          <a:endParaRPr lang="fi-FI"/>
        </a:p>
      </dgm:t>
    </dgm:pt>
    <dgm:pt modelId="{C4A8018C-DF18-4B08-941A-5F09E6CFE755}" type="pres">
      <dgm:prSet presAssocID="{C24D2B6A-37F3-4FCD-98EF-F05B05884BA4}" presName="connTx" presStyleLbl="parChTrans1D2" presStyleIdx="7" presStyleCnt="8"/>
      <dgm:spPr/>
      <dgm:t>
        <a:bodyPr/>
        <a:lstStyle/>
        <a:p>
          <a:endParaRPr lang="fi-FI"/>
        </a:p>
      </dgm:t>
    </dgm:pt>
    <dgm:pt modelId="{F07A5A12-F0F6-411F-96D4-CF158814669E}" type="pres">
      <dgm:prSet presAssocID="{BAA57981-AA33-4505-BF7D-E0D6360FDBFE}" presName="node" presStyleLbl="node1" presStyleIdx="7" presStyleCnt="8" custScaleX="142406" custScaleY="22413" custRadScaleRad="76361" custRadScaleInc="-688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</dgm:ptLst>
  <dgm:cxnLst>
    <dgm:cxn modelId="{DDBD8CFB-5096-4F48-A384-FC8536BE42A9}" srcId="{5F4AE707-288B-4ECE-AD09-3B43B3EA3773}" destId="{BAA57981-AA33-4505-BF7D-E0D6360FDBFE}" srcOrd="7" destOrd="0" parTransId="{C24D2B6A-37F3-4FCD-98EF-F05B05884BA4}" sibTransId="{45F386A4-E561-457A-BEBC-CCE893D60E9F}"/>
    <dgm:cxn modelId="{4400DA28-0D80-41D0-9A29-7996CC522786}" type="presOf" srcId="{C24D2B6A-37F3-4FCD-98EF-F05B05884BA4}" destId="{C4A8018C-DF18-4B08-941A-5F09E6CFE755}" srcOrd="1" destOrd="0" presId="urn:microsoft.com/office/officeart/2005/8/layout/radial1"/>
    <dgm:cxn modelId="{A88E4036-8B39-4674-8F25-B643294DC752}" type="presOf" srcId="{DC8805D0-0EDD-477D-85F6-0964BBE22974}" destId="{56591CD4-DC31-4056-8008-2F458965D6E2}" srcOrd="1" destOrd="0" presId="urn:microsoft.com/office/officeart/2005/8/layout/radial1"/>
    <dgm:cxn modelId="{1E6072E6-31E5-4761-9ECD-EB1AAC1728EF}" srcId="{5F4AE707-288B-4ECE-AD09-3B43B3EA3773}" destId="{088173BD-AE45-4A63-8C6F-509598AF4AA9}" srcOrd="6" destOrd="0" parTransId="{DC8805D0-0EDD-477D-85F6-0964BBE22974}" sibTransId="{A5F48327-F039-4143-AE8A-A12D9F5BC7FF}"/>
    <dgm:cxn modelId="{90A616E4-9648-45A8-A800-6CFA4A77C89E}" type="presOf" srcId="{D619DB3D-083B-4918-B905-8294A5D7A1C8}" destId="{123FF3D0-23F3-4DCD-8F1D-BA99B3D1C63A}" srcOrd="0" destOrd="0" presId="urn:microsoft.com/office/officeart/2005/8/layout/radial1"/>
    <dgm:cxn modelId="{64BDC866-C977-4D7C-AD31-CDB175CA414D}" srcId="{5F4AE707-288B-4ECE-AD09-3B43B3EA3773}" destId="{398182FC-50D0-4FAD-A603-D76A3C6ED7EF}" srcOrd="0" destOrd="0" parTransId="{8E525CCD-0F59-4DB4-8598-934B487E66F1}" sibTransId="{5404D1BA-D407-4C97-B95B-51D07650DA3C}"/>
    <dgm:cxn modelId="{DEBDFBDE-58BF-4DFF-9357-04711B26B78A}" type="presOf" srcId="{2683B5C5-26F7-4A36-AD86-2A9238697672}" destId="{585CE5D8-13E6-46F2-A534-0F2B0D7D94B8}" srcOrd="1" destOrd="0" presId="urn:microsoft.com/office/officeart/2005/8/layout/radial1"/>
    <dgm:cxn modelId="{7C48E625-49B5-48EA-AA0C-649C0324FC27}" type="presOf" srcId="{D66EC191-C78C-41AB-B225-82DA27468413}" destId="{BE179C33-99B7-4906-82C3-593549831CC2}" srcOrd="1" destOrd="0" presId="urn:microsoft.com/office/officeart/2005/8/layout/radial1"/>
    <dgm:cxn modelId="{2DC0EC7C-B916-49F4-AD37-BDDC13C11753}" srcId="{DE352623-80B0-4B57-B22B-CE5DD7029EA4}" destId="{5F4AE707-288B-4ECE-AD09-3B43B3EA3773}" srcOrd="0" destOrd="0" parTransId="{56EF06AE-379E-4BB9-8DF0-8616D4618E30}" sibTransId="{C45EC0DF-EA23-4F4B-AEEF-0E73FF4344F0}"/>
    <dgm:cxn modelId="{2B3A94BD-EE6C-4759-A583-2F2342D88987}" type="presOf" srcId="{BAA57981-AA33-4505-BF7D-E0D6360FDBFE}" destId="{F07A5A12-F0F6-411F-96D4-CF158814669E}" srcOrd="0" destOrd="0" presId="urn:microsoft.com/office/officeart/2005/8/layout/radial1"/>
    <dgm:cxn modelId="{578DB543-6CA8-4CA5-858C-EBEE22DA5D2A}" type="presOf" srcId="{D66EC191-C78C-41AB-B225-82DA27468413}" destId="{67D10D43-3B2B-4CFC-A849-819A935CEF8E}" srcOrd="0" destOrd="0" presId="urn:microsoft.com/office/officeart/2005/8/layout/radial1"/>
    <dgm:cxn modelId="{EEB4D0F8-9651-43D6-A8A8-6344B844A518}" type="presOf" srcId="{5F4AE707-288B-4ECE-AD09-3B43B3EA3773}" destId="{66DD6C22-A681-4643-B872-8FB5612B57D2}" srcOrd="0" destOrd="0" presId="urn:microsoft.com/office/officeart/2005/8/layout/radial1"/>
    <dgm:cxn modelId="{C00AE71B-3244-43DC-B14F-C7A42005DEAF}" type="presOf" srcId="{4681306F-86AF-4E37-A445-E56FCE1257AE}" destId="{E715E95A-96FF-4B00-B29D-FFAFA573733D}" srcOrd="1" destOrd="0" presId="urn:microsoft.com/office/officeart/2005/8/layout/radial1"/>
    <dgm:cxn modelId="{B61A5F25-0478-462B-9A26-5F28051714A4}" type="presOf" srcId="{BA886001-A4E7-4F12-B6FB-B8255C797B4C}" destId="{9B9AB5BD-CE0B-4972-A67A-D268D2CDB137}" srcOrd="0" destOrd="0" presId="urn:microsoft.com/office/officeart/2005/8/layout/radial1"/>
    <dgm:cxn modelId="{2CD0C663-2347-4259-ADCC-B0F158A89D4C}" type="presOf" srcId="{15C6F1F6-2FD1-4B19-889B-47E008DB5C8B}" destId="{36A7F659-7723-4522-82A1-EC8A5A21324E}" srcOrd="0" destOrd="0" presId="urn:microsoft.com/office/officeart/2005/8/layout/radial1"/>
    <dgm:cxn modelId="{CC8A1443-9354-4482-93CE-5C862FF63260}" type="presOf" srcId="{BA886001-A4E7-4F12-B6FB-B8255C797B4C}" destId="{6E4FA64D-AC8E-4E08-B26D-2D58E829CAB8}" srcOrd="1" destOrd="0" presId="urn:microsoft.com/office/officeart/2005/8/layout/radial1"/>
    <dgm:cxn modelId="{6B965403-BA77-4A5C-82EF-F482DA02A20F}" type="presOf" srcId="{4681306F-86AF-4E37-A445-E56FCE1257AE}" destId="{08B0953E-9F8A-489E-99C7-71E592E164FE}" srcOrd="0" destOrd="0" presId="urn:microsoft.com/office/officeart/2005/8/layout/radial1"/>
    <dgm:cxn modelId="{FBEA7515-9D85-4022-947F-F3300759B015}" type="presOf" srcId="{8E525CCD-0F59-4DB4-8598-934B487E66F1}" destId="{9B4F9171-A814-4130-885F-1F4EE23D9E13}" srcOrd="0" destOrd="0" presId="urn:microsoft.com/office/officeart/2005/8/layout/radial1"/>
    <dgm:cxn modelId="{A3DA7B47-E816-4AEB-9806-7C55B7567D7F}" type="presOf" srcId="{C60D7F32-6F6D-406C-A8D7-8157E01B747C}" destId="{F26BB87B-A5F6-4370-8993-4B99F4F69277}" srcOrd="0" destOrd="0" presId="urn:microsoft.com/office/officeart/2005/8/layout/radial1"/>
    <dgm:cxn modelId="{7C9DF237-2F48-4CCC-A383-DE67D545FC58}" srcId="{5F4AE707-288B-4ECE-AD09-3B43B3EA3773}" destId="{15C6F1F6-2FD1-4B19-889B-47E008DB5C8B}" srcOrd="5" destOrd="0" parTransId="{C60D7F32-6F6D-406C-A8D7-8157E01B747C}" sibTransId="{7D6F4BEC-C556-43EF-A2D7-54140EB647F7}"/>
    <dgm:cxn modelId="{C88F584A-93C1-459C-B981-67A859FB6CB3}" type="presOf" srcId="{C24D2B6A-37F3-4FCD-98EF-F05B05884BA4}" destId="{62182EFB-CCCF-4B16-A6B0-28736EF4A905}" srcOrd="0" destOrd="0" presId="urn:microsoft.com/office/officeart/2005/8/layout/radial1"/>
    <dgm:cxn modelId="{858741A2-7E23-41B2-9909-C6D907AEAB1F}" type="presOf" srcId="{088173BD-AE45-4A63-8C6F-509598AF4AA9}" destId="{D5996F86-DF3F-4BE8-9D9F-7788065DF15A}" srcOrd="0" destOrd="0" presId="urn:microsoft.com/office/officeart/2005/8/layout/radial1"/>
    <dgm:cxn modelId="{144B73E6-49E4-4DB6-BEBF-C52D1A03860D}" type="presOf" srcId="{DC8805D0-0EDD-477D-85F6-0964BBE22974}" destId="{4774AE3D-4F65-45A9-8F6E-BCDD170B16D6}" srcOrd="0" destOrd="0" presId="urn:microsoft.com/office/officeart/2005/8/layout/radial1"/>
    <dgm:cxn modelId="{7BA17178-E4E4-4CE2-A415-2A8AEA42C252}" type="presOf" srcId="{2BF07FAA-2B65-4448-B4CC-E5C8B7C0750D}" destId="{08A4A5DD-C635-4823-AE9D-ED1DE60D7F66}" srcOrd="0" destOrd="0" presId="urn:microsoft.com/office/officeart/2005/8/layout/radial1"/>
    <dgm:cxn modelId="{5A5E42F4-912B-48D4-AEBC-1F22DECC1B61}" type="presOf" srcId="{398182FC-50D0-4FAD-A603-D76A3C6ED7EF}" destId="{11918BE3-91C9-4E7B-9207-B98C4066E3E5}" srcOrd="0" destOrd="0" presId="urn:microsoft.com/office/officeart/2005/8/layout/radial1"/>
    <dgm:cxn modelId="{688E92A9-A66F-424A-AC93-3F652C15A0DC}" type="presOf" srcId="{8E525CCD-0F59-4DB4-8598-934B487E66F1}" destId="{965E3336-3E4C-4261-BFF1-877F90928C2A}" srcOrd="1" destOrd="0" presId="urn:microsoft.com/office/officeart/2005/8/layout/radial1"/>
    <dgm:cxn modelId="{CFE2D0A1-99FF-48AA-9D50-422A6E500DDA}" srcId="{5F4AE707-288B-4ECE-AD09-3B43B3EA3773}" destId="{D619DB3D-083B-4918-B905-8294A5D7A1C8}" srcOrd="4" destOrd="0" parTransId="{2683B5C5-26F7-4A36-AD86-2A9238697672}" sibTransId="{F582ECE1-7D49-463C-A440-97CD9588296A}"/>
    <dgm:cxn modelId="{6C9CF41D-BA04-48B4-9761-B2BB784B89EC}" srcId="{5F4AE707-288B-4ECE-AD09-3B43B3EA3773}" destId="{9CAA0EDF-E7D0-4A0C-8EF0-604E78256CCC}" srcOrd="1" destOrd="0" parTransId="{BA886001-A4E7-4F12-B6FB-B8255C797B4C}" sibTransId="{3EF59E1C-A37B-402A-A898-AF1503909642}"/>
    <dgm:cxn modelId="{8B9643DE-6C32-4F33-B9BF-D77C1F91F824}" type="presOf" srcId="{9CAA0EDF-E7D0-4A0C-8EF0-604E78256CCC}" destId="{C159DC42-2367-4CA3-AA62-CDF806FCD3A9}" srcOrd="0" destOrd="0" presId="urn:microsoft.com/office/officeart/2005/8/layout/radial1"/>
    <dgm:cxn modelId="{88497560-02F3-4D1E-8EF6-739DFA518309}" srcId="{5F4AE707-288B-4ECE-AD09-3B43B3EA3773}" destId="{2BF07FAA-2B65-4448-B4CC-E5C8B7C0750D}" srcOrd="3" destOrd="0" parTransId="{D66EC191-C78C-41AB-B225-82DA27468413}" sibTransId="{2ED14D54-4DF7-4632-A5BE-E039478FACF3}"/>
    <dgm:cxn modelId="{451037F6-422C-43BF-91A2-50F5BE3620DE}" type="presOf" srcId="{DE352623-80B0-4B57-B22B-CE5DD7029EA4}" destId="{AE6D5B6E-C611-4AD1-AB46-EC0619859DBA}" srcOrd="0" destOrd="0" presId="urn:microsoft.com/office/officeart/2005/8/layout/radial1"/>
    <dgm:cxn modelId="{893048E5-E0D5-4CFF-A6A4-9816E7C9F16C}" type="presOf" srcId="{21F1212B-7B8C-489D-ADB5-FF1C176C36DF}" destId="{7866B0AE-1D88-426E-B8BB-51290A32CA8E}" srcOrd="0" destOrd="0" presId="urn:microsoft.com/office/officeart/2005/8/layout/radial1"/>
    <dgm:cxn modelId="{99C3327A-7C83-4C40-B596-A337258D7500}" srcId="{5F4AE707-288B-4ECE-AD09-3B43B3EA3773}" destId="{21F1212B-7B8C-489D-ADB5-FF1C176C36DF}" srcOrd="2" destOrd="0" parTransId="{4681306F-86AF-4E37-A445-E56FCE1257AE}" sibTransId="{EAC6AACF-765F-4372-81E0-631D0A512C72}"/>
    <dgm:cxn modelId="{8B2E7899-14A9-4CE8-87E3-367FD63F6E86}" type="presOf" srcId="{C60D7F32-6F6D-406C-A8D7-8157E01B747C}" destId="{DD952E83-852E-4463-B3A4-E74AE0B15BB8}" srcOrd="1" destOrd="0" presId="urn:microsoft.com/office/officeart/2005/8/layout/radial1"/>
    <dgm:cxn modelId="{9D9FF046-7137-43DD-B1DC-1DF573CB3E1C}" type="presOf" srcId="{2683B5C5-26F7-4A36-AD86-2A9238697672}" destId="{26875169-7DA0-44F2-8E87-EC8F713725DA}" srcOrd="0" destOrd="0" presId="urn:microsoft.com/office/officeart/2005/8/layout/radial1"/>
    <dgm:cxn modelId="{AB6A2EDE-A1DF-4277-89E1-B6658B1FFB93}" type="presParOf" srcId="{AE6D5B6E-C611-4AD1-AB46-EC0619859DBA}" destId="{66DD6C22-A681-4643-B872-8FB5612B57D2}" srcOrd="0" destOrd="0" presId="urn:microsoft.com/office/officeart/2005/8/layout/radial1"/>
    <dgm:cxn modelId="{00D1B771-D164-4AD5-9015-C00079E5535D}" type="presParOf" srcId="{AE6D5B6E-C611-4AD1-AB46-EC0619859DBA}" destId="{9B4F9171-A814-4130-885F-1F4EE23D9E13}" srcOrd="1" destOrd="0" presId="urn:microsoft.com/office/officeart/2005/8/layout/radial1"/>
    <dgm:cxn modelId="{609363BE-6206-4206-9579-9E9E6F7D7469}" type="presParOf" srcId="{9B4F9171-A814-4130-885F-1F4EE23D9E13}" destId="{965E3336-3E4C-4261-BFF1-877F90928C2A}" srcOrd="0" destOrd="0" presId="urn:microsoft.com/office/officeart/2005/8/layout/radial1"/>
    <dgm:cxn modelId="{FCE29A50-B6C5-4749-BFF8-E6202804D4ED}" type="presParOf" srcId="{AE6D5B6E-C611-4AD1-AB46-EC0619859DBA}" destId="{11918BE3-91C9-4E7B-9207-B98C4066E3E5}" srcOrd="2" destOrd="0" presId="urn:microsoft.com/office/officeart/2005/8/layout/radial1"/>
    <dgm:cxn modelId="{1C8A7596-C0F9-4D14-BCB4-C4E461963A88}" type="presParOf" srcId="{AE6D5B6E-C611-4AD1-AB46-EC0619859DBA}" destId="{9B9AB5BD-CE0B-4972-A67A-D268D2CDB137}" srcOrd="3" destOrd="0" presId="urn:microsoft.com/office/officeart/2005/8/layout/radial1"/>
    <dgm:cxn modelId="{91E2C794-0A3E-4F19-A04A-1C5E19A47E85}" type="presParOf" srcId="{9B9AB5BD-CE0B-4972-A67A-D268D2CDB137}" destId="{6E4FA64D-AC8E-4E08-B26D-2D58E829CAB8}" srcOrd="0" destOrd="0" presId="urn:microsoft.com/office/officeart/2005/8/layout/radial1"/>
    <dgm:cxn modelId="{C5C0665A-63F9-40D1-8EA1-79F7584A052C}" type="presParOf" srcId="{AE6D5B6E-C611-4AD1-AB46-EC0619859DBA}" destId="{C159DC42-2367-4CA3-AA62-CDF806FCD3A9}" srcOrd="4" destOrd="0" presId="urn:microsoft.com/office/officeart/2005/8/layout/radial1"/>
    <dgm:cxn modelId="{CEC686AE-47E7-491A-A3F7-9B8F6B1C5B18}" type="presParOf" srcId="{AE6D5B6E-C611-4AD1-AB46-EC0619859DBA}" destId="{08B0953E-9F8A-489E-99C7-71E592E164FE}" srcOrd="5" destOrd="0" presId="urn:microsoft.com/office/officeart/2005/8/layout/radial1"/>
    <dgm:cxn modelId="{C27396D5-2D30-4CB2-944D-0B59BB147E58}" type="presParOf" srcId="{08B0953E-9F8A-489E-99C7-71E592E164FE}" destId="{E715E95A-96FF-4B00-B29D-FFAFA573733D}" srcOrd="0" destOrd="0" presId="urn:microsoft.com/office/officeart/2005/8/layout/radial1"/>
    <dgm:cxn modelId="{98824513-DC56-4ECD-9653-BB208C4339E8}" type="presParOf" srcId="{AE6D5B6E-C611-4AD1-AB46-EC0619859DBA}" destId="{7866B0AE-1D88-426E-B8BB-51290A32CA8E}" srcOrd="6" destOrd="0" presId="urn:microsoft.com/office/officeart/2005/8/layout/radial1"/>
    <dgm:cxn modelId="{5BA88C57-7C43-4812-8CA1-D481F8876BDF}" type="presParOf" srcId="{AE6D5B6E-C611-4AD1-AB46-EC0619859DBA}" destId="{67D10D43-3B2B-4CFC-A849-819A935CEF8E}" srcOrd="7" destOrd="0" presId="urn:microsoft.com/office/officeart/2005/8/layout/radial1"/>
    <dgm:cxn modelId="{0100241C-1151-45B5-B70D-174A53FC1562}" type="presParOf" srcId="{67D10D43-3B2B-4CFC-A849-819A935CEF8E}" destId="{BE179C33-99B7-4906-82C3-593549831CC2}" srcOrd="0" destOrd="0" presId="urn:microsoft.com/office/officeart/2005/8/layout/radial1"/>
    <dgm:cxn modelId="{C4C76319-8BD0-4B81-912F-3C9E2C2A7788}" type="presParOf" srcId="{AE6D5B6E-C611-4AD1-AB46-EC0619859DBA}" destId="{08A4A5DD-C635-4823-AE9D-ED1DE60D7F66}" srcOrd="8" destOrd="0" presId="urn:microsoft.com/office/officeart/2005/8/layout/radial1"/>
    <dgm:cxn modelId="{FC17FEDE-C71B-4F74-A1B6-103A175D4A73}" type="presParOf" srcId="{AE6D5B6E-C611-4AD1-AB46-EC0619859DBA}" destId="{26875169-7DA0-44F2-8E87-EC8F713725DA}" srcOrd="9" destOrd="0" presId="urn:microsoft.com/office/officeart/2005/8/layout/radial1"/>
    <dgm:cxn modelId="{99272030-37C5-46E6-9715-DD93CE595402}" type="presParOf" srcId="{26875169-7DA0-44F2-8E87-EC8F713725DA}" destId="{585CE5D8-13E6-46F2-A534-0F2B0D7D94B8}" srcOrd="0" destOrd="0" presId="urn:microsoft.com/office/officeart/2005/8/layout/radial1"/>
    <dgm:cxn modelId="{13D3A3CF-4E3F-4C2E-8C0C-3DB3C047635E}" type="presParOf" srcId="{AE6D5B6E-C611-4AD1-AB46-EC0619859DBA}" destId="{123FF3D0-23F3-4DCD-8F1D-BA99B3D1C63A}" srcOrd="10" destOrd="0" presId="urn:microsoft.com/office/officeart/2005/8/layout/radial1"/>
    <dgm:cxn modelId="{C145D18A-0CCD-4D5A-99E1-5EA6CE3FD4B0}" type="presParOf" srcId="{AE6D5B6E-C611-4AD1-AB46-EC0619859DBA}" destId="{F26BB87B-A5F6-4370-8993-4B99F4F69277}" srcOrd="11" destOrd="0" presId="urn:microsoft.com/office/officeart/2005/8/layout/radial1"/>
    <dgm:cxn modelId="{E6EA3120-3AF1-4357-BF22-5CDC10D002ED}" type="presParOf" srcId="{F26BB87B-A5F6-4370-8993-4B99F4F69277}" destId="{DD952E83-852E-4463-B3A4-E74AE0B15BB8}" srcOrd="0" destOrd="0" presId="urn:microsoft.com/office/officeart/2005/8/layout/radial1"/>
    <dgm:cxn modelId="{0982B624-8762-495C-8798-2C1C8DF15369}" type="presParOf" srcId="{AE6D5B6E-C611-4AD1-AB46-EC0619859DBA}" destId="{36A7F659-7723-4522-82A1-EC8A5A21324E}" srcOrd="12" destOrd="0" presId="urn:microsoft.com/office/officeart/2005/8/layout/radial1"/>
    <dgm:cxn modelId="{867AE4E9-B32F-419F-BEDC-62103382EE26}" type="presParOf" srcId="{AE6D5B6E-C611-4AD1-AB46-EC0619859DBA}" destId="{4774AE3D-4F65-45A9-8F6E-BCDD170B16D6}" srcOrd="13" destOrd="0" presId="urn:microsoft.com/office/officeart/2005/8/layout/radial1"/>
    <dgm:cxn modelId="{F375AFD7-D0D5-4EB2-9969-956A2AFD0D2C}" type="presParOf" srcId="{4774AE3D-4F65-45A9-8F6E-BCDD170B16D6}" destId="{56591CD4-DC31-4056-8008-2F458965D6E2}" srcOrd="0" destOrd="0" presId="urn:microsoft.com/office/officeart/2005/8/layout/radial1"/>
    <dgm:cxn modelId="{78285CDC-5B63-42F8-BE2B-11228BA1B9AF}" type="presParOf" srcId="{AE6D5B6E-C611-4AD1-AB46-EC0619859DBA}" destId="{D5996F86-DF3F-4BE8-9D9F-7788065DF15A}" srcOrd="14" destOrd="0" presId="urn:microsoft.com/office/officeart/2005/8/layout/radial1"/>
    <dgm:cxn modelId="{F1453B19-F93A-4E07-BA8C-29FBBDEE0C3E}" type="presParOf" srcId="{AE6D5B6E-C611-4AD1-AB46-EC0619859DBA}" destId="{62182EFB-CCCF-4B16-A6B0-28736EF4A905}" srcOrd="15" destOrd="0" presId="urn:microsoft.com/office/officeart/2005/8/layout/radial1"/>
    <dgm:cxn modelId="{F4DCCAFD-9684-46AE-BB28-F737B3C21CDD}" type="presParOf" srcId="{62182EFB-CCCF-4B16-A6B0-28736EF4A905}" destId="{C4A8018C-DF18-4B08-941A-5F09E6CFE755}" srcOrd="0" destOrd="0" presId="urn:microsoft.com/office/officeart/2005/8/layout/radial1"/>
    <dgm:cxn modelId="{D610B1FB-28C6-4484-A094-5DA8AF9C67A9}" type="presParOf" srcId="{AE6D5B6E-C611-4AD1-AB46-EC0619859DBA}" destId="{F07A5A12-F0F6-411F-96D4-CF158814669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E6AFC-27B8-4A8E-8A02-46829E8F04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A612DFF-4339-4773-8B07-7204AE064B6F}">
      <dgm:prSet phldrT="[Teksti]" custT="1"/>
      <dgm:spPr/>
      <dgm:t>
        <a:bodyPr/>
        <a:lstStyle/>
        <a:p>
          <a:r>
            <a:rPr lang="fi-FI" sz="1200" dirty="0"/>
            <a:t>Tavoitteet</a:t>
          </a:r>
        </a:p>
      </dgm:t>
    </dgm:pt>
    <dgm:pt modelId="{CE4121CA-9A7E-4AC0-95B9-7B45EDAD2EEE}" type="parTrans" cxnId="{17A2F651-CF0D-4326-9CCF-29C4101BB2D5}">
      <dgm:prSet/>
      <dgm:spPr/>
      <dgm:t>
        <a:bodyPr/>
        <a:lstStyle/>
        <a:p>
          <a:endParaRPr lang="fi-FI" sz="1200"/>
        </a:p>
      </dgm:t>
    </dgm:pt>
    <dgm:pt modelId="{A04DA43D-DAA2-4833-A03E-AEF977C69CD8}" type="sibTrans" cxnId="{17A2F651-CF0D-4326-9CCF-29C4101BB2D5}">
      <dgm:prSet/>
      <dgm:spPr/>
      <dgm:t>
        <a:bodyPr/>
        <a:lstStyle/>
        <a:p>
          <a:endParaRPr lang="fi-FI" sz="1200"/>
        </a:p>
      </dgm:t>
    </dgm:pt>
    <dgm:pt modelId="{A6E92C8A-EB7D-48F7-9F9D-E6F3DC6CC784}">
      <dgm:prSet phldrT="[Teksti]" custT="1"/>
      <dgm:spPr/>
      <dgm:t>
        <a:bodyPr/>
        <a:lstStyle/>
        <a:p>
          <a:r>
            <a:rPr lang="fi-FI" sz="1200" dirty="0"/>
            <a:t>Strategiset ja toiminnalliset tavoitteet</a:t>
          </a:r>
        </a:p>
      </dgm:t>
    </dgm:pt>
    <dgm:pt modelId="{B6B1A24E-E41E-47E4-8159-C45CAD5D09BC}" type="parTrans" cxnId="{6A4FC587-9109-43AD-82D4-1CB3A2350B46}">
      <dgm:prSet/>
      <dgm:spPr/>
      <dgm:t>
        <a:bodyPr/>
        <a:lstStyle/>
        <a:p>
          <a:endParaRPr lang="fi-FI" sz="1200"/>
        </a:p>
      </dgm:t>
    </dgm:pt>
    <dgm:pt modelId="{D6C9B913-5BEB-400A-871A-439CAA7A4006}" type="sibTrans" cxnId="{6A4FC587-9109-43AD-82D4-1CB3A2350B46}">
      <dgm:prSet/>
      <dgm:spPr/>
      <dgm:t>
        <a:bodyPr/>
        <a:lstStyle/>
        <a:p>
          <a:endParaRPr lang="fi-FI" sz="1200"/>
        </a:p>
      </dgm:t>
    </dgm:pt>
    <dgm:pt modelId="{10557937-F734-41CF-8425-FF5AFC1B6449}">
      <dgm:prSet phldrT="[Teksti]" custT="1"/>
      <dgm:spPr/>
      <dgm:t>
        <a:bodyPr/>
        <a:lstStyle/>
        <a:p>
          <a:r>
            <a:rPr lang="fi-FI" sz="1200" dirty="0"/>
            <a:t>Nykytila</a:t>
          </a:r>
        </a:p>
      </dgm:t>
    </dgm:pt>
    <dgm:pt modelId="{6574E39A-0809-4FD1-9083-3559D2BE65EC}" type="parTrans" cxnId="{26F9233C-0733-4BFF-AD93-7ED7CEA658DA}">
      <dgm:prSet/>
      <dgm:spPr/>
      <dgm:t>
        <a:bodyPr/>
        <a:lstStyle/>
        <a:p>
          <a:endParaRPr lang="fi-FI" sz="1200"/>
        </a:p>
      </dgm:t>
    </dgm:pt>
    <dgm:pt modelId="{181E2545-05A3-482B-A97E-9563CB1ED334}" type="sibTrans" cxnId="{26F9233C-0733-4BFF-AD93-7ED7CEA658DA}">
      <dgm:prSet/>
      <dgm:spPr/>
      <dgm:t>
        <a:bodyPr/>
        <a:lstStyle/>
        <a:p>
          <a:endParaRPr lang="fi-FI" sz="1200"/>
        </a:p>
      </dgm:t>
    </dgm:pt>
    <dgm:pt modelId="{785BFCB5-8800-4C8B-AE01-E793E25C07C4}">
      <dgm:prSet phldrT="[Teksti]" custT="1"/>
      <dgm:spPr/>
      <dgm:t>
        <a:bodyPr/>
        <a:lstStyle/>
        <a:p>
          <a:r>
            <a:rPr lang="fi-FI" sz="1200" dirty="0"/>
            <a:t>Henkilöstön osaaminen ja määrä</a:t>
          </a:r>
        </a:p>
      </dgm:t>
    </dgm:pt>
    <dgm:pt modelId="{33E6C0E0-F6FD-4FB3-A150-5E50C17C947A}" type="parTrans" cxnId="{A7B34C67-49F2-4E35-8F00-58DE09FAFC2E}">
      <dgm:prSet/>
      <dgm:spPr/>
      <dgm:t>
        <a:bodyPr/>
        <a:lstStyle/>
        <a:p>
          <a:endParaRPr lang="fi-FI" sz="1200"/>
        </a:p>
      </dgm:t>
    </dgm:pt>
    <dgm:pt modelId="{84706364-1F8A-4B96-BB29-BDB1AC6355EE}" type="sibTrans" cxnId="{A7B34C67-49F2-4E35-8F00-58DE09FAFC2E}">
      <dgm:prSet/>
      <dgm:spPr/>
      <dgm:t>
        <a:bodyPr/>
        <a:lstStyle/>
        <a:p>
          <a:endParaRPr lang="fi-FI" sz="1200"/>
        </a:p>
      </dgm:t>
    </dgm:pt>
    <dgm:pt modelId="{2D19686F-9A2E-4718-81D1-12F0402DE127}">
      <dgm:prSet phldrT="[Teksti]" custT="1"/>
      <dgm:spPr/>
      <dgm:t>
        <a:bodyPr/>
        <a:lstStyle/>
        <a:p>
          <a:r>
            <a:rPr lang="fi-FI" sz="1200" dirty="0"/>
            <a:t>Resurssi-</a:t>
          </a:r>
          <a:br>
            <a:rPr lang="fi-FI" sz="1200" dirty="0"/>
          </a:br>
          <a:r>
            <a:rPr lang="fi-FI" sz="1200" dirty="0"/>
            <a:t>tarve</a:t>
          </a:r>
        </a:p>
      </dgm:t>
    </dgm:pt>
    <dgm:pt modelId="{87F314A3-30FE-48EF-B7CA-D382974753AC}" type="parTrans" cxnId="{7E205552-A636-443A-BF71-F30924D222AF}">
      <dgm:prSet/>
      <dgm:spPr/>
      <dgm:t>
        <a:bodyPr/>
        <a:lstStyle/>
        <a:p>
          <a:endParaRPr lang="fi-FI" sz="1200"/>
        </a:p>
      </dgm:t>
    </dgm:pt>
    <dgm:pt modelId="{0F58C20C-D8FF-42B4-93F9-8BD3D46971D1}" type="sibTrans" cxnId="{7E205552-A636-443A-BF71-F30924D222AF}">
      <dgm:prSet/>
      <dgm:spPr/>
      <dgm:t>
        <a:bodyPr/>
        <a:lstStyle/>
        <a:p>
          <a:endParaRPr lang="fi-FI" sz="1200"/>
        </a:p>
      </dgm:t>
    </dgm:pt>
    <dgm:pt modelId="{A5CE1EBA-E7F6-474F-B961-35EA69D6D92E}">
      <dgm:prSet phldrT="[Teksti]" custT="1"/>
      <dgm:spPr/>
      <dgm:t>
        <a:bodyPr/>
        <a:lstStyle/>
        <a:p>
          <a:r>
            <a:rPr lang="fi-FI" sz="1200" b="1" dirty="0">
              <a:solidFill>
                <a:schemeClr val="tx2"/>
              </a:solidFill>
            </a:rPr>
            <a:t>  Tuleva henkilöstöresurssitarve </a:t>
          </a:r>
        </a:p>
      </dgm:t>
    </dgm:pt>
    <dgm:pt modelId="{286981FF-8846-4493-8A90-475274FF6421}" type="parTrans" cxnId="{48298DF1-8A00-40CF-AE84-9C268B85AE99}">
      <dgm:prSet/>
      <dgm:spPr/>
      <dgm:t>
        <a:bodyPr/>
        <a:lstStyle/>
        <a:p>
          <a:endParaRPr lang="fi-FI" sz="1200"/>
        </a:p>
      </dgm:t>
    </dgm:pt>
    <dgm:pt modelId="{5424D92B-9F82-4D3B-9429-1B7F5294B194}" type="sibTrans" cxnId="{48298DF1-8A00-40CF-AE84-9C268B85AE99}">
      <dgm:prSet/>
      <dgm:spPr/>
      <dgm:t>
        <a:bodyPr/>
        <a:lstStyle/>
        <a:p>
          <a:endParaRPr lang="fi-FI" sz="1200"/>
        </a:p>
      </dgm:t>
    </dgm:pt>
    <dgm:pt modelId="{BD3EEB9C-1484-466B-A880-1A1B29C377FC}">
      <dgm:prSet phldrT="[Teksti]" custT="1"/>
      <dgm:spPr/>
      <dgm:t>
        <a:bodyPr/>
        <a:lstStyle/>
        <a:p>
          <a:r>
            <a:rPr lang="fi-FI" sz="1200" dirty="0"/>
            <a:t>Henkilöstön poistuma</a:t>
          </a:r>
          <a:br>
            <a:rPr lang="fi-FI" sz="1200" dirty="0"/>
          </a:br>
          <a:r>
            <a:rPr lang="fi-FI" sz="1200" dirty="0"/>
            <a:t/>
          </a:r>
          <a:br>
            <a:rPr lang="fi-FI" sz="1200" dirty="0"/>
          </a:br>
          <a:r>
            <a:rPr lang="fi-FI" sz="1200" dirty="0">
              <a:sym typeface="Wingdings" panose="05000000000000000000" pitchFamily="2" charset="2"/>
            </a:rPr>
            <a:t> </a:t>
          </a:r>
          <a:r>
            <a:rPr lang="fi-FI" sz="1200" b="1" dirty="0">
              <a:solidFill>
                <a:srgbClr val="7030A0"/>
              </a:solidFill>
              <a:sym typeface="Wingdings" panose="05000000000000000000" pitchFamily="2" charset="2"/>
            </a:rPr>
            <a:t>Nykyiset henkilöstöresurssit</a:t>
          </a:r>
          <a:endParaRPr lang="fi-FI" sz="1200" b="1" dirty="0">
            <a:solidFill>
              <a:srgbClr val="7030A0"/>
            </a:solidFill>
          </a:endParaRPr>
        </a:p>
      </dgm:t>
    </dgm:pt>
    <dgm:pt modelId="{B643BDB9-DEC4-4E5F-BE29-0AADC6AF8DED}" type="parTrans" cxnId="{AD147F3A-AE7A-4878-9133-8D55933BB602}">
      <dgm:prSet/>
      <dgm:spPr/>
      <dgm:t>
        <a:bodyPr/>
        <a:lstStyle/>
        <a:p>
          <a:endParaRPr lang="fi-FI"/>
        </a:p>
      </dgm:t>
    </dgm:pt>
    <dgm:pt modelId="{861ADFD0-0A9A-4517-8124-D6B5681054CE}" type="sibTrans" cxnId="{AD147F3A-AE7A-4878-9133-8D55933BB602}">
      <dgm:prSet/>
      <dgm:spPr/>
      <dgm:t>
        <a:bodyPr/>
        <a:lstStyle/>
        <a:p>
          <a:endParaRPr lang="fi-FI"/>
        </a:p>
      </dgm:t>
    </dgm:pt>
    <dgm:pt modelId="{DBAB8568-7D04-4B58-9B70-142D63CF3C2F}">
      <dgm:prSet phldrT="[Teksti]" custT="1"/>
      <dgm:spPr/>
      <dgm:t>
        <a:bodyPr/>
        <a:lstStyle/>
        <a:p>
          <a:r>
            <a:rPr lang="fi-FI" sz="1200" dirty="0"/>
            <a:t>Niiden vaatima osaaminen ja henkilöstömäärä</a:t>
          </a:r>
          <a:br>
            <a:rPr lang="fi-FI" sz="1200" dirty="0"/>
          </a:br>
          <a:r>
            <a:rPr lang="fi-FI" sz="1200" dirty="0"/>
            <a:t/>
          </a:r>
          <a:br>
            <a:rPr lang="fi-FI" sz="1200" dirty="0"/>
          </a:br>
          <a:r>
            <a:rPr lang="fi-FI" sz="1200" dirty="0">
              <a:sym typeface="Wingdings" panose="05000000000000000000" pitchFamily="2" charset="2"/>
            </a:rPr>
            <a:t> </a:t>
          </a:r>
          <a:r>
            <a:rPr lang="fi-FI" sz="1200" b="1" dirty="0">
              <a:solidFill>
                <a:schemeClr val="tx2"/>
              </a:solidFill>
              <a:sym typeface="Wingdings" panose="05000000000000000000" pitchFamily="2" charset="2"/>
            </a:rPr>
            <a:t>T</a:t>
          </a:r>
          <a:r>
            <a:rPr lang="fi-FI" sz="1200" b="1" dirty="0">
              <a:solidFill>
                <a:schemeClr val="tx2"/>
              </a:solidFill>
            </a:rPr>
            <a:t>uleva henkilöstöresurssitarve </a:t>
          </a:r>
          <a:endParaRPr lang="fi-FI" sz="1200" dirty="0"/>
        </a:p>
      </dgm:t>
    </dgm:pt>
    <dgm:pt modelId="{CA8D8B3C-C212-49A5-84BB-0E8149FB0BDE}" type="parTrans" cxnId="{3FC8130C-A19C-42E6-98CC-9850F7DE1796}">
      <dgm:prSet/>
      <dgm:spPr/>
      <dgm:t>
        <a:bodyPr/>
        <a:lstStyle/>
        <a:p>
          <a:endParaRPr lang="fi-FI"/>
        </a:p>
      </dgm:t>
    </dgm:pt>
    <dgm:pt modelId="{50AB7AE5-3F61-4C7C-B696-942B5364EA72}" type="sibTrans" cxnId="{3FC8130C-A19C-42E6-98CC-9850F7DE1796}">
      <dgm:prSet/>
      <dgm:spPr/>
      <dgm:t>
        <a:bodyPr/>
        <a:lstStyle/>
        <a:p>
          <a:endParaRPr lang="fi-FI"/>
        </a:p>
      </dgm:t>
    </dgm:pt>
    <dgm:pt modelId="{BDC38D3E-70D8-40EC-BEC7-620AACB6B776}">
      <dgm:prSet phldrT="[Teksti]" custT="1"/>
      <dgm:spPr/>
      <dgm:t>
        <a:bodyPr/>
        <a:lstStyle/>
        <a:p>
          <a:r>
            <a:rPr lang="fi-FI" sz="1200" b="1" dirty="0">
              <a:solidFill>
                <a:srgbClr val="FF0000"/>
              </a:solidFill>
            </a:rPr>
            <a:t>-</a:t>
          </a:r>
          <a:r>
            <a:rPr lang="fi-FI" sz="1200" b="1" dirty="0">
              <a:solidFill>
                <a:srgbClr val="7030A0"/>
              </a:solidFill>
            </a:rPr>
            <a:t> Nykyiset henkilöstöresurssit </a:t>
          </a:r>
          <a:r>
            <a:rPr lang="fi-FI" sz="1200" dirty="0" smtClean="0"/>
            <a:t>huomioiden </a:t>
          </a:r>
          <a:r>
            <a:rPr lang="fi-FI" sz="1200" dirty="0"/>
            <a:t/>
          </a:r>
          <a:br>
            <a:rPr lang="fi-FI" sz="1200" dirty="0"/>
          </a:br>
          <a:r>
            <a:rPr lang="fi-FI" sz="1200" dirty="0"/>
            <a:t>  mm. henkilöstön osaamisen kehittämisen ja </a:t>
          </a:r>
          <a:br>
            <a:rPr lang="fi-FI" sz="1200" dirty="0"/>
          </a:br>
          <a:r>
            <a:rPr lang="fi-FI" sz="1200" dirty="0"/>
            <a:t>  toiminnan kehittämisen, </a:t>
          </a:r>
          <a:r>
            <a:rPr lang="fi-FI" sz="1200" dirty="0" smtClean="0"/>
            <a:t>kumppanuudet</a:t>
          </a:r>
          <a:r>
            <a:rPr lang="fi-FI" sz="1200" dirty="0"/>
            <a:t/>
          </a:r>
          <a:br>
            <a:rPr lang="fi-FI" sz="1200" dirty="0"/>
          </a:br>
          <a:r>
            <a:rPr lang="fi-FI" sz="1200" dirty="0"/>
            <a:t/>
          </a:r>
          <a:br>
            <a:rPr lang="fi-FI" sz="1200" dirty="0"/>
          </a:br>
          <a:r>
            <a:rPr lang="fi-FI" sz="1200" dirty="0">
              <a:sym typeface="Wingdings" panose="05000000000000000000" pitchFamily="2" charset="2"/>
            </a:rPr>
            <a:t> </a:t>
          </a:r>
          <a:r>
            <a:rPr lang="fi-FI" sz="1200" b="1" dirty="0">
              <a:sym typeface="Wingdings" panose="05000000000000000000" pitchFamily="2" charset="2"/>
            </a:rPr>
            <a:t>Uusrekrytointitarve </a:t>
          </a:r>
          <a:endParaRPr lang="fi-FI" sz="1200" b="1" dirty="0"/>
        </a:p>
      </dgm:t>
    </dgm:pt>
    <dgm:pt modelId="{D1263F3A-5DF1-4078-B9B4-CB4478E59F7A}" type="parTrans" cxnId="{D189623C-6DF3-405E-98D0-5B075B5228CE}">
      <dgm:prSet/>
      <dgm:spPr/>
      <dgm:t>
        <a:bodyPr/>
        <a:lstStyle/>
        <a:p>
          <a:endParaRPr lang="fi-FI"/>
        </a:p>
      </dgm:t>
    </dgm:pt>
    <dgm:pt modelId="{CF9C75A4-8D81-46D4-8FAA-B7E16BE3E32E}" type="sibTrans" cxnId="{D189623C-6DF3-405E-98D0-5B075B5228CE}">
      <dgm:prSet/>
      <dgm:spPr/>
      <dgm:t>
        <a:bodyPr/>
        <a:lstStyle/>
        <a:p>
          <a:endParaRPr lang="fi-FI"/>
        </a:p>
      </dgm:t>
    </dgm:pt>
    <dgm:pt modelId="{B06AE6B5-A854-4EB2-906D-C4D07E39A46E}" type="pres">
      <dgm:prSet presAssocID="{691E6AFC-27B8-4A8E-8A02-46829E8F04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E7E3635-7EFD-4A38-BA00-0597B926A09B}" type="pres">
      <dgm:prSet presAssocID="{1A612DFF-4339-4773-8B07-7204AE064B6F}" presName="composite" presStyleCnt="0"/>
      <dgm:spPr/>
    </dgm:pt>
    <dgm:pt modelId="{00BCE3B5-1149-4A7C-9C5E-A5B09C7FB743}" type="pres">
      <dgm:prSet presAssocID="{1A612DFF-4339-4773-8B07-7204AE064B6F}" presName="parentText" presStyleLbl="alignNode1" presStyleIdx="0" presStyleCnt="3" custScaleX="81301" custScaleY="88519" custLinFactNeighborY="-524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F32343-A334-4C35-8571-ED7D8236D7B4}" type="pres">
      <dgm:prSet presAssocID="{1A612DFF-4339-4773-8B07-7204AE064B6F}" presName="descendantText" presStyleLbl="alignAcc1" presStyleIdx="0" presStyleCnt="3" custScaleX="99115" custLinFactNeighborX="-181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FB6A440-8E1B-404B-91A0-A737183EFAE7}" type="pres">
      <dgm:prSet presAssocID="{A04DA43D-DAA2-4833-A03E-AEF977C69CD8}" presName="sp" presStyleCnt="0"/>
      <dgm:spPr/>
    </dgm:pt>
    <dgm:pt modelId="{880BCD4F-446C-43BC-9127-78B887CF1C27}" type="pres">
      <dgm:prSet presAssocID="{10557937-F734-41CF-8425-FF5AFC1B6449}" presName="composite" presStyleCnt="0"/>
      <dgm:spPr/>
    </dgm:pt>
    <dgm:pt modelId="{EFC80E85-2E5A-4DE8-806B-34599CF38887}" type="pres">
      <dgm:prSet presAssocID="{10557937-F734-41CF-8425-FF5AFC1B6449}" presName="parentText" presStyleLbl="alignNode1" presStyleIdx="1" presStyleCnt="3" custScaleX="81301" custScaleY="95221" custLinFactNeighborY="-930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1AC5192-D824-4C83-A00A-14A7C8E63178}" type="pres">
      <dgm:prSet presAssocID="{10557937-F734-41CF-8425-FF5AFC1B6449}" presName="descendantText" presStyleLbl="alignAcc1" presStyleIdx="1" presStyleCnt="3" custScaleX="99115" custLinFactNeighborX="-1813" custLinFactNeighborY="-1090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C405345-26F9-45B1-8110-B66E2DF9814F}" type="pres">
      <dgm:prSet presAssocID="{181E2545-05A3-482B-A97E-9563CB1ED334}" presName="sp" presStyleCnt="0"/>
      <dgm:spPr/>
    </dgm:pt>
    <dgm:pt modelId="{C95C36BA-BA91-4231-A840-5456C787F24E}" type="pres">
      <dgm:prSet presAssocID="{2D19686F-9A2E-4718-81D1-12F0402DE127}" presName="composite" presStyleCnt="0"/>
      <dgm:spPr/>
    </dgm:pt>
    <dgm:pt modelId="{B17F38BD-50A6-4BAE-9FBA-75E58816AF19}" type="pres">
      <dgm:prSet presAssocID="{2D19686F-9A2E-4718-81D1-12F0402DE127}" presName="parentText" presStyleLbl="alignNode1" presStyleIdx="2" presStyleCnt="3" custScaleX="81301" custScaleY="95221" custLinFactNeighborY="-1498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58ED337-655D-43C7-BB47-52C81EC3F2E7}" type="pres">
      <dgm:prSet presAssocID="{2D19686F-9A2E-4718-81D1-12F0402DE127}" presName="descendantText" presStyleLbl="alignAcc1" presStyleIdx="2" presStyleCnt="3" custScaleX="99115" custLinFactNeighborX="-1813" custLinFactNeighborY="-2108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97039B5-3D84-49DE-BDF7-95C250CEF287}" type="presOf" srcId="{A5CE1EBA-E7F6-474F-B961-35EA69D6D92E}" destId="{758ED337-655D-43C7-BB47-52C81EC3F2E7}" srcOrd="0" destOrd="0" presId="urn:microsoft.com/office/officeart/2005/8/layout/chevron2"/>
    <dgm:cxn modelId="{26F9233C-0733-4BFF-AD93-7ED7CEA658DA}" srcId="{691E6AFC-27B8-4A8E-8A02-46829E8F04FE}" destId="{10557937-F734-41CF-8425-FF5AFC1B6449}" srcOrd="1" destOrd="0" parTransId="{6574E39A-0809-4FD1-9083-3559D2BE65EC}" sibTransId="{181E2545-05A3-482B-A97E-9563CB1ED334}"/>
    <dgm:cxn modelId="{3FC8130C-A19C-42E6-98CC-9850F7DE1796}" srcId="{1A612DFF-4339-4773-8B07-7204AE064B6F}" destId="{DBAB8568-7D04-4B58-9B70-142D63CF3C2F}" srcOrd="1" destOrd="0" parTransId="{CA8D8B3C-C212-49A5-84BB-0E8149FB0BDE}" sibTransId="{50AB7AE5-3F61-4C7C-B696-942B5364EA72}"/>
    <dgm:cxn modelId="{D189623C-6DF3-405E-98D0-5B075B5228CE}" srcId="{2D19686F-9A2E-4718-81D1-12F0402DE127}" destId="{BDC38D3E-70D8-40EC-BEC7-620AACB6B776}" srcOrd="1" destOrd="0" parTransId="{D1263F3A-5DF1-4078-B9B4-CB4478E59F7A}" sibTransId="{CF9C75A4-8D81-46D4-8FAA-B7E16BE3E32E}"/>
    <dgm:cxn modelId="{F372DE02-30EB-424D-A3F0-5F20099409BC}" type="presOf" srcId="{2D19686F-9A2E-4718-81D1-12F0402DE127}" destId="{B17F38BD-50A6-4BAE-9FBA-75E58816AF19}" srcOrd="0" destOrd="0" presId="urn:microsoft.com/office/officeart/2005/8/layout/chevron2"/>
    <dgm:cxn modelId="{87C1466C-7ECF-40BA-8F21-5993A4F01EE4}" type="presOf" srcId="{BDC38D3E-70D8-40EC-BEC7-620AACB6B776}" destId="{758ED337-655D-43C7-BB47-52C81EC3F2E7}" srcOrd="0" destOrd="1" presId="urn:microsoft.com/office/officeart/2005/8/layout/chevron2"/>
    <dgm:cxn modelId="{FAAA4DDD-EF09-419A-A47A-F511A4C5A2A2}" type="presOf" srcId="{DBAB8568-7D04-4B58-9B70-142D63CF3C2F}" destId="{5BF32343-A334-4C35-8571-ED7D8236D7B4}" srcOrd="0" destOrd="1" presId="urn:microsoft.com/office/officeart/2005/8/layout/chevron2"/>
    <dgm:cxn modelId="{B4579443-39E3-4084-86F5-27D4528A5008}" type="presOf" srcId="{10557937-F734-41CF-8425-FF5AFC1B6449}" destId="{EFC80E85-2E5A-4DE8-806B-34599CF38887}" srcOrd="0" destOrd="0" presId="urn:microsoft.com/office/officeart/2005/8/layout/chevron2"/>
    <dgm:cxn modelId="{ACADB47A-8C4B-4043-827A-A21C7CF9F9F1}" type="presOf" srcId="{691E6AFC-27B8-4A8E-8A02-46829E8F04FE}" destId="{B06AE6B5-A854-4EB2-906D-C4D07E39A46E}" srcOrd="0" destOrd="0" presId="urn:microsoft.com/office/officeart/2005/8/layout/chevron2"/>
    <dgm:cxn modelId="{AD147F3A-AE7A-4878-9133-8D55933BB602}" srcId="{10557937-F734-41CF-8425-FF5AFC1B6449}" destId="{BD3EEB9C-1484-466B-A880-1A1B29C377FC}" srcOrd="1" destOrd="0" parTransId="{B643BDB9-DEC4-4E5F-BE29-0AADC6AF8DED}" sibTransId="{861ADFD0-0A9A-4517-8124-D6B5681054CE}"/>
    <dgm:cxn modelId="{A7B34C67-49F2-4E35-8F00-58DE09FAFC2E}" srcId="{10557937-F734-41CF-8425-FF5AFC1B6449}" destId="{785BFCB5-8800-4C8B-AE01-E793E25C07C4}" srcOrd="0" destOrd="0" parTransId="{33E6C0E0-F6FD-4FB3-A150-5E50C17C947A}" sibTransId="{84706364-1F8A-4B96-BB29-BDB1AC6355EE}"/>
    <dgm:cxn modelId="{237C5321-A936-4F39-BDFD-FE2AF0E0B2DA}" type="presOf" srcId="{A6E92C8A-EB7D-48F7-9F9D-E6F3DC6CC784}" destId="{5BF32343-A334-4C35-8571-ED7D8236D7B4}" srcOrd="0" destOrd="0" presId="urn:microsoft.com/office/officeart/2005/8/layout/chevron2"/>
    <dgm:cxn modelId="{42BB5048-B2CC-4599-8B67-62BBD3145A6E}" type="presOf" srcId="{1A612DFF-4339-4773-8B07-7204AE064B6F}" destId="{00BCE3B5-1149-4A7C-9C5E-A5B09C7FB743}" srcOrd="0" destOrd="0" presId="urn:microsoft.com/office/officeart/2005/8/layout/chevron2"/>
    <dgm:cxn modelId="{6A4FC587-9109-43AD-82D4-1CB3A2350B46}" srcId="{1A612DFF-4339-4773-8B07-7204AE064B6F}" destId="{A6E92C8A-EB7D-48F7-9F9D-E6F3DC6CC784}" srcOrd="0" destOrd="0" parTransId="{B6B1A24E-E41E-47E4-8159-C45CAD5D09BC}" sibTransId="{D6C9B913-5BEB-400A-871A-439CAA7A4006}"/>
    <dgm:cxn modelId="{87C223A9-3D9E-402E-8EFD-7619E7CF65E5}" type="presOf" srcId="{785BFCB5-8800-4C8B-AE01-E793E25C07C4}" destId="{41AC5192-D824-4C83-A00A-14A7C8E63178}" srcOrd="0" destOrd="0" presId="urn:microsoft.com/office/officeart/2005/8/layout/chevron2"/>
    <dgm:cxn modelId="{E539888F-657B-41EB-A64C-4743AA640933}" type="presOf" srcId="{BD3EEB9C-1484-466B-A880-1A1B29C377FC}" destId="{41AC5192-D824-4C83-A00A-14A7C8E63178}" srcOrd="0" destOrd="1" presId="urn:microsoft.com/office/officeart/2005/8/layout/chevron2"/>
    <dgm:cxn modelId="{7E205552-A636-443A-BF71-F30924D222AF}" srcId="{691E6AFC-27B8-4A8E-8A02-46829E8F04FE}" destId="{2D19686F-9A2E-4718-81D1-12F0402DE127}" srcOrd="2" destOrd="0" parTransId="{87F314A3-30FE-48EF-B7CA-D382974753AC}" sibTransId="{0F58C20C-D8FF-42B4-93F9-8BD3D46971D1}"/>
    <dgm:cxn modelId="{48298DF1-8A00-40CF-AE84-9C268B85AE99}" srcId="{2D19686F-9A2E-4718-81D1-12F0402DE127}" destId="{A5CE1EBA-E7F6-474F-B961-35EA69D6D92E}" srcOrd="0" destOrd="0" parTransId="{286981FF-8846-4493-8A90-475274FF6421}" sibTransId="{5424D92B-9F82-4D3B-9429-1B7F5294B194}"/>
    <dgm:cxn modelId="{17A2F651-CF0D-4326-9CCF-29C4101BB2D5}" srcId="{691E6AFC-27B8-4A8E-8A02-46829E8F04FE}" destId="{1A612DFF-4339-4773-8B07-7204AE064B6F}" srcOrd="0" destOrd="0" parTransId="{CE4121CA-9A7E-4AC0-95B9-7B45EDAD2EEE}" sibTransId="{A04DA43D-DAA2-4833-A03E-AEF977C69CD8}"/>
    <dgm:cxn modelId="{F61F198D-A8F0-4624-A8B7-F838096D6FDF}" type="presParOf" srcId="{B06AE6B5-A854-4EB2-906D-C4D07E39A46E}" destId="{7E7E3635-7EFD-4A38-BA00-0597B926A09B}" srcOrd="0" destOrd="0" presId="urn:microsoft.com/office/officeart/2005/8/layout/chevron2"/>
    <dgm:cxn modelId="{66C26704-8B53-47C4-8103-6F011DC11154}" type="presParOf" srcId="{7E7E3635-7EFD-4A38-BA00-0597B926A09B}" destId="{00BCE3B5-1149-4A7C-9C5E-A5B09C7FB743}" srcOrd="0" destOrd="0" presId="urn:microsoft.com/office/officeart/2005/8/layout/chevron2"/>
    <dgm:cxn modelId="{8121ADF4-CBE1-40BE-8D0F-50EF5F79460A}" type="presParOf" srcId="{7E7E3635-7EFD-4A38-BA00-0597B926A09B}" destId="{5BF32343-A334-4C35-8571-ED7D8236D7B4}" srcOrd="1" destOrd="0" presId="urn:microsoft.com/office/officeart/2005/8/layout/chevron2"/>
    <dgm:cxn modelId="{9B66007A-0EA5-4245-8C90-521D485EEF06}" type="presParOf" srcId="{B06AE6B5-A854-4EB2-906D-C4D07E39A46E}" destId="{1FB6A440-8E1B-404B-91A0-A737183EFAE7}" srcOrd="1" destOrd="0" presId="urn:microsoft.com/office/officeart/2005/8/layout/chevron2"/>
    <dgm:cxn modelId="{68C9F1E9-3F43-455A-9AE5-9BBABFED543F}" type="presParOf" srcId="{B06AE6B5-A854-4EB2-906D-C4D07E39A46E}" destId="{880BCD4F-446C-43BC-9127-78B887CF1C27}" srcOrd="2" destOrd="0" presId="urn:microsoft.com/office/officeart/2005/8/layout/chevron2"/>
    <dgm:cxn modelId="{D0AC70A7-F744-4C36-B557-02870A598B95}" type="presParOf" srcId="{880BCD4F-446C-43BC-9127-78B887CF1C27}" destId="{EFC80E85-2E5A-4DE8-806B-34599CF38887}" srcOrd="0" destOrd="0" presId="urn:microsoft.com/office/officeart/2005/8/layout/chevron2"/>
    <dgm:cxn modelId="{B3DE7DA0-1401-46CD-852E-BE28EC325293}" type="presParOf" srcId="{880BCD4F-446C-43BC-9127-78B887CF1C27}" destId="{41AC5192-D824-4C83-A00A-14A7C8E63178}" srcOrd="1" destOrd="0" presId="urn:microsoft.com/office/officeart/2005/8/layout/chevron2"/>
    <dgm:cxn modelId="{75624CBD-5143-44CF-AF7A-3CACC06AF47C}" type="presParOf" srcId="{B06AE6B5-A854-4EB2-906D-C4D07E39A46E}" destId="{2C405345-26F9-45B1-8110-B66E2DF9814F}" srcOrd="3" destOrd="0" presId="urn:microsoft.com/office/officeart/2005/8/layout/chevron2"/>
    <dgm:cxn modelId="{EEFB82AB-A6F5-4B26-85F0-5418D2E32A5F}" type="presParOf" srcId="{B06AE6B5-A854-4EB2-906D-C4D07E39A46E}" destId="{C95C36BA-BA91-4231-A840-5456C787F24E}" srcOrd="4" destOrd="0" presId="urn:microsoft.com/office/officeart/2005/8/layout/chevron2"/>
    <dgm:cxn modelId="{26A2826E-B8EA-4C27-9BE8-F8F1BF7BCB01}" type="presParOf" srcId="{C95C36BA-BA91-4231-A840-5456C787F24E}" destId="{B17F38BD-50A6-4BAE-9FBA-75E58816AF19}" srcOrd="0" destOrd="0" presId="urn:microsoft.com/office/officeart/2005/8/layout/chevron2"/>
    <dgm:cxn modelId="{774EB69D-34AD-49E7-B998-6721F68B519B}" type="presParOf" srcId="{C95C36BA-BA91-4231-A840-5456C787F24E}" destId="{758ED337-655D-43C7-BB47-52C81EC3F2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D6C22-A681-4643-B872-8FB5612B57D2}">
      <dsp:nvSpPr>
        <dsp:cNvPr id="0" name=""/>
        <dsp:cNvSpPr/>
      </dsp:nvSpPr>
      <dsp:spPr>
        <a:xfrm>
          <a:off x="1766060" y="1438152"/>
          <a:ext cx="869723" cy="800622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b="1" kern="1200" dirty="0"/>
            <a:t>Valmentava johtaminen</a:t>
          </a:r>
        </a:p>
      </dsp:txBody>
      <dsp:txXfrm>
        <a:off x="1893428" y="1555400"/>
        <a:ext cx="614987" cy="566126"/>
      </dsp:txXfrm>
    </dsp:sp>
    <dsp:sp modelId="{9B4F9171-A814-4130-885F-1F4EE23D9E13}">
      <dsp:nvSpPr>
        <dsp:cNvPr id="0" name=""/>
        <dsp:cNvSpPr/>
      </dsp:nvSpPr>
      <dsp:spPr>
        <a:xfrm rot="19642808">
          <a:off x="2518870" y="1460018"/>
          <a:ext cx="495758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95758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2754356" y="1463931"/>
        <a:ext cx="24787" cy="24787"/>
      </dsp:txXfrm>
    </dsp:sp>
    <dsp:sp modelId="{11918BE3-91C9-4E7B-9207-B98C4066E3E5}">
      <dsp:nvSpPr>
        <dsp:cNvPr id="0" name=""/>
        <dsp:cNvSpPr/>
      </dsp:nvSpPr>
      <dsp:spPr>
        <a:xfrm>
          <a:off x="2622102" y="1167027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>
              <a:solidFill>
                <a:schemeClr val="tx1"/>
              </a:solidFill>
            </a:rPr>
            <a:t>kehittyminen</a:t>
          </a:r>
        </a:p>
      </dsp:txBody>
      <dsp:txXfrm>
        <a:off x="2630847" y="1175772"/>
        <a:ext cx="958428" cy="161657"/>
      </dsp:txXfrm>
    </dsp:sp>
    <dsp:sp modelId="{9B9AB5BD-CE0B-4972-A67A-D268D2CDB137}">
      <dsp:nvSpPr>
        <dsp:cNvPr id="0" name=""/>
        <dsp:cNvSpPr/>
      </dsp:nvSpPr>
      <dsp:spPr>
        <a:xfrm rot="20977476">
          <a:off x="2624624" y="1713152"/>
          <a:ext cx="343306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343306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2787694" y="1720877"/>
        <a:ext cx="17165" cy="17165"/>
      </dsp:txXfrm>
    </dsp:sp>
    <dsp:sp modelId="{C159DC42-2367-4CA3-AA62-CDF806FCD3A9}">
      <dsp:nvSpPr>
        <dsp:cNvPr id="0" name=""/>
        <dsp:cNvSpPr/>
      </dsp:nvSpPr>
      <dsp:spPr>
        <a:xfrm>
          <a:off x="2822652" y="1545716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>
              <a:solidFill>
                <a:schemeClr val="tx1"/>
              </a:solidFill>
            </a:rPr>
            <a:t>ohjaus</a:t>
          </a:r>
        </a:p>
      </dsp:txBody>
      <dsp:txXfrm>
        <a:off x="2831397" y="1554461"/>
        <a:ext cx="958428" cy="161657"/>
      </dsp:txXfrm>
    </dsp:sp>
    <dsp:sp modelId="{08B0953E-9F8A-489E-99C7-71E592E164FE}">
      <dsp:nvSpPr>
        <dsp:cNvPr id="0" name=""/>
        <dsp:cNvSpPr/>
      </dsp:nvSpPr>
      <dsp:spPr>
        <a:xfrm rot="653776">
          <a:off x="2623466" y="1936716"/>
          <a:ext cx="345133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345133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2787404" y="1944395"/>
        <a:ext cx="17256" cy="17256"/>
      </dsp:txXfrm>
    </dsp:sp>
    <dsp:sp modelId="{7866B0AE-1D88-426E-B8BB-51290A32CA8E}">
      <dsp:nvSpPr>
        <dsp:cNvPr id="0" name=""/>
        <dsp:cNvSpPr/>
      </dsp:nvSpPr>
      <dsp:spPr>
        <a:xfrm>
          <a:off x="2814276" y="1960894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solidFill>
                <a:schemeClr val="tx1"/>
              </a:solidFill>
            </a:rPr>
            <a:t>kuuntelu</a:t>
          </a:r>
        </a:p>
      </dsp:txBody>
      <dsp:txXfrm>
        <a:off x="2823021" y="1969639"/>
        <a:ext cx="958428" cy="161657"/>
      </dsp:txXfrm>
    </dsp:sp>
    <dsp:sp modelId="{67D10D43-3B2B-4CFC-A849-819A935CEF8E}">
      <dsp:nvSpPr>
        <dsp:cNvPr id="0" name=""/>
        <dsp:cNvSpPr/>
      </dsp:nvSpPr>
      <dsp:spPr>
        <a:xfrm rot="1981682">
          <a:off x="2515531" y="2190037"/>
          <a:ext cx="502545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502545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2754240" y="2193780"/>
        <a:ext cx="25127" cy="25127"/>
      </dsp:txXfrm>
    </dsp:sp>
    <dsp:sp modelId="{08A4A5DD-C635-4823-AE9D-ED1DE60D7F66}">
      <dsp:nvSpPr>
        <dsp:cNvPr id="0" name=""/>
        <dsp:cNvSpPr/>
      </dsp:nvSpPr>
      <dsp:spPr>
        <a:xfrm>
          <a:off x="2622111" y="2339929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solidFill>
                <a:schemeClr val="tx1"/>
              </a:solidFill>
            </a:rPr>
            <a:t>tuki</a:t>
          </a:r>
        </a:p>
      </dsp:txBody>
      <dsp:txXfrm>
        <a:off x="2630856" y="2348674"/>
        <a:ext cx="958428" cy="161657"/>
      </dsp:txXfrm>
    </dsp:sp>
    <dsp:sp modelId="{26875169-7DA0-44F2-8E87-EC8F713725DA}">
      <dsp:nvSpPr>
        <dsp:cNvPr id="0" name=""/>
        <dsp:cNvSpPr/>
      </dsp:nvSpPr>
      <dsp:spPr>
        <a:xfrm rot="8841778">
          <a:off x="1383799" y="2185493"/>
          <a:ext cx="499594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99594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1621107" y="2189310"/>
        <a:ext cx="24979" cy="24979"/>
      </dsp:txXfrm>
    </dsp:sp>
    <dsp:sp modelId="{123FF3D0-23F3-4DCD-8F1D-BA99B3D1C63A}">
      <dsp:nvSpPr>
        <dsp:cNvPr id="0" name=""/>
        <dsp:cNvSpPr/>
      </dsp:nvSpPr>
      <dsp:spPr>
        <a:xfrm>
          <a:off x="800833" y="2333052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solidFill>
                <a:schemeClr val="tx1"/>
              </a:solidFill>
            </a:rPr>
            <a:t>taidot</a:t>
          </a:r>
        </a:p>
      </dsp:txBody>
      <dsp:txXfrm>
        <a:off x="809578" y="2341797"/>
        <a:ext cx="958428" cy="161657"/>
      </dsp:txXfrm>
    </dsp:sp>
    <dsp:sp modelId="{F26BB87B-A5F6-4370-8993-4B99F4F69277}">
      <dsp:nvSpPr>
        <dsp:cNvPr id="0" name=""/>
        <dsp:cNvSpPr/>
      </dsp:nvSpPr>
      <dsp:spPr>
        <a:xfrm rot="10169217">
          <a:off x="1382009" y="1937386"/>
          <a:ext cx="395950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395950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1570086" y="1943795"/>
        <a:ext cx="19797" cy="19797"/>
      </dsp:txXfrm>
    </dsp:sp>
    <dsp:sp modelId="{36A7F659-7723-4522-82A1-EC8A5A21324E}">
      <dsp:nvSpPr>
        <dsp:cNvPr id="0" name=""/>
        <dsp:cNvSpPr/>
      </dsp:nvSpPr>
      <dsp:spPr>
        <a:xfrm>
          <a:off x="554215" y="1963924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solidFill>
                <a:schemeClr val="tx1"/>
              </a:solidFill>
            </a:rPr>
            <a:t>jakaminen</a:t>
          </a:r>
        </a:p>
      </dsp:txBody>
      <dsp:txXfrm>
        <a:off x="562960" y="1972669"/>
        <a:ext cx="958428" cy="161657"/>
      </dsp:txXfrm>
    </dsp:sp>
    <dsp:sp modelId="{4774AE3D-4F65-45A9-8F6E-BCDD170B16D6}">
      <dsp:nvSpPr>
        <dsp:cNvPr id="0" name=""/>
        <dsp:cNvSpPr/>
      </dsp:nvSpPr>
      <dsp:spPr>
        <a:xfrm rot="11385953">
          <a:off x="1388719" y="1715714"/>
          <a:ext cx="38755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387557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1572808" y="1722333"/>
        <a:ext cx="19377" cy="19377"/>
      </dsp:txXfrm>
    </dsp:sp>
    <dsp:sp modelId="{D5996F86-DF3F-4BE8-9D9F-7788065DF15A}">
      <dsp:nvSpPr>
        <dsp:cNvPr id="0" name=""/>
        <dsp:cNvSpPr/>
      </dsp:nvSpPr>
      <dsp:spPr>
        <a:xfrm>
          <a:off x="547604" y="1548311"/>
          <a:ext cx="975918" cy="1791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>
              <a:solidFill>
                <a:schemeClr val="tx1"/>
              </a:solidFill>
            </a:rPr>
            <a:t>seuranta</a:t>
          </a:r>
        </a:p>
      </dsp:txBody>
      <dsp:txXfrm>
        <a:off x="556349" y="1557056"/>
        <a:ext cx="958428" cy="161657"/>
      </dsp:txXfrm>
    </dsp:sp>
    <dsp:sp modelId="{62182EFB-CCCF-4B16-A6B0-28736EF4A905}">
      <dsp:nvSpPr>
        <dsp:cNvPr id="0" name=""/>
        <dsp:cNvSpPr/>
      </dsp:nvSpPr>
      <dsp:spPr>
        <a:xfrm rot="12762112">
          <a:off x="1402101" y="1463437"/>
          <a:ext cx="480198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80198" y="1630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1630196" y="1467739"/>
        <a:ext cx="24009" cy="24009"/>
      </dsp:txXfrm>
    </dsp:sp>
    <dsp:sp modelId="{F07A5A12-F0F6-411F-96D4-CF158814669E}">
      <dsp:nvSpPr>
        <dsp:cNvPr id="0" name=""/>
        <dsp:cNvSpPr/>
      </dsp:nvSpPr>
      <dsp:spPr>
        <a:xfrm>
          <a:off x="734364" y="1173163"/>
          <a:ext cx="1140134" cy="17944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valmentava työote</a:t>
          </a:r>
          <a:endParaRPr lang="fi-FI" sz="1000" kern="1200" dirty="0">
            <a:solidFill>
              <a:schemeClr val="tx1"/>
            </a:solidFill>
          </a:endParaRPr>
        </a:p>
      </dsp:txBody>
      <dsp:txXfrm>
        <a:off x="743124" y="1181923"/>
        <a:ext cx="1122614" cy="161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CE3B5-1149-4A7C-9C5E-A5B09C7FB743}">
      <dsp:nvSpPr>
        <dsp:cNvPr id="0" name=""/>
        <dsp:cNvSpPr/>
      </dsp:nvSpPr>
      <dsp:spPr>
        <a:xfrm rot="5400000">
          <a:off x="-247135" y="634142"/>
          <a:ext cx="1491674" cy="881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Tavoitteet</a:t>
          </a:r>
        </a:p>
      </dsp:txBody>
      <dsp:txXfrm rot="-5400000">
        <a:off x="57858" y="769993"/>
        <a:ext cx="881688" cy="609986"/>
      </dsp:txXfrm>
    </dsp:sp>
    <dsp:sp modelId="{5BF32343-A334-4C35-8571-ED7D8236D7B4}">
      <dsp:nvSpPr>
        <dsp:cNvPr id="0" name=""/>
        <dsp:cNvSpPr/>
      </dsp:nvSpPr>
      <dsp:spPr>
        <a:xfrm rot="5400000">
          <a:off x="2029144" y="-711764"/>
          <a:ext cx="1142908" cy="32080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/>
            <a:t>Strategiset ja toiminnalliset tavoitteet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/>
            <a:t>Niiden vaatima osaaminen ja henkilöstömäärä</a:t>
          </a:r>
          <a:br>
            <a:rPr lang="fi-FI" sz="1200" kern="1200" dirty="0"/>
          </a:br>
          <a:r>
            <a:rPr lang="fi-FI" sz="1200" kern="1200" dirty="0"/>
            <a:t/>
          </a:r>
          <a:br>
            <a:rPr lang="fi-FI" sz="1200" kern="1200" dirty="0"/>
          </a:br>
          <a:r>
            <a:rPr lang="fi-FI" sz="1200" kern="1200" dirty="0">
              <a:sym typeface="Wingdings" panose="05000000000000000000" pitchFamily="2" charset="2"/>
            </a:rPr>
            <a:t> </a:t>
          </a:r>
          <a:r>
            <a:rPr lang="fi-FI" sz="1200" b="1" kern="1200" dirty="0">
              <a:solidFill>
                <a:schemeClr val="tx2"/>
              </a:solidFill>
              <a:sym typeface="Wingdings" panose="05000000000000000000" pitchFamily="2" charset="2"/>
            </a:rPr>
            <a:t>T</a:t>
          </a:r>
          <a:r>
            <a:rPr lang="fi-FI" sz="1200" b="1" kern="1200" dirty="0">
              <a:solidFill>
                <a:schemeClr val="tx2"/>
              </a:solidFill>
            </a:rPr>
            <a:t>uleva henkilöstöresurssitarve </a:t>
          </a:r>
          <a:endParaRPr lang="fi-FI" sz="1200" kern="1200" dirty="0"/>
        </a:p>
      </dsp:txBody>
      <dsp:txXfrm rot="-5400000">
        <a:off x="996579" y="376593"/>
        <a:ext cx="3152246" cy="1031324"/>
      </dsp:txXfrm>
    </dsp:sp>
    <dsp:sp modelId="{EFC80E85-2E5A-4DE8-806B-34599CF38887}">
      <dsp:nvSpPr>
        <dsp:cNvPr id="0" name=""/>
        <dsp:cNvSpPr/>
      </dsp:nvSpPr>
      <dsp:spPr>
        <a:xfrm rot="5400000">
          <a:off x="-303604" y="1955036"/>
          <a:ext cx="1604612" cy="881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Nykytila</a:t>
          </a:r>
        </a:p>
      </dsp:txBody>
      <dsp:txXfrm rot="-5400000">
        <a:off x="57858" y="2034418"/>
        <a:ext cx="881688" cy="722924"/>
      </dsp:txXfrm>
    </dsp:sp>
    <dsp:sp modelId="{41AC5192-D824-4C83-A00A-14A7C8E63178}">
      <dsp:nvSpPr>
        <dsp:cNvPr id="0" name=""/>
        <dsp:cNvSpPr/>
      </dsp:nvSpPr>
      <dsp:spPr>
        <a:xfrm rot="5400000">
          <a:off x="2029144" y="552895"/>
          <a:ext cx="1142908" cy="32080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/>
            <a:t>Henkilöstön osaaminen ja määrä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/>
            <a:t>Henkilöstön poistuma</a:t>
          </a:r>
          <a:br>
            <a:rPr lang="fi-FI" sz="1200" kern="1200" dirty="0"/>
          </a:br>
          <a:r>
            <a:rPr lang="fi-FI" sz="1200" kern="1200" dirty="0"/>
            <a:t/>
          </a:r>
          <a:br>
            <a:rPr lang="fi-FI" sz="1200" kern="1200" dirty="0"/>
          </a:br>
          <a:r>
            <a:rPr lang="fi-FI" sz="1200" kern="1200" dirty="0">
              <a:sym typeface="Wingdings" panose="05000000000000000000" pitchFamily="2" charset="2"/>
            </a:rPr>
            <a:t> </a:t>
          </a:r>
          <a:r>
            <a:rPr lang="fi-FI" sz="1200" b="1" kern="1200" dirty="0">
              <a:solidFill>
                <a:srgbClr val="7030A0"/>
              </a:solidFill>
              <a:sym typeface="Wingdings" panose="05000000000000000000" pitchFamily="2" charset="2"/>
            </a:rPr>
            <a:t>Nykyiset henkilöstöresurssit</a:t>
          </a:r>
          <a:endParaRPr lang="fi-FI" sz="1200" b="1" kern="1200" dirty="0">
            <a:solidFill>
              <a:srgbClr val="7030A0"/>
            </a:solidFill>
          </a:endParaRPr>
        </a:p>
      </dsp:txBody>
      <dsp:txXfrm rot="-5400000">
        <a:off x="996579" y="1641252"/>
        <a:ext cx="3152246" cy="1031324"/>
      </dsp:txXfrm>
    </dsp:sp>
    <dsp:sp modelId="{B17F38BD-50A6-4BAE-9FBA-75E58816AF19}">
      <dsp:nvSpPr>
        <dsp:cNvPr id="0" name=""/>
        <dsp:cNvSpPr/>
      </dsp:nvSpPr>
      <dsp:spPr>
        <a:xfrm rot="5400000">
          <a:off x="-303604" y="3305084"/>
          <a:ext cx="1604612" cy="881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Resurssi-</a:t>
          </a:r>
          <a:br>
            <a:rPr lang="fi-FI" sz="1200" kern="1200" dirty="0"/>
          </a:br>
          <a:r>
            <a:rPr lang="fi-FI" sz="1200" kern="1200" dirty="0"/>
            <a:t>tarve</a:t>
          </a:r>
        </a:p>
      </dsp:txBody>
      <dsp:txXfrm rot="-5400000">
        <a:off x="57858" y="3384466"/>
        <a:ext cx="881688" cy="722924"/>
      </dsp:txXfrm>
    </dsp:sp>
    <dsp:sp modelId="{758ED337-655D-43C7-BB47-52C81EC3F2E7}">
      <dsp:nvSpPr>
        <dsp:cNvPr id="0" name=""/>
        <dsp:cNvSpPr/>
      </dsp:nvSpPr>
      <dsp:spPr>
        <a:xfrm rot="5400000">
          <a:off x="2029144" y="1882333"/>
          <a:ext cx="1142908" cy="32080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b="1" kern="1200" dirty="0">
              <a:solidFill>
                <a:schemeClr val="tx2"/>
              </a:solidFill>
            </a:rPr>
            <a:t>  Tuleva henkilöstöresurssitarve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b="1" kern="1200" dirty="0">
              <a:solidFill>
                <a:srgbClr val="FF0000"/>
              </a:solidFill>
            </a:rPr>
            <a:t>-</a:t>
          </a:r>
          <a:r>
            <a:rPr lang="fi-FI" sz="1200" b="1" kern="1200" dirty="0">
              <a:solidFill>
                <a:srgbClr val="7030A0"/>
              </a:solidFill>
            </a:rPr>
            <a:t> Nykyiset henkilöstöresurssit </a:t>
          </a:r>
          <a:r>
            <a:rPr lang="fi-FI" sz="1200" kern="1200" dirty="0" smtClean="0"/>
            <a:t>huomioiden </a:t>
          </a:r>
          <a:r>
            <a:rPr lang="fi-FI" sz="1200" kern="1200" dirty="0"/>
            <a:t/>
          </a:r>
          <a:br>
            <a:rPr lang="fi-FI" sz="1200" kern="1200" dirty="0"/>
          </a:br>
          <a:r>
            <a:rPr lang="fi-FI" sz="1200" kern="1200" dirty="0"/>
            <a:t>  mm. henkilöstön osaamisen kehittämisen ja </a:t>
          </a:r>
          <a:br>
            <a:rPr lang="fi-FI" sz="1200" kern="1200" dirty="0"/>
          </a:br>
          <a:r>
            <a:rPr lang="fi-FI" sz="1200" kern="1200" dirty="0"/>
            <a:t>  toiminnan kehittämisen, </a:t>
          </a:r>
          <a:r>
            <a:rPr lang="fi-FI" sz="1200" kern="1200" dirty="0" smtClean="0"/>
            <a:t>kumppanuudet</a:t>
          </a:r>
          <a:r>
            <a:rPr lang="fi-FI" sz="1200" kern="1200" dirty="0"/>
            <a:t/>
          </a:r>
          <a:br>
            <a:rPr lang="fi-FI" sz="1200" kern="1200" dirty="0"/>
          </a:br>
          <a:r>
            <a:rPr lang="fi-FI" sz="1200" kern="1200" dirty="0"/>
            <a:t/>
          </a:r>
          <a:br>
            <a:rPr lang="fi-FI" sz="1200" kern="1200" dirty="0"/>
          </a:br>
          <a:r>
            <a:rPr lang="fi-FI" sz="1200" kern="1200" dirty="0">
              <a:sym typeface="Wingdings" panose="05000000000000000000" pitchFamily="2" charset="2"/>
            </a:rPr>
            <a:t> </a:t>
          </a:r>
          <a:r>
            <a:rPr lang="fi-FI" sz="1200" b="1" kern="1200" dirty="0">
              <a:sym typeface="Wingdings" panose="05000000000000000000" pitchFamily="2" charset="2"/>
            </a:rPr>
            <a:t>Uusrekrytointitarve </a:t>
          </a:r>
          <a:endParaRPr lang="fi-FI" sz="1200" b="1" kern="1200" dirty="0"/>
        </a:p>
      </dsp:txBody>
      <dsp:txXfrm rot="-5400000">
        <a:off x="996579" y="2970690"/>
        <a:ext cx="3152246" cy="103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589D-6292-409D-9961-93DB637331CD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B760B-8C3C-414E-86BF-BBC273E013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9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utiskirje.henry.fi/archive/file/0e175f46492de6547164b48106516969/2020-11-16-ahrcp-in-house-tietopaketti-fin-pack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3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aseline="0" dirty="0" smtClean="0">
                <a:solidFill>
                  <a:srgbClr val="FF0000"/>
                </a:solidFill>
              </a:rPr>
              <a:t>09/2021 </a:t>
            </a:r>
            <a:r>
              <a:rPr lang="fi-FI" sz="1200" baseline="0" dirty="0">
                <a:solidFill>
                  <a:srgbClr val="FF0000"/>
                </a:solidFill>
              </a:rPr>
              <a:t>– katsottu </a:t>
            </a:r>
            <a:r>
              <a:rPr lang="fi-FI" sz="1200" baseline="0" dirty="0" smtClean="0">
                <a:solidFill>
                  <a:srgbClr val="FF0000"/>
                </a:solidFill>
              </a:rPr>
              <a:t>Päivi </a:t>
            </a:r>
            <a:r>
              <a:rPr lang="fi-FI" sz="1200" baseline="0" dirty="0" err="1" smtClean="0">
                <a:solidFill>
                  <a:srgbClr val="FF0000"/>
                </a:solidFill>
              </a:rPr>
              <a:t>Lanttolan</a:t>
            </a:r>
            <a:r>
              <a:rPr lang="fi-FI" sz="1200" baseline="0" dirty="0" smtClean="0">
                <a:solidFill>
                  <a:srgbClr val="FF0000"/>
                </a:solidFill>
              </a:rPr>
              <a:t> </a:t>
            </a:r>
            <a:r>
              <a:rPr lang="fi-FI" sz="1200" baseline="0" dirty="0">
                <a:solidFill>
                  <a:srgbClr val="FF0000"/>
                </a:solidFill>
              </a:rPr>
              <a:t>kanssa</a:t>
            </a:r>
            <a:br>
              <a:rPr lang="fi-FI" sz="1200" baseline="0" dirty="0">
                <a:solidFill>
                  <a:srgbClr val="FF0000"/>
                </a:solidFill>
              </a:rPr>
            </a:br>
            <a:r>
              <a:rPr lang="fi-FI" sz="1200" baseline="0" dirty="0">
                <a:solidFill>
                  <a:srgbClr val="FF0000"/>
                </a:solidFill>
              </a:rPr>
              <a:t>2017 Tekstit katsonut VM:ssä:</a:t>
            </a:r>
            <a:r>
              <a:rPr lang="fi-FI" dirty="0"/>
              <a:t> Päivi Lanttola  (Tiimissä erityisesti Maarit</a:t>
            </a:r>
            <a:r>
              <a:rPr lang="fi-FI" baseline="0" dirty="0"/>
              <a:t> Hilden. Yhdessä Sonja Kuusiston/VK kanssa.)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9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aseline="0" dirty="0" smtClean="0">
                <a:solidFill>
                  <a:srgbClr val="FF0000"/>
                </a:solidFill>
              </a:rPr>
              <a:t>09/2021 </a:t>
            </a:r>
            <a:r>
              <a:rPr lang="fi-FI" sz="1200" baseline="0" dirty="0">
                <a:solidFill>
                  <a:srgbClr val="FF0000"/>
                </a:solidFill>
              </a:rPr>
              <a:t>– katsottu </a:t>
            </a:r>
            <a:r>
              <a:rPr lang="fi-FI" sz="1200" baseline="0" dirty="0" smtClean="0">
                <a:solidFill>
                  <a:srgbClr val="FF0000"/>
                </a:solidFill>
              </a:rPr>
              <a:t>Päivi </a:t>
            </a:r>
            <a:r>
              <a:rPr lang="fi-FI" sz="1200" baseline="0" dirty="0" err="1" smtClean="0">
                <a:solidFill>
                  <a:srgbClr val="FF0000"/>
                </a:solidFill>
              </a:rPr>
              <a:t>Lanttolan</a:t>
            </a:r>
            <a:r>
              <a:rPr lang="fi-FI" sz="1200" baseline="0" dirty="0" smtClean="0">
                <a:solidFill>
                  <a:srgbClr val="FF0000"/>
                </a:solidFill>
              </a:rPr>
              <a:t> </a:t>
            </a:r>
            <a:r>
              <a:rPr lang="fi-FI" sz="1200" baseline="0" dirty="0">
                <a:solidFill>
                  <a:srgbClr val="FF0000"/>
                </a:solidFill>
              </a:rPr>
              <a:t>kanssa</a:t>
            </a:r>
            <a:br>
              <a:rPr lang="fi-FI" sz="1200" baseline="0" dirty="0">
                <a:solidFill>
                  <a:srgbClr val="FF0000"/>
                </a:solidFill>
              </a:rPr>
            </a:br>
            <a:r>
              <a:rPr lang="fi-FI" sz="1200" baseline="0" dirty="0">
                <a:solidFill>
                  <a:srgbClr val="FF0000"/>
                </a:solidFill>
              </a:rPr>
              <a:t>2017 Tekstit katsonut VM:ssä:</a:t>
            </a:r>
            <a:r>
              <a:rPr lang="fi-FI" dirty="0"/>
              <a:t> Päivi Lanttola  (Tiimissä erityisesti Maarit</a:t>
            </a:r>
            <a:r>
              <a:rPr lang="fi-FI" baseline="0" dirty="0"/>
              <a:t> Hilden. Yhdessä Sonja Kuusiston/VK kanssa.) 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88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24.3.2022 katsottu Juha Madetojan </a:t>
            </a:r>
            <a:r>
              <a:rPr lang="fi-FI" dirty="0"/>
              <a:t>ja </a:t>
            </a:r>
            <a:r>
              <a:rPr lang="fi-FI" dirty="0" smtClean="0"/>
              <a:t>HPY-yksikön kanssa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2017 Osaamisen johtamisen sisältöä on ”</a:t>
            </a:r>
            <a:r>
              <a:rPr lang="fi-FI" dirty="0" err="1"/>
              <a:t>sisäänleivottu</a:t>
            </a:r>
            <a:r>
              <a:rPr lang="fi-FI" dirty="0"/>
              <a:t>” tälle kalvolle sekä suorituksen johtamisen kalvolle.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 smtClean="0">
                <a:solidFill>
                  <a:srgbClr val="FF0000"/>
                </a:solidFill>
              </a:rPr>
              <a:t>09/2021 </a:t>
            </a:r>
            <a:r>
              <a:rPr lang="fi-FI" sz="1200" dirty="0">
                <a:solidFill>
                  <a:srgbClr val="FF0000"/>
                </a:solidFill>
              </a:rPr>
              <a:t>– katsottu Juho-Pekka </a:t>
            </a:r>
            <a:r>
              <a:rPr lang="fi-FI" sz="1200" dirty="0" err="1" smtClean="0">
                <a:solidFill>
                  <a:srgbClr val="FF0000"/>
                </a:solidFill>
              </a:rPr>
              <a:t>Jortaman</a:t>
            </a:r>
            <a:r>
              <a:rPr lang="fi-FI" sz="1200" dirty="0" smtClean="0">
                <a:solidFill>
                  <a:srgbClr val="FF0000"/>
                </a:solidFill>
              </a:rPr>
              <a:t> (Juho-Pekka</a:t>
            </a:r>
            <a:r>
              <a:rPr lang="fi-FI" sz="1200" baseline="0" dirty="0" smtClean="0">
                <a:solidFill>
                  <a:srgbClr val="FF0000"/>
                </a:solidFill>
              </a:rPr>
              <a:t> </a:t>
            </a:r>
            <a:r>
              <a:rPr lang="fi-FI" sz="1200" baseline="0" dirty="0">
                <a:solidFill>
                  <a:srgbClr val="FF0000"/>
                </a:solidFill>
              </a:rPr>
              <a:t>laati </a:t>
            </a:r>
            <a:r>
              <a:rPr lang="fi-FI" sz="1200" baseline="0" dirty="0" smtClean="0">
                <a:solidFill>
                  <a:srgbClr val="FF0000"/>
                </a:solidFill>
              </a:rPr>
              <a:t>VPJ-kuvan) ja</a:t>
            </a:r>
            <a:r>
              <a:rPr lang="fi-FI" sz="1200" dirty="0" smtClean="0">
                <a:solidFill>
                  <a:srgbClr val="FF0000"/>
                </a:solidFill>
              </a:rPr>
              <a:t> </a:t>
            </a:r>
            <a:r>
              <a:rPr lang="fi-FI" sz="1200" dirty="0">
                <a:solidFill>
                  <a:srgbClr val="FF0000"/>
                </a:solidFill>
              </a:rPr>
              <a:t>Risto</a:t>
            </a:r>
            <a:r>
              <a:rPr lang="fi-FI" sz="1200" baseline="0" dirty="0">
                <a:solidFill>
                  <a:srgbClr val="FF0000"/>
                </a:solidFill>
              </a:rPr>
              <a:t> </a:t>
            </a:r>
            <a:r>
              <a:rPr lang="fi-FI" sz="1200" baseline="0" dirty="0" err="1" smtClean="0">
                <a:solidFill>
                  <a:srgbClr val="FF0000"/>
                </a:solidFill>
              </a:rPr>
              <a:t>Lerssin</a:t>
            </a:r>
            <a:r>
              <a:rPr lang="fi-FI" sz="1200" baseline="0" dirty="0" smtClean="0">
                <a:solidFill>
                  <a:srgbClr val="FF0000"/>
                </a:solidFill>
              </a:rPr>
              <a:t> kanssa</a:t>
            </a:r>
            <a:r>
              <a:rPr lang="fi-FI" sz="1200" dirty="0">
                <a:solidFill>
                  <a:srgbClr val="FF0000"/>
                </a:solidFill>
              </a:rPr>
              <a:t/>
            </a:r>
            <a:br>
              <a:rPr lang="fi-FI" sz="1200" dirty="0">
                <a:solidFill>
                  <a:srgbClr val="FF0000"/>
                </a:solidFill>
              </a:rPr>
            </a:br>
            <a:r>
              <a:rPr lang="fi-FI" sz="1200" dirty="0">
                <a:solidFill>
                  <a:srgbClr val="FF0000"/>
                </a:solidFill>
              </a:rPr>
              <a:t>Työaikajoustot – ei koska työaika on aina </a:t>
            </a:r>
            <a:r>
              <a:rPr lang="fi-FI" sz="1200" dirty="0" err="1">
                <a:solidFill>
                  <a:srgbClr val="FF0000"/>
                </a:solidFill>
              </a:rPr>
              <a:t>TA:n</a:t>
            </a:r>
            <a:r>
              <a:rPr lang="fi-FI" sz="1200" dirty="0">
                <a:solidFill>
                  <a:srgbClr val="FF0000"/>
                </a:solidFill>
              </a:rPr>
              <a:t> </a:t>
            </a:r>
            <a:r>
              <a:rPr lang="fi-FI" sz="1200" dirty="0" err="1">
                <a:solidFill>
                  <a:srgbClr val="FF0000"/>
                </a:solidFill>
              </a:rPr>
              <a:t>direktiovallassa</a:t>
            </a:r>
            <a:r>
              <a:rPr lang="fi-FI" sz="1200" baseline="0" dirty="0">
                <a:solidFill>
                  <a:srgbClr val="FF0000"/>
                </a:solidFill>
              </a:rPr>
              <a:t> ja sillä hoidetaan virastojen tarkoituksenmukaista tehtävienhoitoa – joustot liittyvät työhyvinvointiin</a:t>
            </a:r>
            <a:br>
              <a:rPr lang="fi-FI" sz="1200" baseline="0" dirty="0">
                <a:solidFill>
                  <a:srgbClr val="FF0000"/>
                </a:solidFill>
              </a:rPr>
            </a:br>
            <a:r>
              <a:rPr lang="fi-FI" sz="1200" baseline="0" dirty="0">
                <a:solidFill>
                  <a:srgbClr val="FF0000"/>
                </a:solidFill>
              </a:rPr>
              <a:t>Samoin mahdollinen perustasoa kattavampi työterveyshuolto, ei osa palkintaa</a:t>
            </a:r>
            <a:r>
              <a:rPr lang="fi-FI" sz="1200" baseline="0" dirty="0" smtClean="0">
                <a:solidFill>
                  <a:srgbClr val="FF0000"/>
                </a:solidFill>
              </a:rPr>
              <a:t>.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2017 - </a:t>
            </a:r>
            <a:r>
              <a:rPr lang="fi-FI" sz="1200" baseline="0" dirty="0" smtClean="0">
                <a:solidFill>
                  <a:srgbClr val="FF0000"/>
                </a:solidFill>
              </a:rPr>
              <a:t>Tekstit </a:t>
            </a:r>
            <a:r>
              <a:rPr lang="fi-FI" sz="1200" baseline="0" dirty="0">
                <a:solidFill>
                  <a:srgbClr val="FF0000"/>
                </a:solidFill>
              </a:rPr>
              <a:t>katsonut VM:ssä: Anna Kaarina Piepponen ja Ulla Westermark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6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aseline="0" dirty="0" smtClean="0">
                <a:solidFill>
                  <a:srgbClr val="FF0000"/>
                </a:solidFill>
              </a:rPr>
              <a:t>03/2022 – Katsottu Sari Ojasen kanssa</a:t>
            </a:r>
            <a:r>
              <a:rPr lang="fi-FI" sz="1200" baseline="0" dirty="0">
                <a:solidFill>
                  <a:srgbClr val="FF0000"/>
                </a:solidFill>
              </a:rPr>
              <a:t/>
            </a:r>
            <a:br>
              <a:rPr lang="fi-FI" sz="1200" baseline="0" dirty="0">
                <a:solidFill>
                  <a:srgbClr val="FF0000"/>
                </a:solidFill>
              </a:rPr>
            </a:br>
            <a:r>
              <a:rPr lang="fi-FI" sz="1200" baseline="0" dirty="0">
                <a:solidFill>
                  <a:srgbClr val="FF0000"/>
                </a:solidFill>
              </a:rPr>
              <a:t>2017 </a:t>
            </a:r>
            <a:r>
              <a:rPr lang="fi-FI" sz="1200" baseline="0" dirty="0" smtClean="0">
                <a:solidFill>
                  <a:srgbClr val="FF0000"/>
                </a:solidFill>
              </a:rPr>
              <a:t>Tekstit </a:t>
            </a:r>
            <a:r>
              <a:rPr lang="fi-FI" sz="1200" baseline="0" dirty="0">
                <a:solidFill>
                  <a:srgbClr val="FF0000"/>
                </a:solidFill>
              </a:rPr>
              <a:t>katsonut VM:ssä: Anna Kaarina Piepponen ja Ulla Westermarck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100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aseline="0" dirty="0" smtClean="0">
                <a:solidFill>
                  <a:srgbClr val="FF0000"/>
                </a:solidFill>
              </a:rPr>
              <a:t>09/2021 katsottu </a:t>
            </a:r>
            <a:r>
              <a:rPr lang="fi-FI" sz="1200" baseline="0" dirty="0">
                <a:solidFill>
                  <a:srgbClr val="FF0000"/>
                </a:solidFill>
              </a:rPr>
              <a:t>Risto </a:t>
            </a:r>
            <a:r>
              <a:rPr lang="fi-FI" sz="1200" baseline="0" dirty="0" err="1" smtClean="0">
                <a:solidFill>
                  <a:srgbClr val="FF0000"/>
                </a:solidFill>
              </a:rPr>
              <a:t>Lerssin</a:t>
            </a:r>
            <a:r>
              <a:rPr lang="fi-FI" sz="1200" baseline="0" dirty="0" smtClean="0">
                <a:solidFill>
                  <a:srgbClr val="FF0000"/>
                </a:solidFill>
              </a:rPr>
              <a:t> kanssa, myös Miska Lautiaisen </a:t>
            </a:r>
            <a:r>
              <a:rPr lang="fi-FI" sz="1200" baseline="0" dirty="0">
                <a:solidFill>
                  <a:srgbClr val="FF0000"/>
                </a:solidFill>
              </a:rPr>
              <a:t>ja </a:t>
            </a:r>
            <a:r>
              <a:rPr lang="fi-FI" sz="1200" baseline="0" dirty="0" smtClean="0">
                <a:solidFill>
                  <a:srgbClr val="FF0000"/>
                </a:solidFill>
              </a:rPr>
              <a:t>Juha Madetojan </a:t>
            </a:r>
            <a:r>
              <a:rPr lang="fi-FI" sz="1200" baseline="0" dirty="0">
                <a:solidFill>
                  <a:srgbClr val="FF0000"/>
                </a:solidFill>
              </a:rPr>
              <a:t>kanssa</a:t>
            </a:r>
          </a:p>
          <a:p>
            <a:r>
              <a:rPr lang="fi-FI" sz="1200" baseline="0" dirty="0">
                <a:solidFill>
                  <a:srgbClr val="FF0000"/>
                </a:solidFill>
              </a:rPr>
              <a:t>2017 Tekstit katsonut VM:ssä: </a:t>
            </a:r>
            <a:r>
              <a:rPr lang="fi-FI" dirty="0"/>
              <a:t>Kirsi Äijälä ja viim. kohdan Päivi Lanttola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5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aseline="0" dirty="0" smtClean="0">
                <a:solidFill>
                  <a:srgbClr val="FF0000"/>
                </a:solidFill>
              </a:rPr>
              <a:t>09/2021 Miska Lautiainen – 01/2022 vielä Päivi Rissasen</a:t>
            </a:r>
            <a:endParaRPr lang="fi-FI" sz="1200" baseline="0" dirty="0">
              <a:solidFill>
                <a:srgbClr val="FF0000"/>
              </a:solidFill>
            </a:endParaRPr>
          </a:p>
          <a:p>
            <a:r>
              <a:rPr lang="fi-FI" sz="1200" baseline="0" dirty="0">
                <a:solidFill>
                  <a:srgbClr val="FF0000"/>
                </a:solidFill>
              </a:rPr>
              <a:t>2017 Tekstit katsonut VM:ssä:</a:t>
            </a:r>
            <a:r>
              <a:rPr lang="fi-FI" dirty="0"/>
              <a:t> Miska Lautiainen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15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03/2022 </a:t>
            </a:r>
            <a:r>
              <a:rPr lang="fi-FI" dirty="0"/>
              <a:t>– katsottu ja kuva laadittu</a:t>
            </a:r>
            <a:r>
              <a:rPr lang="fi-FI" baseline="0" dirty="0"/>
              <a:t> </a:t>
            </a:r>
            <a:r>
              <a:rPr lang="fi-FI" dirty="0"/>
              <a:t>Mika Happosen </a:t>
            </a:r>
            <a:r>
              <a:rPr lang="fi-FI" dirty="0" smtClean="0"/>
              <a:t>kanssa,</a:t>
            </a:r>
            <a:r>
              <a:rPr lang="fi-FI" baseline="0" dirty="0" smtClean="0"/>
              <a:t> myös Juha </a:t>
            </a:r>
            <a:r>
              <a:rPr lang="fi-FI" baseline="0" dirty="0" err="1" smtClean="0"/>
              <a:t>Sarkion</a:t>
            </a:r>
            <a:r>
              <a:rPr lang="fi-FI" baseline="0" dirty="0" smtClean="0"/>
              <a:t> kanssa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2017 Maarit Hildén (VK) </a:t>
            </a:r>
            <a:r>
              <a:rPr lang="fi-FI" dirty="0" err="1"/>
              <a:t>loppuhioi</a:t>
            </a:r>
            <a:r>
              <a:rPr lang="fi-FI" dirty="0"/>
              <a:t> </a:t>
            </a:r>
            <a:r>
              <a:rPr lang="fi-FI" baseline="0" dirty="0"/>
              <a:t>tekstit </a:t>
            </a:r>
            <a:br>
              <a:rPr lang="fi-FI" baseline="0" dirty="0"/>
            </a:br>
            <a:r>
              <a:rPr lang="fi-FI" baseline="0" dirty="0"/>
              <a:t>(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kalvo keskustelutti ryhmää laajana kaikkia toimintoja leikkaavana kokonaisuutena; erityisesti nousi esiin tarve konkreettisia työkaluihin,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HR:n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rooleihin ja vastuihin, mutta niiden osalta työtä ja keskustelua jatketaan muilla foorumeilla, varsinaisesta tiekartasta ja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konkretiasta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käytävä keskustelu jatkuu, esim. HR sytyttäjä FB ryhmässä on henkilöstösuunnittelun tulevaisuuden tahtotilaan ja tiekarttaan kuuluva keskustelu avattu ja sitä jatkettaneen tavalla tai toisella)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67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10/2021 </a:t>
            </a:r>
            <a:r>
              <a:rPr lang="fi-FI" dirty="0"/>
              <a:t>– </a:t>
            </a:r>
            <a:r>
              <a:rPr lang="fi-FI" dirty="0" smtClean="0"/>
              <a:t>katsottu Juha Madetojan kanssa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068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aseline="0" dirty="0" smtClean="0">
                <a:solidFill>
                  <a:srgbClr val="FF0000"/>
                </a:solidFill>
              </a:rPr>
              <a:t>09/2021 </a:t>
            </a:r>
            <a:r>
              <a:rPr lang="fi-FI" sz="1200" baseline="0" dirty="0">
                <a:solidFill>
                  <a:srgbClr val="FF0000"/>
                </a:solidFill>
              </a:rPr>
              <a:t>- Tekstit katsonut VM:ssä</a:t>
            </a:r>
            <a:r>
              <a:rPr lang="fi-FI" dirty="0"/>
              <a:t> Marjaana </a:t>
            </a:r>
            <a:r>
              <a:rPr lang="fi-FI" dirty="0" smtClean="0"/>
              <a:t>Laine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25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Tavoitteena on ollut luoda yhteinen (= tarpeeksi toimiva ja </a:t>
            </a:r>
            <a:r>
              <a:rPr lang="fi-FI" dirty="0" smtClean="0"/>
              <a:t>kattava) </a:t>
            </a:r>
            <a:r>
              <a:rPr lang="fi-FI" dirty="0"/>
              <a:t>kuvaus henkilöstöjohtamisesta </a:t>
            </a:r>
            <a:r>
              <a:rPr lang="fi-FI" dirty="0" smtClean="0"/>
              <a:t>valtiolla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3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2021</a:t>
            </a:r>
            <a:r>
              <a:rPr lang="fi-FI" baseline="0" dirty="0"/>
              <a:t> – </a:t>
            </a:r>
            <a:r>
              <a:rPr lang="fi-FI" baseline="0" dirty="0" smtClean="0"/>
              <a:t>katsoin sisältöä läpi Virpi </a:t>
            </a:r>
            <a:r>
              <a:rPr lang="fi-FI" baseline="0" dirty="0"/>
              <a:t>E-P. </a:t>
            </a:r>
            <a:r>
              <a:rPr lang="fi-FI" baseline="0" dirty="0" smtClean="0"/>
              <a:t>kanssa ja Pauliina Pekosen kanssa, huomioitu Maarit Hildenin kommentit 21.3.2022 </a:t>
            </a:r>
            <a:br>
              <a:rPr lang="fi-FI" baseline="0" dirty="0" smtClean="0"/>
            </a:br>
            <a:r>
              <a:rPr lang="fi-FI" baseline="0" dirty="0" smtClean="0"/>
              <a:t>(Muistiin: mikä tulee olemaan Jatkuvan oppimisen keskuksen rooli jatkossa)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3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03/2022 </a:t>
            </a:r>
            <a:r>
              <a:rPr lang="fi-FI" dirty="0"/>
              <a:t>(</a:t>
            </a:r>
            <a:r>
              <a:rPr lang="fi-FI" dirty="0" err="1"/>
              <a:t>MLaine</a:t>
            </a:r>
            <a:r>
              <a:rPr lang="fi-FI" dirty="0"/>
              <a:t>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861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Tietosuojan merkitys erityisesti henkilötietojen tietosuojan näkökulmasta on jatkuvasti kasvanut mm.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maalittamiseen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liittyvien riskien kasvaessa.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dirty="0" smtClean="0"/>
              <a:t>Päivitys 03/2022 Juha Sarkio,</a:t>
            </a:r>
            <a:r>
              <a:rPr lang="fi-FI" baseline="0" dirty="0" smtClean="0"/>
              <a:t> Marjaana </a:t>
            </a:r>
            <a:r>
              <a:rPr lang="fi-FI" dirty="0" smtClean="0"/>
              <a:t>Laine)  / </a:t>
            </a:r>
            <a:r>
              <a:rPr lang="fi-FI" dirty="0" smtClean="0">
                <a:hlinkClick r:id="rId3"/>
              </a:rPr>
              <a:t>https://uutiskirje.henry.fi/archive/file/0e175f46492de6547164b48106516969/2020-11-16-ahrcp-in-house-tietopaketti-fin-pack.pdf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697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384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11/2021 </a:t>
            </a:r>
            <a:r>
              <a:rPr lang="fi-FI" dirty="0"/>
              <a:t>– katsottu </a:t>
            </a:r>
            <a:r>
              <a:rPr lang="fi-FI" baseline="0" dirty="0" smtClean="0"/>
              <a:t>Mika Happosen kanssa, kuvakkeisiin upotettu linkki</a:t>
            </a:r>
            <a:r>
              <a:rPr lang="fi-FI" dirty="0"/>
              <a:t/>
            </a:r>
            <a:br>
              <a:rPr lang="fi-FI" dirty="0"/>
            </a:br>
            <a:r>
              <a:rPr lang="fi-FI" baseline="0" dirty="0"/>
              <a:t>(Luotu 2018)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941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Valtiolla ei ole konsernitasoista erillistä henkilöstöstrategiaa. JHS ohjaa toimintaamme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92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Piirretty</a:t>
            </a:r>
            <a:r>
              <a:rPr lang="fi-FI" baseline="0" dirty="0" smtClean="0"/>
              <a:t> </a:t>
            </a:r>
            <a:r>
              <a:rPr lang="fi-FI" baseline="0" dirty="0"/>
              <a:t>naisen kuva (ilmainen): https://pixabay.com/fi/vectors/sarjakuva-lapsi-koomisia-hahmoja-2026701/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6448-0962-443A-A7A6-40140D0BD55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75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Päivitetty </a:t>
            </a:r>
            <a:r>
              <a:rPr lang="fi-FI" dirty="0" smtClean="0"/>
              <a:t>08/2021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743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09/2021 </a:t>
            </a:r>
            <a:r>
              <a:rPr lang="fi-FI" dirty="0"/>
              <a:t>– lisätty Päivi </a:t>
            </a:r>
            <a:r>
              <a:rPr lang="fi-FI" dirty="0" err="1" smtClean="0"/>
              <a:t>Lanttolan</a:t>
            </a:r>
            <a:r>
              <a:rPr lang="fi-FI" dirty="0" smtClean="0"/>
              <a:t> kanssa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322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Keväällä 2020 yhdessä </a:t>
            </a:r>
            <a:r>
              <a:rPr lang="fi-FI" baseline="0" dirty="0" err="1" smtClean="0"/>
              <a:t>HJF:n</a:t>
            </a:r>
            <a:r>
              <a:rPr lang="fi-FI" baseline="0" dirty="0" smtClean="0"/>
              <a:t> kanssa luotua materiaalia</a:t>
            </a:r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15A30-45CA-41D1-AF8C-51589F9860CA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80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VNp</a:t>
            </a:r>
            <a:r>
              <a:rPr lang="fi-FI" dirty="0" smtClean="0"/>
              <a:t> vuodelta 2001 -lainaus päivitetään, kun tilalle saadaan uudempi ylätason kannanotto. Teksti työn alla olevasta julkisen johtamisen julkilausumasta?</a:t>
            </a:r>
            <a:br>
              <a:rPr lang="fi-FI" dirty="0" smtClean="0"/>
            </a:b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Keväällä 2020 yhdessä </a:t>
            </a:r>
            <a:r>
              <a:rPr lang="fi-FI" baseline="0" dirty="0" err="1" smtClean="0"/>
              <a:t>HJF:n</a:t>
            </a:r>
            <a:r>
              <a:rPr lang="fi-FI" baseline="0" dirty="0" smtClean="0"/>
              <a:t> kanssa luotua materiaalia</a:t>
            </a:r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15A30-45CA-41D1-AF8C-51589F9860C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224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Kevyt teoria-analyysi, ml. Ulrichin malli</a:t>
            </a:r>
            <a:r>
              <a:rPr lang="fi-FI" baseline="0" dirty="0" smtClean="0"/>
              <a:t>: </a:t>
            </a:r>
            <a:r>
              <a:rPr lang="fi-FI" dirty="0" smtClean="0"/>
              <a:t>https://www.lily.fi/blogit/chasing-my-future/7-1-henkilostojohtamisen-peruselementit/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5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2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2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/>
              <a:t>2021 - ML päivittänyt </a:t>
            </a:r>
            <a:r>
              <a:rPr lang="fi-FI" baseline="0" dirty="0" smtClean="0"/>
              <a:t>09/2021 Ari Holopaisen ja </a:t>
            </a:r>
            <a:r>
              <a:rPr lang="fi-FI" baseline="0" dirty="0"/>
              <a:t>Juha </a:t>
            </a:r>
            <a:r>
              <a:rPr lang="fi-FI" baseline="0" dirty="0" smtClean="0"/>
              <a:t>Madetojan avustuksella</a:t>
            </a:r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2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>
                <a:solidFill>
                  <a:srgbClr val="FF0000"/>
                </a:solidFill>
              </a:rPr>
              <a:t>Viimeiset päivitykset 24.3.2022 (Sarkio, Madetoja, Laine)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34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9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Katsottu </a:t>
            </a:r>
            <a:r>
              <a:rPr lang="fi-FI" dirty="0" smtClean="0"/>
              <a:t>Juha M:n kanssa, huomioitu Kati Kivistön</a:t>
            </a:r>
            <a:r>
              <a:rPr lang="fi-FI" baseline="0" dirty="0" smtClean="0"/>
              <a:t> (HAUS) kommentit 20.3.2022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760B-8C3C-414E-86BF-BBC273E013B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763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aseline="0" dirty="0">
                <a:solidFill>
                  <a:srgbClr val="FF0000"/>
                </a:solidFill>
              </a:rPr>
              <a:t>Tekstit katsonut VM:ssä: Kati Orkola </a:t>
            </a:r>
            <a:r>
              <a:rPr lang="fi-FI" sz="1200" baseline="0" dirty="0" smtClean="0">
                <a:solidFill>
                  <a:srgbClr val="FF0000"/>
                </a:solidFill>
              </a:rPr>
              <a:t>(8/2021</a:t>
            </a:r>
            <a:r>
              <a:rPr lang="fi-FI" sz="1200" baseline="0" dirty="0">
                <a:solidFill>
                  <a:srgbClr val="FF0000"/>
                </a:solidFill>
              </a:rPr>
              <a:t>), </a:t>
            </a:r>
            <a:br>
              <a:rPr lang="fi-FI" sz="1200" baseline="0" dirty="0">
                <a:solidFill>
                  <a:srgbClr val="FF0000"/>
                </a:solidFill>
              </a:rPr>
            </a:br>
            <a:r>
              <a:rPr lang="fi-FI" sz="1200" baseline="0" dirty="0">
                <a:solidFill>
                  <a:srgbClr val="FF0000"/>
                </a:solidFill>
              </a:rPr>
              <a:t>2017 tekstit katsonut VM:ssä </a:t>
            </a:r>
            <a:r>
              <a:rPr lang="fi-FI" dirty="0"/>
              <a:t>Anna Gau</a:t>
            </a:r>
            <a:r>
              <a:rPr lang="fi-FI" baseline="0" dirty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37800-3264-44A3-88DD-D8E7DFE908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8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FE62-0C60-47A8-AA6C-781A9F341ED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30.3.2022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0FC9-4AD0-4050-827A-5EA8C5E9F2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8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62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43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67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878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57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34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05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711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72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974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FE62-0C60-47A8-AA6C-781A9F341ED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30.3.2022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0FC9-4AD0-4050-827A-5EA8C5E9F2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26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55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475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426900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46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996F1A3B-2149-40DF-ACB8-66B4FA59E0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3672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150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658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539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FE62-0C60-47A8-AA6C-781A9F341ED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30.3.2022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0FC9-4AD0-4050-827A-5EA8C5E9F27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henkilö, sisä, mies, pöytä">
            <a:extLst>
              <a:ext uri="{FF2B5EF4-FFF2-40B4-BE49-F238E27FC236}">
                <a16:creationId xmlns:a16="http://schemas.microsoft.com/office/drawing/2014/main" id="{8A04EED7-4DCB-45D7-8975-8DF8356F94E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00" y="972000"/>
            <a:ext cx="5090400" cy="588960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734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henkilö, nuori, pieni">
            <a:extLst>
              <a:ext uri="{FF2B5EF4-FFF2-40B4-BE49-F238E27FC236}">
                <a16:creationId xmlns:a16="http://schemas.microsoft.com/office/drawing/2014/main" id="{8A04EED7-4DCB-45D7-8975-8DF8356F94E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800" y="972000"/>
            <a:ext cx="5090400" cy="588960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816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979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07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FE62-0C60-47A8-AA6C-781A9F341ED4}" type="datetimeFigureOut">
              <a:rPr lang="fi-FI" smtClean="0"/>
              <a:t>30.3.2022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0FC9-4AD0-4050-827A-5EA8C5E9F2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67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3.png"/><Relationship Id="rId7" Type="http://schemas.openxmlformats.org/officeDocument/2006/relationships/hyperlink" Target="https://www.keva.fi/tyonantajalle/tyoelamapalvelu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tiokonttori.fi/fi-FI/Virastoille_ja_laitoksille/Henkilostohallintoa_ja_johtamista_tukevat_palvelut/Kaikutyoelamapalvelut" TargetMode="External"/><Relationship Id="rId5" Type="http://schemas.openxmlformats.org/officeDocument/2006/relationships/hyperlink" Target="https://www.eoppiva.fi/koulutukset/monimuotoinen-tyoelama-tietoa-ja-tyokaluja-julkishallinnolle/" TargetMode="External"/><Relationship Id="rId4" Type="http://schemas.openxmlformats.org/officeDocument/2006/relationships/hyperlink" Target="https://www.eoppiva.fi/koulutukset/hybridityo-valtiolla/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ltiokonttori.fi/palvelut/julkishallinnon-palvelut/valtion-konsernipalvelut/tyosuojelu/" TargetMode="External"/><Relationship Id="rId5" Type="http://schemas.openxmlformats.org/officeDocument/2006/relationships/hyperlink" Target="https://vm.fi/documents/10623/307694/Valtion+ty%C3%B6suojelun+yhteistoimintasopimus+2022.pdf/de3cc24c-6407-82a4-9fc4-ad8f9dbe6ea8/Valtion+ty%C3%B6suojelun+yhteistoimintasopimus+2022.pdf?t=1645009446273" TargetMode="External"/><Relationship Id="rId4" Type="http://schemas.openxmlformats.org/officeDocument/2006/relationships/hyperlink" Target="https://vm.fi/monipaikkaisen-tyon-edistamine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3.png"/><Relationship Id="rId7" Type="http://schemas.openxmlformats.org/officeDocument/2006/relationships/hyperlink" Target="https://www.palkeet.fi/media/sivujen-liitetiedostot/valtion-yhteiset-osaamise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oppiva.fi/" TargetMode="External"/><Relationship Id="rId11" Type="http://schemas.openxmlformats.org/officeDocument/2006/relationships/slide" Target="slide25.xml"/><Relationship Id="rId5" Type="http://schemas.openxmlformats.org/officeDocument/2006/relationships/slide" Target="slide26.xml"/><Relationship Id="rId10" Type="http://schemas.openxmlformats.org/officeDocument/2006/relationships/slide" Target="slide27.xml"/><Relationship Id="rId4" Type="http://schemas.openxmlformats.org/officeDocument/2006/relationships/image" Target="../media/image18.jpg"/><Relationship Id="rId9" Type="http://schemas.openxmlformats.org/officeDocument/2006/relationships/hyperlink" Target="https://www.valtiolla.fi/digitalisaation-edellyttama-osaaminen-julkisessa-hallinnoss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oppiva.fi/koulutukset/valtion-virka-ja-tyoehtosopimuks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m.fi/valtio-tyonantajana/virkamiesoike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m.fi/valtio-tyonantajana/sopimustoiminta/yhteistoiminta" TargetMode="External"/><Relationship Id="rId4" Type="http://schemas.openxmlformats.org/officeDocument/2006/relationships/hyperlink" Target="http://www.valtiokonttori.fi/fi-FI/Virastoille_ja_laitoksille/Henkilostohallintoa_ja_johtamista_tukevat_palvelut/Uudelleensijoittaminen_ja_liikkuvuu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utkihankintoja.fi/hankintakategoriat" TargetMode="External"/><Relationship Id="rId3" Type="http://schemas.openxmlformats.org/officeDocument/2006/relationships/hyperlink" Target="https://vm.fi/valtio-tyonantajana/henkilostojohtamisen-tuki/rekrytointi" TargetMode="External"/><Relationship Id="rId7" Type="http://schemas.openxmlformats.org/officeDocument/2006/relationships/slide" Target="slide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hyperlink" Target="https://www.eoppiva.fi/koulutukset/rekrytointi-valtiolla/" TargetMode="External"/><Relationship Id="rId4" Type="http://schemas.openxmlformats.org/officeDocument/2006/relationships/hyperlink" Target="http://vm.fi/documents/10623/1115054/Valitse_oikein_Opaskirja_low.pdf/5b65b4e2-b95d-4497-ad22-53acc9d478cb" TargetMode="Externa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ltiolle.fi/fi-FI/Ajankohtaista/Materiaalia_virastoille" TargetMode="External"/><Relationship Id="rId5" Type="http://schemas.openxmlformats.org/officeDocument/2006/relationships/hyperlink" Target="https://vm.fi/documents/10623/0/Valtion+ty%C3%B6nantajakuvan+yhteiset+viestit+VI_2021+%284%29.pdf/5c3e4a6c-118b-eda8-b60d-013c61172bb7/Valtion+ty%C3%B6nantajakuvan+yhteiset+viestit+VI_2021+%284%29.pdf?t=1625464787347" TargetMode="External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m.fi/valtio-tyonantajana/henkilostojohtamisen-tuk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altionhallinto.vm@gov.fi" TargetMode="Externa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vm.fi/-/tyonteon-tavat-uudistuvat-monipaikkaisen-tyon-edistamisen-linjaukset-on-hyvaksytty-" TargetMode="External"/><Relationship Id="rId7" Type="http://schemas.openxmlformats.org/officeDocument/2006/relationships/hyperlink" Target="http://www.valtiokonttori.fi/fi-FI/Virastoille_ja_laitoksille/Henkilostohallintoa_ja_johtamista_tukevat_palvelut/Uudelleensijoittaminen_ja_liikkuvu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naatti.fi/tyoymparistot/" TargetMode="External"/><Relationship Id="rId5" Type="http://schemas.openxmlformats.org/officeDocument/2006/relationships/hyperlink" Target="https://vm.fi/valtion-toimitilastrategian-uudistamishanke" TargetMode="External"/><Relationship Id="rId4" Type="http://schemas.openxmlformats.org/officeDocument/2006/relationships/hyperlink" Target="http://vm.fi/tyo-2.0" TargetMode="Externa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lkeet.fi/palvelut/henkilostopalvelut.html" TargetMode="External"/><Relationship Id="rId13" Type="http://schemas.openxmlformats.org/officeDocument/2006/relationships/hyperlink" Target="https://www.vmbaro.fi/" TargetMode="External"/><Relationship Id="rId18" Type="http://schemas.openxmlformats.org/officeDocument/2006/relationships/hyperlink" Target="https://www.valtiolla.fi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hyperlink" Target="http://www.statetreasury.fi/en-US/State_Treasury/Publications_and_statistics/Statistics/Supporting_personnel_management/Supporting_personnel_management_common_p(51218)" TargetMode="Externa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alkeet.fi/palvelut/kieku.html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8.jpeg"/><Relationship Id="rId15" Type="http://schemas.openxmlformats.org/officeDocument/2006/relationships/hyperlink" Target="https://www.eoppiva.fi/" TargetMode="External"/><Relationship Id="rId10" Type="http://schemas.openxmlformats.org/officeDocument/2006/relationships/hyperlink" Target="https://www.palkeet.fi/palvelut/tahti-tyonantajan-henkilostotieto.html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s://www.valtiolle.fi/fi-FI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hanke?tunnus=VM177:00/202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tiolla.fi/" TargetMode="External"/><Relationship Id="rId13" Type="http://schemas.openxmlformats.org/officeDocument/2006/relationships/hyperlink" Target="https://indd.adobe.com/view/da3f0a58-6c3f-4ade-bc40-0bfc7ad4af7f" TargetMode="External"/><Relationship Id="rId18" Type="http://schemas.openxmlformats.org/officeDocument/2006/relationships/hyperlink" Target="https://www.eoppiva.fi/koulutukset/valtion-yhteiset-palvelut/" TargetMode="External"/><Relationship Id="rId3" Type="http://schemas.openxmlformats.org/officeDocument/2006/relationships/hyperlink" Target="https://www.palkeet.fi/palvelut.html" TargetMode="External"/><Relationship Id="rId7" Type="http://schemas.openxmlformats.org/officeDocument/2006/relationships/hyperlink" Target="https://www.tutkihallintoa.fi/" TargetMode="External"/><Relationship Id="rId12" Type="http://schemas.openxmlformats.org/officeDocument/2006/relationships/hyperlink" Target="https://koulutuskalenteri.haus.fi/" TargetMode="External"/><Relationship Id="rId17" Type="http://schemas.openxmlformats.org/officeDocument/2006/relationships/slide" Target="slide6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ltiokonttori.fi/palvelut/julkishallinnon-palvelut/valtion-konsernipalvelut/#tiedolla-johtaminen" TargetMode="External"/><Relationship Id="rId11" Type="http://schemas.openxmlformats.org/officeDocument/2006/relationships/hyperlink" Target="https://haus.fi/kehittamispalvelut/caf/" TargetMode="External"/><Relationship Id="rId5" Type="http://schemas.openxmlformats.org/officeDocument/2006/relationships/hyperlink" Target="https://www.valtiokonttori.fi/palvelut/julkishallinnon-palvelut/valtion-konsernipalvelut/#tyoelama" TargetMode="External"/><Relationship Id="rId15" Type="http://schemas.openxmlformats.org/officeDocument/2006/relationships/hyperlink" Target="https://www.hansel.fi/yhteishankinnat/" TargetMode="External"/><Relationship Id="rId10" Type="http://schemas.openxmlformats.org/officeDocument/2006/relationships/hyperlink" Target="https://www.eoppiva.fi/" TargetMode="External"/><Relationship Id="rId19" Type="http://schemas.openxmlformats.org/officeDocument/2006/relationships/hyperlink" Target="https://vm.fi/valtion-konsernipalvelut-ja-ohjaus" TargetMode="External"/><Relationship Id="rId4" Type="http://schemas.openxmlformats.org/officeDocument/2006/relationships/hyperlink" Target="https://www.palkeet.fi/tapahtumat/koulutukset.html" TargetMode="External"/><Relationship Id="rId9" Type="http://schemas.openxmlformats.org/officeDocument/2006/relationships/hyperlink" Target="https://valtori.fi/tietoa-valtorista" TargetMode="External"/><Relationship Id="rId14" Type="http://schemas.openxmlformats.org/officeDocument/2006/relationships/hyperlink" Target="https://www.senaatti.fi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41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6.jpeg"/><Relationship Id="rId5" Type="http://schemas.microsoft.com/office/2007/relationships/hdphoto" Target="../media/hdphoto2.wdp"/><Relationship Id="rId15" Type="http://schemas.openxmlformats.org/officeDocument/2006/relationships/image" Target="../media/image48.jpeg"/><Relationship Id="rId10" Type="http://schemas.openxmlformats.org/officeDocument/2006/relationships/image" Target="../media/image45.jpg"/><Relationship Id="rId4" Type="http://schemas.openxmlformats.org/officeDocument/2006/relationships/image" Target="../media/image42.jpe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altionhallinto.vm@gov.f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9.xml"/><Relationship Id="rId3" Type="http://schemas.openxmlformats.org/officeDocument/2006/relationships/slide" Target="slide17.xml"/><Relationship Id="rId7" Type="http://schemas.openxmlformats.org/officeDocument/2006/relationships/slide" Target="slide12.xml"/><Relationship Id="rId12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19.xml"/><Relationship Id="rId9" Type="http://schemas.openxmlformats.org/officeDocument/2006/relationships/slide" Target="slide21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m.fi/valtionhallinnon-johdon-tu-1" TargetMode="Externa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13.xml"/><Relationship Id="rId5" Type="http://schemas.openxmlformats.org/officeDocument/2006/relationships/slide" Target="slide19.xml"/><Relationship Id="rId15" Type="http://schemas.openxmlformats.org/officeDocument/2006/relationships/slide" Target="slide16.xml"/><Relationship Id="rId10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15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ltiokonttori.fi/palvelut/julkishallinnon-palvelut/valtion-konsernipalvelut/tyoelamapalvelut/" TargetMode="External"/><Relationship Id="rId11" Type="http://schemas.openxmlformats.org/officeDocument/2006/relationships/diagramColors" Target="../diagrams/colors1.xml"/><Relationship Id="rId5" Type="http://schemas.openxmlformats.org/officeDocument/2006/relationships/slide" Target="slide27.xml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s://www.eoppiva.fi/koulutukset/tiedosta-tekoihin/" TargetMode="Externa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oppiva.fi/koulutukset/johdanto-virkamiesetiikkaan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eoppiva.fi/koulutukset/virkamiesetiikkaa-kaytannoss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m.fi/documents/10623/306848/Etiikkap%C3%A4iv%C3%A4n+kalvot+(16.12.2019).pdf/4c8a8c1f-b50f-7a48-4f29-4ad316934401/Etiikkap%C3%A4iv%C3%A4n+kalvot+(16.12.2019).pdf/Etiikkap%C3%A4iv%C3%A4n+kalvot+(16.12.2019).pdf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vm.fi/valtion-virkamieseettinen-neuvottelukunta" TargetMode="External"/><Relationship Id="rId10" Type="http://schemas.openxmlformats.org/officeDocument/2006/relationships/hyperlink" Target="https://vm.fi/valtio-tyonantajana/arvot-ja-virkamiesetiikka" TargetMode="External"/><Relationship Id="rId4" Type="http://schemas.openxmlformats.org/officeDocument/2006/relationships/hyperlink" Target="https://julkaisut.valtioneuvosto.fi/handle/10024/163089" TargetMode="External"/><Relationship Id="rId9" Type="http://schemas.openxmlformats.org/officeDocument/2006/relationships/hyperlink" Target="http://vm.fi/documents/10623/1172317/Arvot_arjessa_Virkamiehen+etiikka.pdf/11021c42-0927-4290-849b-454297644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59" y="2205133"/>
            <a:ext cx="4962840" cy="388310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037463"/>
            <a:ext cx="12192000" cy="1141200"/>
          </a:xfrm>
          <a:noFill/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Henkilöstöjohtaminen valtiolla 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-kuvaus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6259760"/>
            <a:ext cx="9144000" cy="48160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i-FI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Maaliskuu </a:t>
            </a:r>
            <a:r>
              <a:rPr lang="fi-FI" sz="2400" b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fi-FI" sz="2400" b="1" dirty="0">
              <a:solidFill>
                <a:srgbClr val="507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orakulmio 4"/>
          <p:cNvSpPr/>
          <p:nvPr/>
        </p:nvSpPr>
        <p:spPr>
          <a:xfrm rot="20979537">
            <a:off x="1885664" y="348163"/>
            <a:ext cx="108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b="1" i="1" dirty="0">
                <a:solidFill>
                  <a:srgbClr val="FF0000"/>
                </a:solidFill>
                <a:latin typeface="Calibri"/>
              </a:rPr>
              <a:t>Katso </a:t>
            </a:r>
            <a:br>
              <a:rPr lang="fi-FI" sz="1400" b="1" i="1" dirty="0">
                <a:solidFill>
                  <a:srgbClr val="FF0000"/>
                </a:solidFill>
                <a:latin typeface="Calibri"/>
              </a:rPr>
            </a:br>
            <a:r>
              <a:rPr lang="fi-FI" sz="1400" b="1" i="1" dirty="0">
                <a:solidFill>
                  <a:srgbClr val="FF0000"/>
                </a:solidFill>
                <a:latin typeface="Calibri"/>
              </a:rPr>
              <a:t>esitystilassa</a:t>
            </a: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4616412" y="476672"/>
            <a:ext cx="2951312" cy="4816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i-FI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”HUNAJAKENNO”</a:t>
            </a:r>
          </a:p>
        </p:txBody>
      </p:sp>
    </p:spTree>
    <p:extLst>
      <p:ext uri="{BB962C8B-B14F-4D97-AF65-F5344CB8AC3E}">
        <p14:creationId xmlns:p14="http://schemas.microsoft.com/office/powerpoint/2010/main" val="26757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0909" y="1549071"/>
            <a:ext cx="7292620" cy="5031560"/>
          </a:xfrm>
        </p:spPr>
        <p:txBody>
          <a:bodyPr>
            <a:noAutofit/>
          </a:bodyPr>
          <a:lstStyle/>
          <a:p>
            <a:pPr marL="57150" indent="0">
              <a:spcAft>
                <a:spcPts val="1600"/>
              </a:spcAft>
              <a:buNone/>
            </a:pPr>
            <a:r>
              <a:rPr lang="fi-FI" sz="1600" dirty="0" smtClean="0"/>
              <a:t>Työhyvinvointi </a:t>
            </a:r>
            <a:r>
              <a:rPr lang="fi-FI" sz="1600" dirty="0"/>
              <a:t>on eri toimijoiden työssä </a:t>
            </a:r>
            <a:r>
              <a:rPr lang="fi-FI" sz="1600" dirty="0" smtClean="0"/>
              <a:t>tapahtuvaa yhteistoimintaa, </a:t>
            </a:r>
            <a:r>
              <a:rPr lang="fi-FI" sz="1600" dirty="0"/>
              <a:t>jolla henkilöstö, esimiehet ja työyhteisö sekä työhyvinvoinnin kumppanit edistävät ja tukevat työ- ja toimintakykyä, oppimista, uudistumista ja työn hallintaa työelämän eri vaiheissa.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Johtajuuden, osaamisen, työkyvyn ja toimintatapojen systemaattinen, </a:t>
            </a:r>
            <a:br>
              <a:rPr lang="fi-FI" sz="1400" dirty="0"/>
            </a:br>
            <a:r>
              <a:rPr lang="fi-FI" sz="1400" dirty="0"/>
              <a:t>kokonaisvaltainen </a:t>
            </a:r>
            <a:r>
              <a:rPr lang="fi-FI" sz="1400" dirty="0" smtClean="0"/>
              <a:t>ja tietoa hyödyntävä kehittäminen</a:t>
            </a:r>
            <a:r>
              <a:rPr lang="fi-FI" sz="1400" dirty="0"/>
              <a:t>, tavoitteiden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asettaminen</a:t>
            </a:r>
            <a:r>
              <a:rPr lang="fi-FI" sz="1400" dirty="0"/>
              <a:t>, strateginen </a:t>
            </a:r>
            <a:r>
              <a:rPr lang="fi-FI" sz="1400" dirty="0" smtClean="0"/>
              <a:t>työhyvinvoinnin </a:t>
            </a:r>
            <a:r>
              <a:rPr lang="fi-FI" sz="1400" dirty="0"/>
              <a:t>ja työkyvyn </a:t>
            </a:r>
            <a:r>
              <a:rPr lang="fi-FI" sz="1400" dirty="0" smtClean="0"/>
              <a:t>johtaminen.</a:t>
            </a:r>
            <a:endParaRPr lang="fi-FI" sz="1400" dirty="0">
              <a:solidFill>
                <a:srgbClr val="FF0000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Työyhteisöjen, henkilöstön ja esimiesten vuorovaikutteinen arjen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toiminta monipaikkaisesti ja entistä monimuotoisemmin.</a:t>
            </a:r>
            <a:endParaRPr lang="fi-FI" sz="1400" dirty="0">
              <a:hlinkClick r:id="rId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>
                <a:hlinkClick r:id="rId4"/>
              </a:rPr>
              <a:t>Hybridityö valtiolla</a:t>
            </a:r>
            <a:r>
              <a:rPr lang="fi-FI" sz="1300" dirty="0" smtClean="0"/>
              <a:t> (</a:t>
            </a:r>
            <a:r>
              <a:rPr lang="fi-FI" sz="1300" dirty="0" err="1" smtClean="0"/>
              <a:t>eO</a:t>
            </a:r>
            <a:r>
              <a:rPr lang="fi-FI" sz="13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>
                <a:hlinkClick r:id="rId5"/>
              </a:rPr>
              <a:t>Monimuotoinen työelämä </a:t>
            </a:r>
            <a:r>
              <a:rPr lang="fi-FI" sz="1300" dirty="0" smtClean="0"/>
              <a:t>(</a:t>
            </a:r>
            <a:r>
              <a:rPr lang="fi-FI" sz="1300" dirty="0" err="1" smtClean="0"/>
              <a:t>eO</a:t>
            </a:r>
            <a:r>
              <a:rPr lang="fi-FI" sz="1300" dirty="0" smtClean="0"/>
              <a:t>)</a:t>
            </a:r>
            <a:endParaRPr lang="fi-FI" sz="1400" dirty="0" smtClean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Työterveyshuollon, kuntoutustoimijoiden ja muiden asiantuntija-</a:t>
            </a:r>
            <a:br>
              <a:rPr lang="fi-FI" sz="1400" dirty="0" smtClean="0"/>
            </a:br>
            <a:r>
              <a:rPr lang="fi-FI" sz="1400" dirty="0" smtClean="0"/>
              <a:t>kumppaneiden tarjoama tuki, toimivat verkostot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Arjen </a:t>
            </a:r>
            <a:r>
              <a:rPr lang="fi-FI" sz="1400" dirty="0"/>
              <a:t>työkunnon ylläpito, virkistystoiminta ja työpaikkaruokailu 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Varhainen välittäminen, ongelmatilanteiden hallinta ja ennaltaehkäisy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Tukea tarjoavat</a:t>
            </a:r>
            <a:endParaRPr lang="fi-FI" sz="1400" dirty="0">
              <a:hlinkClick r:id="rId6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>
                <a:hlinkClick r:id="rId6"/>
              </a:rPr>
              <a:t>Kaiku-työelämäpalvelut</a:t>
            </a:r>
            <a:r>
              <a:rPr lang="fi-FI" sz="1300" dirty="0"/>
              <a:t>  </a:t>
            </a:r>
            <a:r>
              <a:rPr lang="fi-FI" sz="1300" dirty="0" smtClean="0"/>
              <a:t/>
            </a:r>
            <a:br>
              <a:rPr lang="fi-FI" sz="1300" dirty="0" smtClean="0"/>
            </a:br>
            <a:r>
              <a:rPr lang="fi-FI" sz="1300" dirty="0" smtClean="0"/>
              <a:t>- </a:t>
            </a:r>
            <a:r>
              <a:rPr lang="fi-FI" sz="1300" dirty="0"/>
              <a:t>valtionhallinnon organisaatioiden ja työyhteisöjen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>
                <a:hlinkClick r:id="rId7"/>
              </a:rPr>
              <a:t>Kevan työelämäpalvelut</a:t>
            </a:r>
            <a:r>
              <a:rPr lang="fi-FI" sz="1300" dirty="0"/>
              <a:t> </a:t>
            </a:r>
            <a:br>
              <a:rPr lang="fi-FI" sz="1300" dirty="0"/>
            </a:br>
            <a:r>
              <a:rPr lang="fi-FI" sz="1300" dirty="0"/>
              <a:t>- työkykyjohtamisen ja henkilöstön työkyvyn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>
                <a:hlinkClick r:id="rId8" action="ppaction://hlinksldjump"/>
              </a:rPr>
              <a:t>Tutustu lähemmin kuvituskuvaan</a:t>
            </a:r>
            <a:endParaRPr lang="fi-FI" sz="1300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0908" y="721054"/>
            <a:ext cx="7921855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 eaLnBrk="1" latinLnBrk="0" hangingPunct="1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Työhyvinvoinnin ja työkyvyn edistäminen</a:t>
            </a:r>
          </a:p>
        </p:txBody>
      </p:sp>
      <p:sp>
        <p:nvSpPr>
          <p:cNvPr id="8" name="Ellipsi 7"/>
          <p:cNvSpPr/>
          <p:nvPr/>
        </p:nvSpPr>
        <p:spPr>
          <a:xfrm>
            <a:off x="11236337" y="163934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Kuva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330">
            <a:off x="7266386" y="2877590"/>
            <a:ext cx="4481450" cy="2515099"/>
          </a:xfrm>
          <a:prstGeom prst="rect">
            <a:avLst/>
          </a:prstGeom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</p:pic>
      <p:sp>
        <p:nvSpPr>
          <p:cNvPr id="12" name="Toimintopainike: Paluu 11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8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5055" y="1548057"/>
            <a:ext cx="7277316" cy="4824536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Työsuojelulla tarkoitetaan lakisääteistä ja sopimuksiin perustuvaa yhteistoimintaa, jolla pyritään ehkäisemään, vähentämään ja poistamaan työssä olevia ja työoloista aiheutuvia vaaroja ja haittoja. </a:t>
            </a:r>
            <a:endParaRPr lang="fi-FI" sz="11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Työsuojelulla ja työturvallisuuden kehittämisellä luodaan sellaisia työolosuhteita, jotka edistävät työntekijän fyysistä ja psyykkistä terveyttä sekä työympäristön turvallisuutta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ja </a:t>
            </a:r>
            <a:r>
              <a:rPr lang="fi-FI" sz="1400" dirty="0"/>
              <a:t>terveellisyyttä.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Työsuojelutoimenpiteet kohdistuvat työhön ja työolosuhteisiin ja niillä pyritään vähentämään työntekijälle koituvia vaaroja ja haittoja.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Työsuojelusta vastaa työnantaja, joka yleensä jakaa työsuojeluvastuuta esimiehille. </a:t>
            </a:r>
            <a:r>
              <a:rPr lang="fi-FI" sz="1400" dirty="0" smtClean="0"/>
              <a:t>Myös työntekijöillä </a:t>
            </a:r>
            <a:r>
              <a:rPr lang="fi-FI" sz="1400" dirty="0"/>
              <a:t>on oma vastuunsa omasta ja toisten työturvallisuudesta.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Työntekijöiden vastuu esim. ergonomiasta on aikaisempaa suurempi </a:t>
            </a:r>
            <a:r>
              <a:rPr lang="fi-FI" sz="1300" dirty="0" err="1"/>
              <a:t>työskenteltäessä</a:t>
            </a:r>
            <a:r>
              <a:rPr lang="fi-FI" sz="1300" dirty="0"/>
              <a:t> </a:t>
            </a:r>
            <a:r>
              <a:rPr lang="fi-FI" sz="1300" dirty="0" smtClean="0"/>
              <a:t/>
            </a:r>
            <a:br>
              <a:rPr lang="fi-FI" sz="1300" dirty="0" smtClean="0"/>
            </a:br>
            <a:r>
              <a:rPr lang="fi-FI" sz="1300" dirty="0" smtClean="0"/>
              <a:t>muissa kuin </a:t>
            </a:r>
            <a:r>
              <a:rPr lang="fi-FI" sz="1300" dirty="0"/>
              <a:t>työnantajan järjestämissä tiloissa.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Työnantaja huolehtii etätyössä työturvallisuudesta ja työhyvinvoinnista ensi sijassa </a:t>
            </a:r>
            <a:r>
              <a:rPr lang="fi-FI" sz="1300" dirty="0" smtClean="0"/>
              <a:t/>
            </a:r>
            <a:br>
              <a:rPr lang="fi-FI" sz="1300" dirty="0" smtClean="0"/>
            </a:br>
            <a:r>
              <a:rPr lang="fi-FI" sz="1300" dirty="0" smtClean="0"/>
              <a:t>riittävällä ohjeistuksella</a:t>
            </a:r>
            <a:r>
              <a:rPr lang="fi-FI" sz="1300" dirty="0"/>
              <a:t>, koulutuksella ja </a:t>
            </a:r>
            <a:r>
              <a:rPr lang="fi-FI" sz="1300" dirty="0" smtClean="0"/>
              <a:t>seurannalla (vrt. </a:t>
            </a:r>
            <a:r>
              <a:rPr lang="fi-FI" sz="1300" dirty="0" smtClean="0">
                <a:hlinkClick r:id="rId4"/>
              </a:rPr>
              <a:t>Monipaikkaisuuden </a:t>
            </a:r>
            <a:r>
              <a:rPr lang="fi-FI" sz="1300" dirty="0">
                <a:hlinkClick r:id="rId4"/>
              </a:rPr>
              <a:t>edistäminen valtionhallinnossa</a:t>
            </a:r>
            <a:r>
              <a:rPr lang="fi-FI" sz="1300" dirty="0"/>
              <a:t>, vm.fi)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Työsuojelua säätelevät useat lait ja sopimukset. Tärkeimpiä ovat työturvallisuuslaki, </a:t>
            </a:r>
            <a:r>
              <a:rPr lang="fi-FI" sz="1400" dirty="0" smtClean="0"/>
              <a:t>työterveyshuoltolaki</a:t>
            </a:r>
            <a:r>
              <a:rPr lang="fi-FI" sz="1400" dirty="0"/>
              <a:t>, laki työsuojelun valvonnasta ja työpaikan </a:t>
            </a:r>
            <a:r>
              <a:rPr lang="fi-FI" sz="1400" dirty="0" smtClean="0"/>
              <a:t>työsuojeluyhteistoimin-nasta</a:t>
            </a:r>
            <a:r>
              <a:rPr lang="fi-FI" sz="1400" dirty="0"/>
              <a:t>, </a:t>
            </a:r>
            <a:r>
              <a:rPr lang="fi-FI" sz="1400" dirty="0" smtClean="0"/>
              <a:t>työtapaturma- ja </a:t>
            </a:r>
            <a:r>
              <a:rPr lang="fi-FI" sz="1400" dirty="0"/>
              <a:t>ammattitautilaki sekä </a:t>
            </a:r>
            <a:r>
              <a:rPr lang="fi-FI" sz="1400" dirty="0">
                <a:hlinkClick r:id="rId5"/>
              </a:rPr>
              <a:t>Valtion työsuojelun yhteistoimintasopimus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Lisää työsuojelusta valtion työpaikoilla </a:t>
            </a:r>
            <a:r>
              <a:rPr lang="fi-FI" sz="1400" dirty="0">
                <a:hlinkClick r:id="rId6"/>
              </a:rPr>
              <a:t>Valtiokonttorin sivustolla</a:t>
            </a:r>
            <a:endParaRPr lang="fi-FI" sz="1400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5055" y="712622"/>
            <a:ext cx="6261114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 eaLnBrk="1" latinLnBrk="0" hangingPunct="1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Työsuojelu</a:t>
            </a:r>
          </a:p>
        </p:txBody>
      </p:sp>
      <p:sp>
        <p:nvSpPr>
          <p:cNvPr id="8" name="Ellipsi 7"/>
          <p:cNvSpPr/>
          <p:nvPr/>
        </p:nvSpPr>
        <p:spPr>
          <a:xfrm>
            <a:off x="11414765" y="352415"/>
            <a:ext cx="486905" cy="196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oimintopainike: Paluu 9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919" y="1877654"/>
            <a:ext cx="3384703" cy="4469415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0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87" y="1954250"/>
            <a:ext cx="4836810" cy="465223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5056" y="1549222"/>
            <a:ext cx="6716486" cy="5036729"/>
          </a:xfrm>
        </p:spPr>
        <p:txBody>
          <a:bodyPr>
            <a:normAutofit/>
          </a:bodyPr>
          <a:lstStyle/>
          <a:p>
            <a:pPr marL="57150" indent="0">
              <a:spcAft>
                <a:spcPts val="1200"/>
              </a:spcAft>
              <a:buNone/>
            </a:pPr>
            <a:r>
              <a:rPr lang="fi-FI" sz="1600" dirty="0"/>
              <a:t>Ydintoiminnan, toimialojen ja työn murroksen </a:t>
            </a:r>
            <a:r>
              <a:rPr lang="fi-FI" sz="1600" dirty="0" smtClean="0"/>
              <a:t>edellyttämien osaamistarpeiden ennakointi sekä osaamisten </a:t>
            </a:r>
            <a:r>
              <a:rPr lang="fi-FI" sz="1600" dirty="0"/>
              <a:t>ja kyvykkyyksien </a:t>
            </a:r>
            <a:r>
              <a:rPr lang="fi-FI" sz="1600" dirty="0" smtClean="0"/>
              <a:t>rakentaminen. Asiakastarpeisiin vastaten. </a:t>
            </a:r>
            <a:r>
              <a:rPr lang="fi-FI" sz="1600" dirty="0"/>
              <a:t>Käytännössä virastoissa </a:t>
            </a:r>
            <a:r>
              <a:rPr lang="fi-FI" sz="1600" b="1" dirty="0"/>
              <a:t>johdetaan osaamista</a:t>
            </a:r>
            <a:r>
              <a:rPr lang="fi-FI" sz="1600" dirty="0"/>
              <a:t>, mm. seuraavasti: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Määritellään strategiset osaamiset ja muut tarvittavat osaamiset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</a:t>
            </a:r>
            <a:r>
              <a:rPr lang="fi-FI" sz="1400" dirty="0" smtClean="0"/>
              <a:t>astataan osaamisten kehittymisestä; monikanavainen </a:t>
            </a:r>
            <a:r>
              <a:rPr lang="fi-FI" sz="1400" dirty="0"/>
              <a:t>oppiminen ja </a:t>
            </a:r>
            <a:r>
              <a:rPr lang="fi-FI" sz="1400" dirty="0" smtClean="0"/>
              <a:t>uudistu-</a:t>
            </a:r>
            <a:br>
              <a:rPr lang="fi-FI" sz="1400" dirty="0" smtClean="0"/>
            </a:br>
            <a:r>
              <a:rPr lang="fi-FI" sz="1400" dirty="0" err="1" smtClean="0"/>
              <a:t>minen</a:t>
            </a:r>
            <a:r>
              <a:rPr lang="fi-FI" sz="1400" dirty="0" smtClean="0"/>
              <a:t> </a:t>
            </a:r>
            <a:r>
              <a:rPr lang="fi-FI" sz="1400" dirty="0">
                <a:hlinkClick r:id="rId5" action="ppaction://hlinksldjump"/>
              </a:rPr>
              <a:t>työelämän </a:t>
            </a:r>
            <a:r>
              <a:rPr lang="fi-FI" sz="1400" dirty="0" smtClean="0">
                <a:hlinkClick r:id="rId5" action="ppaction://hlinksldjump"/>
              </a:rPr>
              <a:t>eri </a:t>
            </a:r>
            <a:r>
              <a:rPr lang="fi-FI" sz="1400" dirty="0">
                <a:hlinkClick r:id="rId5" action="ppaction://hlinksldjump"/>
              </a:rPr>
              <a:t>vaiheissa</a:t>
            </a:r>
            <a:r>
              <a:rPr lang="fi-FI" sz="1400" dirty="0"/>
              <a:t> </a:t>
            </a:r>
            <a:r>
              <a:rPr lang="fi-FI" sz="1400" dirty="0" smtClean="0"/>
              <a:t>(vrt. jatkuvan </a:t>
            </a:r>
            <a:r>
              <a:rPr lang="fi-FI" sz="1400" dirty="0"/>
              <a:t>oppimisen </a:t>
            </a:r>
            <a:r>
              <a:rPr lang="fi-FI" sz="1400" dirty="0" smtClean="0"/>
              <a:t>keinovalikoima </a:t>
            </a:r>
            <a:r>
              <a:rPr lang="fi-FI" sz="1400" dirty="0" smtClean="0">
                <a:sym typeface="Wingdings" panose="05000000000000000000" pitchFamily="2" charset="2"/>
              </a:rPr>
              <a:t></a:t>
            </a:r>
            <a:r>
              <a:rPr lang="fi-FI" sz="1400" dirty="0" smtClean="0"/>
              <a:t>)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Varmistetaan yhteisöllinen</a:t>
            </a:r>
            <a:r>
              <a:rPr lang="fi-FI" sz="1400" dirty="0"/>
              <a:t>, vuorovaikutteinen ja tavoitteellinen </a:t>
            </a:r>
            <a:r>
              <a:rPr lang="fi-FI" sz="1400" dirty="0" err="1" smtClean="0"/>
              <a:t>työssäoppi</a:t>
            </a:r>
            <a:r>
              <a:rPr lang="fi-FI" sz="1400" dirty="0" smtClean="0"/>
              <a:t>-</a:t>
            </a:r>
            <a:br>
              <a:rPr lang="fi-FI" sz="1400" dirty="0" smtClean="0"/>
            </a:br>
            <a:r>
              <a:rPr lang="fi-FI" sz="1400" dirty="0" err="1" smtClean="0"/>
              <a:t>minen</a:t>
            </a:r>
            <a:r>
              <a:rPr lang="fi-FI" sz="1400" dirty="0" smtClean="0"/>
              <a:t> ja </a:t>
            </a:r>
            <a:r>
              <a:rPr lang="fi-FI" sz="1400" dirty="0"/>
              <a:t>osaamisen siirtäminen, myös yli yksikkö- ja organisaatiorajojen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Hyödynnetään yhteisiä </a:t>
            </a:r>
            <a:r>
              <a:rPr lang="fi-FI" sz="1400" dirty="0"/>
              <a:t>työkaluja ja </a:t>
            </a:r>
            <a:r>
              <a:rPr lang="fi-FI" sz="1400" dirty="0" smtClean="0"/>
              <a:t>toimintamalleja/käytäntöjä, kuten</a:t>
            </a:r>
            <a:endParaRPr lang="fi-FI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Kieku/Osaavan ryhmä- </a:t>
            </a:r>
            <a:r>
              <a:rPr lang="fi-FI" sz="1300" dirty="0"/>
              <a:t>ja henkilökohtaiset </a:t>
            </a:r>
            <a:r>
              <a:rPr lang="fi-FI" sz="1300" dirty="0" smtClean="0"/>
              <a:t>kehittymissuunnitelmat</a:t>
            </a:r>
            <a:br>
              <a:rPr lang="fi-FI" sz="1300" dirty="0" smtClean="0"/>
            </a:br>
            <a:r>
              <a:rPr lang="fi-FI" sz="1300" dirty="0" smtClean="0"/>
              <a:t>(ml</a:t>
            </a:r>
            <a:r>
              <a:rPr lang="fi-FI" sz="1300" dirty="0"/>
              <a:t>. työlupien, pätevyyksien, sertifikaattien </a:t>
            </a:r>
            <a:r>
              <a:rPr lang="fi-FI" sz="1300" dirty="0" smtClean="0"/>
              <a:t>hallinta Oma-profiilissa)</a:t>
            </a:r>
            <a:endParaRPr lang="fi-FI" sz="1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V</a:t>
            </a:r>
            <a:r>
              <a:rPr lang="fi-FI" sz="1300" dirty="0" smtClean="0"/>
              <a:t>altion yhteinen digitaalinen oppimisympäristö </a:t>
            </a:r>
            <a:r>
              <a:rPr lang="fi-FI" sz="1300" dirty="0" smtClean="0">
                <a:hlinkClick r:id="rId6"/>
              </a:rPr>
              <a:t>eOppiva.fi</a:t>
            </a:r>
            <a:r>
              <a:rPr lang="fi-FI" sz="1300" dirty="0" smtClean="0"/>
              <a:t> (ml. perehdytys)</a:t>
            </a:r>
            <a:endParaRPr lang="fi-FI" sz="1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>
                <a:hlinkClick r:id="rId7"/>
              </a:rPr>
              <a:t>Valtionhallinnon </a:t>
            </a:r>
            <a:r>
              <a:rPr lang="fi-FI" sz="1300" dirty="0">
                <a:hlinkClick r:id="rId7"/>
              </a:rPr>
              <a:t>yhteiset osaamiset</a:t>
            </a:r>
            <a:r>
              <a:rPr lang="fi-FI" sz="1300" dirty="0"/>
              <a:t> </a:t>
            </a:r>
            <a:r>
              <a:rPr lang="fi-FI" sz="1300" dirty="0" smtClean="0"/>
              <a:t>(Palkeet.fi, kts. </a:t>
            </a:r>
            <a:r>
              <a:rPr lang="fi-FI" sz="1300" dirty="0" smtClean="0">
                <a:hlinkClick r:id="rId8" action="ppaction://hlinksldjump"/>
              </a:rPr>
              <a:t>kuva tässä esityksessä</a:t>
            </a:r>
            <a:r>
              <a:rPr lang="fi-FI" sz="1300" dirty="0" smtClean="0"/>
              <a:t>) ja </a:t>
            </a:r>
            <a:br>
              <a:rPr lang="fi-FI" sz="1300" dirty="0" smtClean="0"/>
            </a:br>
            <a:r>
              <a:rPr lang="fi-FI" sz="1300" dirty="0" smtClean="0">
                <a:hlinkClick r:id="rId9"/>
              </a:rPr>
              <a:t>Digitalisaation </a:t>
            </a:r>
            <a:r>
              <a:rPr lang="fi-FI" sz="1300" dirty="0">
                <a:hlinkClick r:id="rId9"/>
              </a:rPr>
              <a:t>edellyttämä </a:t>
            </a:r>
            <a:r>
              <a:rPr lang="fi-FI" sz="1300" dirty="0" smtClean="0">
                <a:hlinkClick r:id="rId9"/>
              </a:rPr>
              <a:t>osaaminen </a:t>
            </a:r>
            <a:r>
              <a:rPr lang="fi-FI" sz="1300" dirty="0">
                <a:hlinkClick r:id="rId9"/>
              </a:rPr>
              <a:t>julkisessa hallinnossa</a:t>
            </a:r>
            <a:r>
              <a:rPr lang="fi-FI" sz="1300" dirty="0"/>
              <a:t> (valtiolla.fi</a:t>
            </a:r>
            <a:r>
              <a:rPr lang="fi-FI" sz="1300" dirty="0" smtClean="0"/>
              <a:t>)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Itseohjautuvuus organisaatio- </a:t>
            </a:r>
            <a:r>
              <a:rPr lang="fi-FI" sz="1400" dirty="0" smtClean="0"/>
              <a:t>ja </a:t>
            </a:r>
            <a:r>
              <a:rPr lang="fi-FI" sz="1400" dirty="0"/>
              <a:t>yksilötasolla </a:t>
            </a:r>
            <a:r>
              <a:rPr lang="fi-FI" sz="1400" dirty="0" smtClean="0"/>
              <a:t>korostuu, yhteisenä näkökulmana </a:t>
            </a:r>
            <a:br>
              <a:rPr lang="fi-FI" sz="1400" dirty="0" smtClean="0"/>
            </a:br>
            <a:r>
              <a:rPr lang="fi-FI" sz="1400" dirty="0" smtClean="0"/>
              <a:t>on ”jatkuva oppiminen </a:t>
            </a:r>
            <a:r>
              <a:rPr lang="fi-FI" sz="1400" dirty="0"/>
              <a:t>on osa työtämme</a:t>
            </a:r>
            <a:r>
              <a:rPr lang="fi-FI" sz="1400" dirty="0" smtClean="0"/>
              <a:t>”.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Osana viraston systemaattista </a:t>
            </a:r>
            <a:r>
              <a:rPr lang="fi-FI" sz="1400" dirty="0"/>
              <a:t>osaamisen johtamisen ja kehittämisen toimintaa on </a:t>
            </a:r>
            <a:r>
              <a:rPr lang="fi-FI" sz="1400" dirty="0" err="1"/>
              <a:t>yt</a:t>
            </a:r>
            <a:r>
              <a:rPr lang="fi-FI" sz="1400" dirty="0"/>
              <a:t>-lain edellyttämän henkilöstön kehittämissuunnitelman </a:t>
            </a:r>
            <a:r>
              <a:rPr lang="fi-FI" sz="1400" dirty="0" smtClean="0"/>
              <a:t>ylläpito.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Tiivis yhteys mm</a:t>
            </a:r>
            <a:r>
              <a:rPr lang="fi-FI" sz="1400" dirty="0"/>
              <a:t>. suorituksen johtamiseen </a:t>
            </a:r>
            <a:r>
              <a:rPr lang="fi-FI" sz="1400" dirty="0" smtClean="0"/>
              <a:t>ja </a:t>
            </a:r>
            <a:r>
              <a:rPr lang="fi-FI" sz="1400" dirty="0"/>
              <a:t>henkilöstösuunnitteluun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Toimijoina </a:t>
            </a:r>
            <a:r>
              <a:rPr lang="fi-FI" sz="1400" dirty="0"/>
              <a:t>virastojen lisäksi mm. </a:t>
            </a:r>
            <a:r>
              <a:rPr lang="fi-FI" sz="1400" dirty="0">
                <a:hlinkClick r:id="rId10" action="ppaction://hlinksldjump"/>
              </a:rPr>
              <a:t>valtion </a:t>
            </a:r>
            <a:r>
              <a:rPr lang="fi-FI" sz="1400" dirty="0" smtClean="0">
                <a:hlinkClick r:id="rId10" action="ppaction://hlinksldjump"/>
              </a:rPr>
              <a:t>palveluntarjoajat</a:t>
            </a:r>
            <a:endParaRPr lang="fi-FI" sz="1400" dirty="0" smtClean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5055" y="718493"/>
            <a:ext cx="7518310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Oppimisen ja uudistumisen edistäminen</a:t>
            </a:r>
          </a:p>
        </p:txBody>
      </p:sp>
      <p:sp>
        <p:nvSpPr>
          <p:cNvPr id="8" name="Ellipsi 7"/>
          <p:cNvSpPr/>
          <p:nvPr/>
        </p:nvSpPr>
        <p:spPr>
          <a:xfrm>
            <a:off x="10298776" y="383537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oimintopainike: Paluu 11">
            <a:hlinkClick r:id="" action="ppaction://hlinkshowjump?jump=lastslideviewed" highlightClick="1"/>
          </p:cNvPr>
          <p:cNvSpPr/>
          <p:nvPr/>
        </p:nvSpPr>
        <p:spPr>
          <a:xfrm>
            <a:off x="11672594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65054" y="6586497"/>
            <a:ext cx="6716488" cy="276999"/>
          </a:xfrm>
          <a:prstGeom prst="rect">
            <a:avLst/>
          </a:prstGeom>
          <a:solidFill>
            <a:srgbClr val="92B8B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fi-FI" sz="1200" b="1" dirty="0">
                <a:solidFill>
                  <a:schemeClr val="bg1"/>
                </a:solidFill>
              </a:rPr>
              <a:t>Osaamisen kehittäminen </a:t>
            </a:r>
            <a:r>
              <a:rPr lang="fi-FI" sz="1200" dirty="0" smtClean="0">
                <a:solidFill>
                  <a:schemeClr val="bg1"/>
                </a:solidFill>
              </a:rPr>
              <a:t>ja</a:t>
            </a:r>
            <a:r>
              <a:rPr lang="fi-FI" sz="1200" b="1" dirty="0" smtClean="0">
                <a:solidFill>
                  <a:schemeClr val="bg1"/>
                </a:solidFill>
              </a:rPr>
              <a:t> liikkuvuuden edistäminen </a:t>
            </a:r>
            <a:r>
              <a:rPr lang="fi-FI" sz="1200" dirty="0" smtClean="0">
                <a:solidFill>
                  <a:schemeClr val="bg1"/>
                </a:solidFill>
              </a:rPr>
              <a:t>ovat </a:t>
            </a:r>
            <a:r>
              <a:rPr lang="fi-FI" sz="1200" dirty="0">
                <a:solidFill>
                  <a:schemeClr val="bg1"/>
                </a:solidFill>
              </a:rPr>
              <a:t>hallinnon </a:t>
            </a:r>
            <a:r>
              <a:rPr lang="fi-FI" sz="1200" dirty="0" smtClean="0">
                <a:solidFill>
                  <a:schemeClr val="bg1"/>
                </a:solidFill>
              </a:rPr>
              <a:t>yhteisiä </a:t>
            </a:r>
            <a:r>
              <a:rPr lang="fi-FI" sz="1200" dirty="0" smtClean="0">
                <a:solidFill>
                  <a:schemeClr val="bg1"/>
                </a:solidFill>
                <a:hlinkClick r:id="rId11" action="ppaction://hlinksldjump"/>
              </a:rPr>
              <a:t>HR-tulostavoitteita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8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5056" y="1551205"/>
            <a:ext cx="7294094" cy="4767285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Palkitsemisen kokonaisuus muodostuu rahallisesta palkinnasta ja aineettomista palkitsemistavoista.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Valtion palkka- ja palkitsemispolitiikka toteutuu keskustason sopimusten mukaisesti, </a:t>
            </a:r>
            <a:br>
              <a:rPr lang="fi-FI" sz="1400" dirty="0"/>
            </a:br>
            <a:r>
              <a:rPr lang="fi-FI" sz="1400" dirty="0"/>
              <a:t>mm. virastojen palkkausjärjestelmien kautta.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Keskustason sopimus- ja ohjaustoiminnasta vastaa Valtion työmarkkinalaitos (</a:t>
            </a:r>
            <a:r>
              <a:rPr lang="fi-FI" sz="1400" dirty="0" smtClean="0"/>
              <a:t>VTML, VM</a:t>
            </a:r>
            <a:r>
              <a:rPr lang="fi-FI" sz="14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Palkan tarkistukset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Palkkaliukuman ja henkilöstömenojen seuraaminen keskustasolla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Tuki virastojen palkkausjärjestelmille (esim. koordinointi ja hyväksyminen)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Virastot vastaavat palkkapolitiikasta, ml. palkkaus johtamisen välineenä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Palkkaussopimuksen soveltaminen (mm. tehtävien vaativuuden arviointi ja suoritusarvioinnit)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Palkkausjärjestelmän ylläpito ja kehittäminen (avaintehtävien tunnistaminen ja palkkakilpailu-kyvyn seuraaminen, paikallisesti sovittavien palkantarkistusten/virastoerien kohdentaminen)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Tulosperusteinen palkkaus (tulospalkkio, kannustepalkkiot)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Palkeet vastaa rahallisen palkinnan käytännön toteutuksesta; palkanlaskenta, palkkakirjanpito, palkkiot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Virastot toteuttavat aineetonta palkintaa, huomioiden mahdolliset keskustason linjaukset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Henkilöstö- ja muut etuudet, kehittymismahdollisuudet, palaute, kunniamerkit, juhlistamiset ja muistamiset, työympäristö ja työhyvinvointi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5055" y="713956"/>
            <a:ext cx="3816309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Palkitseminen</a:t>
            </a:r>
          </a:p>
        </p:txBody>
      </p:sp>
      <p:sp>
        <p:nvSpPr>
          <p:cNvPr id="8" name="Ellipsi 7"/>
          <p:cNvSpPr/>
          <p:nvPr/>
        </p:nvSpPr>
        <p:spPr>
          <a:xfrm>
            <a:off x="10208810" y="632081"/>
            <a:ext cx="486905" cy="178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66" y="1951801"/>
            <a:ext cx="4093847" cy="4406604"/>
          </a:xfrm>
          <a:prstGeom prst="rect">
            <a:avLst/>
          </a:prstGeom>
        </p:spPr>
      </p:pic>
      <p:sp>
        <p:nvSpPr>
          <p:cNvPr id="11" name="Toimintopainike: Paluu 10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1546" y="1543833"/>
            <a:ext cx="8158896" cy="4752528"/>
          </a:xfrm>
        </p:spPr>
        <p:txBody>
          <a:bodyPr>
            <a:norm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Neuvottelutoiminnalla taataan työrauha sekä solmitaan keskustason ja virastotason sopimukset</a:t>
            </a:r>
            <a:r>
              <a:rPr lang="fi-FI" sz="1600" dirty="0" smtClean="0"/>
              <a:t>.</a:t>
            </a:r>
            <a:br>
              <a:rPr lang="fi-FI" sz="1600" dirty="0" smtClean="0"/>
            </a:br>
            <a:r>
              <a:rPr lang="fi-FI" sz="1600" dirty="0" smtClean="0"/>
              <a:t>Säännöllinen yhteistyö keskusjärjestötasolla sekä virastotason paikallisten ammattijärjestöjen kanssa on tärkeää ja tukee myös hyvän neuvotteluilmapiirin syntymistä. </a:t>
            </a:r>
            <a:endParaRPr lang="fi-FI" sz="16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Keskustason virka- ja työehtosopimuksien solmiminen sekä niiden hallinta, soveltaminen </a:t>
            </a:r>
            <a:br>
              <a:rPr lang="fi-FI" sz="1400" dirty="0"/>
            </a:br>
            <a:r>
              <a:rPr lang="fi-FI" sz="1400" dirty="0"/>
              <a:t>ja tulkinta, vastuutahona VM/VTML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Valtion virka- ja työehtosopimukset (kts. </a:t>
            </a:r>
            <a:r>
              <a:rPr lang="fi-FI" sz="1300" dirty="0" smtClean="0">
                <a:hlinkClick r:id="rId4"/>
              </a:rPr>
              <a:t>koulutus </a:t>
            </a:r>
            <a:r>
              <a:rPr lang="fi-FI" sz="1300" dirty="0" err="1" smtClean="0">
                <a:hlinkClick r:id="rId4"/>
              </a:rPr>
              <a:t>eOppivassa</a:t>
            </a:r>
            <a:r>
              <a:rPr lang="fi-FI" sz="13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T</a:t>
            </a:r>
            <a:r>
              <a:rPr lang="fi-FI" sz="1300" dirty="0" smtClean="0"/>
              <a:t>yöaikasopimus</a:t>
            </a:r>
            <a:r>
              <a:rPr lang="fi-FI" sz="1300" dirty="0"/>
              <a:t>, vuosilomasopimus ja </a:t>
            </a:r>
            <a:r>
              <a:rPr lang="fi-FI" sz="1300" dirty="0" smtClean="0"/>
              <a:t>matkustussääntö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Valtion neuvottelutoiminnan ominaispiirteet; tietopohja, työrauhajärjestelmä, erimielisyys-</a:t>
            </a:r>
            <a:br>
              <a:rPr lang="fi-FI" sz="1400" dirty="0"/>
            </a:br>
            <a:r>
              <a:rPr lang="fi-FI" sz="1400" dirty="0"/>
              <a:t>menettely ja työtuomioistuinprosessi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Henkilöstömenojen sopimuksiin liittyvien kustannusvaikutusten arviointi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Mahdollinen paikallinen sopiminen; virastojen tarkentavat virka- ja työehtosopimukset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Työnantajarooli </a:t>
            </a:r>
            <a:r>
              <a:rPr lang="fi-FI" sz="1400" dirty="0" smtClean="0"/>
              <a:t>neuvottelutoiminnassa sekä valtion sisäinen linjanmuodostus (VTML-virastot)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err="1" smtClean="0"/>
              <a:t>VTML:ssä</a:t>
            </a:r>
            <a:r>
              <a:rPr lang="fi-FI" sz="1400" dirty="0" smtClean="0"/>
              <a:t> ja </a:t>
            </a:r>
            <a:r>
              <a:rPr lang="fi-FI" sz="1400" dirty="0"/>
              <a:t>v</a:t>
            </a:r>
            <a:r>
              <a:rPr lang="fi-FI" sz="1400" dirty="0" smtClean="0"/>
              <a:t>irastotasolla </a:t>
            </a:r>
            <a:r>
              <a:rPr lang="fi-FI" sz="1400" dirty="0"/>
              <a:t>jatkuvan neuvottelun periaate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Edellä mainittuihin kohtiin liittyvä yhteistyö (~työelämäsuhteet), mm. yhteistyö järjestöjen, </a:t>
            </a:r>
            <a:br>
              <a:rPr lang="fi-FI" sz="1400" dirty="0"/>
            </a:br>
            <a:r>
              <a:rPr lang="fi-FI" sz="1400" dirty="0"/>
              <a:t>virastojen ja muiden toimijoiden kanssa</a:t>
            </a:r>
          </a:p>
          <a:p>
            <a:pPr marL="57150" indent="0">
              <a:buNone/>
            </a:pP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0279" y="704676"/>
            <a:ext cx="8148552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Neuvottelutoiminta ja työelämäsuhteet</a:t>
            </a:r>
          </a:p>
        </p:txBody>
      </p:sp>
      <p:sp>
        <p:nvSpPr>
          <p:cNvPr id="8" name="Ellipsi 7"/>
          <p:cNvSpPr/>
          <p:nvPr/>
        </p:nvSpPr>
        <p:spPr>
          <a:xfrm>
            <a:off x="10179208" y="829394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oimintopainike: Paluu 8">
            <a:hlinkClick r:id="" action="ppaction://hlinkshowjump?jump=lastslideviewed" highlightClick="1"/>
          </p:cNvPr>
          <p:cNvSpPr/>
          <p:nvPr/>
        </p:nvSpPr>
        <p:spPr>
          <a:xfrm>
            <a:off x="11672588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8372214" y="2626769"/>
            <a:ext cx="3474182" cy="2902746"/>
          </a:xfrm>
          <a:prstGeom prst="rect">
            <a:avLst/>
          </a:prstGeom>
          <a:noFill/>
          <a:ln w="44450">
            <a:solidFill>
              <a:srgbClr val="D7E4BD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8492053" y="2730509"/>
            <a:ext cx="3362731" cy="2677656"/>
          </a:xfrm>
          <a:prstGeom prst="rect">
            <a:avLst/>
          </a:prstGeom>
          <a:ln w="3175" cmpd="sng">
            <a:noFill/>
          </a:ln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Palvelussuhteen elinkaaren hallinta</a:t>
            </a:r>
            <a:endParaRPr lang="fi-FI" sz="1400" b="1" dirty="0"/>
          </a:p>
          <a:p>
            <a:r>
              <a:rPr lang="fi-FI" sz="500" dirty="0" smtClean="0"/>
              <a:t/>
            </a:r>
            <a:br>
              <a:rPr lang="fi-FI" sz="500" dirty="0" smtClean="0"/>
            </a:br>
            <a:r>
              <a:rPr lang="fi-FI" sz="1300" dirty="0" smtClean="0"/>
              <a:t>Neuvottelutoiminnan </a:t>
            </a:r>
            <a:r>
              <a:rPr lang="fi-FI" sz="1300" dirty="0"/>
              <a:t>kautta tulevat ja </a:t>
            </a:r>
            <a:r>
              <a:rPr lang="fi-FI" sz="1300" dirty="0" smtClean="0"/>
              <a:t>työn-antajan </a:t>
            </a:r>
            <a:r>
              <a:rPr lang="fi-FI" sz="1300" dirty="0"/>
              <a:t>päätettävissä olevat </a:t>
            </a:r>
            <a:r>
              <a:rPr lang="fi-FI" sz="1300" dirty="0" err="1" smtClean="0"/>
              <a:t>palvelussuhtee-seen</a:t>
            </a:r>
            <a:r>
              <a:rPr lang="fi-FI" sz="1300" dirty="0" smtClean="0"/>
              <a:t> </a:t>
            </a:r>
            <a:r>
              <a:rPr lang="fi-FI" sz="1300" dirty="0"/>
              <a:t>liittyvät toimet. Näitä ovat esim</a:t>
            </a:r>
            <a:r>
              <a:rPr lang="fi-FI" sz="1300" dirty="0" smtClean="0"/>
              <a:t>.:</a:t>
            </a:r>
            <a:br>
              <a:rPr lang="fi-FI" sz="1300" dirty="0" smtClean="0"/>
            </a:br>
            <a:endParaRPr lang="fi-FI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Palvelussuhteen </a:t>
            </a:r>
            <a:r>
              <a:rPr lang="fi-FI" sz="1300" dirty="0"/>
              <a:t>perustaminen ja hallinta (palkka, muut etuudet)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Vuosilomat ja muut poissaolot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Työaika</a:t>
            </a:r>
            <a:r>
              <a:rPr lang="fi-FI" sz="1300" dirty="0"/>
              <a:t>, joustavat työmuodot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Matkakustannukset ja niiden </a:t>
            </a:r>
            <a:r>
              <a:rPr lang="fi-FI" sz="1300" dirty="0" smtClean="0"/>
              <a:t>korvaaminen</a:t>
            </a:r>
            <a:endParaRPr lang="fi-FI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Palvelussuhteen päättyminen </a:t>
            </a:r>
            <a:r>
              <a:rPr lang="fi-FI" sz="1300" dirty="0" smtClean="0"/>
              <a:t/>
            </a:r>
            <a:br>
              <a:rPr lang="fi-FI" sz="1300" dirty="0" smtClean="0"/>
            </a:br>
            <a:r>
              <a:rPr lang="fi-FI" sz="1300" dirty="0" smtClean="0"/>
              <a:t>(</a:t>
            </a:r>
            <a:r>
              <a:rPr lang="fi-FI" sz="1300" dirty="0"/>
              <a:t>ml. eläkkeelle jääminen)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Virkamiesten </a:t>
            </a:r>
            <a:r>
              <a:rPr lang="fi-FI" sz="1300" dirty="0" smtClean="0"/>
              <a:t>palvelussuhdeneuvonta</a:t>
            </a:r>
            <a:endParaRPr lang="fi-FI" sz="13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6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073" y="1547363"/>
            <a:ext cx="8037393" cy="4680520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Henkilöstön ja työnantajan oikeudet ja velvollisuudet, työnantajan </a:t>
            </a:r>
            <a:r>
              <a:rPr lang="fi-FI" sz="1600" dirty="0" err="1"/>
              <a:t>direktio</a:t>
            </a:r>
            <a:r>
              <a:rPr lang="fi-FI" sz="1600" dirty="0"/>
              <a:t>-oikeus ja työn organisointi. Näitä ohjaavien lakien ja säännösten sekä muun ohjeistuksen huomioiminen.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Valtion virkamieslainsäädäntö ja työsopimuslaki (kts. myös viereinen listaus)</a:t>
            </a:r>
            <a:endParaRPr lang="fi-FI" sz="1400" dirty="0">
              <a:solidFill>
                <a:srgbClr val="FF0000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VM:n määräykset ja ohjeet, mm. henkilöstön asema organisaatiomuutoksissa ja sivutoimet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Johto ja esimiehet käyttävät </a:t>
            </a:r>
            <a:r>
              <a:rPr lang="fi-FI" sz="1400" dirty="0" err="1"/>
              <a:t>direktio</a:t>
            </a:r>
            <a:r>
              <a:rPr lang="fi-FI" sz="1400" dirty="0"/>
              <a:t>-oikeutta eli työnjohto-oikeutta (konkretisoituu henkilöstöjohtamisen eri toiminnoissa)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Muut esimiestoiminnan periaatteet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Virkamiesrooli eli mitä virkamiehen roolissa toimiminen edellyttää, myös esimiestyössä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Virkamiehen oikeusturva, esim. valittaminen virkamiestä koskevasta päätöksestä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Lisätietoa: </a:t>
            </a:r>
            <a:r>
              <a:rPr lang="fi-FI" sz="1400" dirty="0">
                <a:hlinkClick r:id="rId4"/>
              </a:rPr>
              <a:t>Virkamiesoikeus (vm.fi)</a:t>
            </a:r>
            <a:endParaRPr lang="fi-FI" sz="1400" dirty="0"/>
          </a:p>
          <a:p>
            <a:pPr marL="57150" indent="0">
              <a:buNone/>
            </a:pPr>
            <a:r>
              <a:rPr lang="fi-FI" sz="1100" dirty="0"/>
              <a:t/>
            </a:r>
            <a:br>
              <a:rPr lang="fi-FI" sz="1100" dirty="0"/>
            </a:br>
            <a:r>
              <a:rPr lang="fi-FI" sz="1400" dirty="0"/>
              <a:t>VM vastaa myös valtiotasolla: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Valtion eläkkeiden rahoitukseen liittyvistä säädöksistä ja päätöksistä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Valtion talousarvion henkilöstömenojen arvioinnista</a:t>
            </a:r>
            <a:br>
              <a:rPr lang="fi-FI" sz="1400" dirty="0"/>
            </a:b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endParaRPr lang="fi-FI" sz="1400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58538" y="713311"/>
            <a:ext cx="804570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Henkilöstön oikeusasema ja työnantajavelvoitteet</a:t>
            </a:r>
          </a:p>
        </p:txBody>
      </p:sp>
      <p:sp>
        <p:nvSpPr>
          <p:cNvPr id="8" name="Ellipsi 7"/>
          <p:cNvSpPr/>
          <p:nvPr/>
        </p:nvSpPr>
        <p:spPr>
          <a:xfrm>
            <a:off x="10273321" y="1061895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oimintopainike: Paluu 11">
            <a:hlinkClick r:id="" action="ppaction://hlinkshowjump?jump=lastslideviewed" highlightClick="1"/>
          </p:cNvPr>
          <p:cNvSpPr/>
          <p:nvPr/>
        </p:nvSpPr>
        <p:spPr>
          <a:xfrm>
            <a:off x="11672594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829178" y="2127712"/>
            <a:ext cx="2928480" cy="4108817"/>
          </a:xfrm>
          <a:prstGeom prst="rect">
            <a:avLst/>
          </a:prstGeom>
          <a:ln w="3175" cmpd="sng">
            <a:noFill/>
          </a:ln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/>
              <a:t>Lainsäädäntöympäristö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Perustuslaki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Virkamieslaki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Virkaehtosopimuslaki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Hallintolaki ja 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Julkisuuslaki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Rikoslaki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Valtion yhteistoimintalaki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Työsopimuslaki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Työaikalaki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Työelämän tietosuojalaki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Vuosilomalaki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Tietosuojalaki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Tasa-arvolaki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Yhdenvertaisuuslaki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Työturvallisuuslaki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Työterveyshuoltolaki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Työtapaturma- ja ammattitautilaki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Laki työsuojelun valvonnasta ja työ-paikan työsuojeluyhteistoiminnasta</a:t>
            </a:r>
          </a:p>
        </p:txBody>
      </p:sp>
      <p:sp>
        <p:nvSpPr>
          <p:cNvPr id="2" name="Suorakulmio 1"/>
          <p:cNvSpPr/>
          <p:nvPr/>
        </p:nvSpPr>
        <p:spPr>
          <a:xfrm>
            <a:off x="8708065" y="2030359"/>
            <a:ext cx="3083442" cy="4206170"/>
          </a:xfrm>
          <a:prstGeom prst="rect">
            <a:avLst/>
          </a:prstGeom>
          <a:noFill/>
          <a:ln w="44450">
            <a:solidFill>
              <a:srgbClr val="D7E4BD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9537" y="1543833"/>
            <a:ext cx="8085081" cy="964457"/>
          </a:xfrm>
        </p:spPr>
        <p:txBody>
          <a:bodyPr>
            <a:norm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Yhteistoiminnan tarkoituksena on antaa henkilöstölle vaikutusmahdollisuus työhönsä ja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työoloihinsa </a:t>
            </a:r>
            <a:r>
              <a:rPr lang="fi-FI" sz="1600" dirty="0"/>
              <a:t>liittyvään, viraston toimintaa koskevaan päätöksentekoon. V</a:t>
            </a:r>
            <a:r>
              <a:rPr lang="fi-FI" sz="1600" dirty="0" smtClean="0"/>
              <a:t>elvoitteet </a:t>
            </a:r>
            <a:r>
              <a:rPr lang="fi-FI" sz="1600" dirty="0"/>
              <a:t>ja toimintatavat </a:t>
            </a:r>
            <a:r>
              <a:rPr lang="fi-FI" sz="1600" dirty="0" smtClean="0"/>
              <a:t>yhteistoimintaan säädetään valtion </a:t>
            </a:r>
            <a:r>
              <a:rPr lang="fi-FI" sz="1600" dirty="0"/>
              <a:t>yhteistoimintalaissa</a:t>
            </a:r>
            <a:r>
              <a:rPr lang="fi-FI" sz="1600" dirty="0" smtClean="0"/>
              <a:t>*. </a:t>
            </a:r>
            <a:endParaRPr lang="fi-FI" sz="1400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77924" y="712989"/>
            <a:ext cx="8085083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Yhteistoiminta</a:t>
            </a:r>
          </a:p>
        </p:txBody>
      </p:sp>
      <p:sp>
        <p:nvSpPr>
          <p:cNvPr id="8" name="Ellipsi 7"/>
          <p:cNvSpPr/>
          <p:nvPr/>
        </p:nvSpPr>
        <p:spPr>
          <a:xfrm>
            <a:off x="10382146" y="1283630"/>
            <a:ext cx="486905" cy="178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oimintopainike: Paluu 8">
            <a:hlinkClick r:id="" action="ppaction://hlinkshowjump?jump=lastslideviewed" highlightClick="1"/>
          </p:cNvPr>
          <p:cNvSpPr/>
          <p:nvPr/>
        </p:nvSpPr>
        <p:spPr>
          <a:xfrm>
            <a:off x="11672594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8833608" y="2701238"/>
            <a:ext cx="3054098" cy="3280112"/>
          </a:xfrm>
          <a:prstGeom prst="rect">
            <a:avLst/>
          </a:prstGeom>
          <a:noFill/>
          <a:ln w="44450">
            <a:solidFill>
              <a:srgbClr val="D7E4BD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8934275" y="2842651"/>
            <a:ext cx="2945041" cy="3046988"/>
          </a:xfrm>
          <a:prstGeom prst="rect">
            <a:avLst/>
          </a:prstGeom>
          <a:ln w="3175" cmpd="sng">
            <a:noFill/>
          </a:ln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Välittömän </a:t>
            </a:r>
            <a:r>
              <a:rPr lang="fi-FI" sz="1400" b="1" dirty="0" err="1" smtClean="0"/>
              <a:t>yt:n</a:t>
            </a:r>
            <a:r>
              <a:rPr lang="fi-FI" sz="1400" b="1" dirty="0" smtClean="0"/>
              <a:t> monet muodot</a:t>
            </a:r>
            <a:r>
              <a:rPr lang="fi-FI" sz="1300" dirty="0" smtClean="0"/>
              <a:t/>
            </a:r>
            <a:br>
              <a:rPr lang="fi-FI" sz="1300" dirty="0" smtClean="0"/>
            </a:br>
            <a:endParaRPr lang="fi-FI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err="1"/>
              <a:t>Tulos-</a:t>
            </a:r>
            <a:r>
              <a:rPr lang="fi-FI" sz="1300" dirty="0"/>
              <a:t> ja kehityskeskustelut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Osasto-, yksikkö-, ryhmä- ja tiimipalaverit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Kehittämishankkeiden työryhmiin osallistuminen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Viraston henkilöstötilaisuudet ja henkilöstön </a:t>
            </a:r>
            <a:r>
              <a:rPr lang="fi-FI" sz="1300" dirty="0" smtClean="0"/>
              <a:t>virkistystapahtumat</a:t>
            </a:r>
          </a:p>
          <a:p>
            <a:endParaRPr lang="fi-FI" sz="900" dirty="0"/>
          </a:p>
          <a:p>
            <a:r>
              <a:rPr lang="fi-FI" sz="1300" dirty="0" smtClean="0"/>
              <a:t>Välitön yhteistoiminta on osa </a:t>
            </a:r>
            <a:r>
              <a:rPr lang="fi-FI" sz="1300" dirty="0" err="1" smtClean="0"/>
              <a:t>jokapäi</a:t>
            </a:r>
            <a:r>
              <a:rPr lang="fi-FI" sz="1300" dirty="0" smtClean="0"/>
              <a:t>-väistä </a:t>
            </a:r>
            <a:r>
              <a:rPr lang="fi-FI" sz="1300" dirty="0"/>
              <a:t>johtamista. </a:t>
            </a:r>
            <a:r>
              <a:rPr lang="fi-FI" sz="1300" dirty="0" smtClean="0"/>
              <a:t/>
            </a:r>
            <a:br>
              <a:rPr lang="fi-FI" sz="1300" dirty="0" smtClean="0"/>
            </a:br>
            <a:r>
              <a:rPr lang="fi-FI" sz="700" dirty="0" smtClean="0"/>
              <a:t/>
            </a:r>
            <a:br>
              <a:rPr lang="fi-FI" sz="700" dirty="0" smtClean="0"/>
            </a:br>
            <a:r>
              <a:rPr lang="fi-FI" sz="1300" dirty="0" smtClean="0"/>
              <a:t>Virkamiehille </a:t>
            </a:r>
            <a:r>
              <a:rPr lang="fi-FI" sz="1300" dirty="0"/>
              <a:t>välitön </a:t>
            </a:r>
            <a:r>
              <a:rPr lang="fi-FI" sz="1300" dirty="0" smtClean="0"/>
              <a:t>yhteistoiminta </a:t>
            </a:r>
            <a:r>
              <a:rPr lang="fi-FI" sz="1300" dirty="0"/>
              <a:t>on hyvä mahdollisuus vaikuttaa omaan </a:t>
            </a:r>
            <a:r>
              <a:rPr lang="fi-FI" sz="1300" dirty="0" smtClean="0"/>
              <a:t>työhön, työympäristöön </a:t>
            </a:r>
            <a:r>
              <a:rPr lang="fi-FI" sz="1300" dirty="0"/>
              <a:t>ja </a:t>
            </a:r>
            <a:r>
              <a:rPr lang="fi-FI" sz="1300" dirty="0" smtClean="0"/>
              <a:t>työyhteisöön.</a:t>
            </a:r>
            <a:endParaRPr lang="fi-FI" sz="1300" dirty="0"/>
          </a:p>
        </p:txBody>
      </p:sp>
      <p:sp>
        <p:nvSpPr>
          <p:cNvPr id="15" name="Sisällön paikkamerkki 2"/>
          <p:cNvSpPr txBox="1">
            <a:spLocks/>
          </p:cNvSpPr>
          <p:nvPr/>
        </p:nvSpPr>
        <p:spPr>
          <a:xfrm>
            <a:off x="369535" y="2551483"/>
            <a:ext cx="7977511" cy="425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/>
              <a:t>Yhteistoimintalaki korostaa työelämän laadun ja henkilöstön työhyvinvoinnin edistämistä </a:t>
            </a:r>
            <a:r>
              <a:rPr lang="fi-FI" sz="1400" dirty="0" err="1" smtClean="0"/>
              <a:t>yhteis</a:t>
            </a:r>
            <a:r>
              <a:rPr lang="fi-FI" sz="1400" dirty="0" smtClean="0"/>
              <a:t>-toiminnan kautta, huomioiden valtionhallinnon erityispiirteet ja vastaten jatkuvasti muuttuvan työelämän tarpeisiin (ml. </a:t>
            </a:r>
            <a:r>
              <a:rPr lang="fi-FI" sz="1400" dirty="0" err="1" smtClean="0"/>
              <a:t>yt</a:t>
            </a:r>
            <a:r>
              <a:rPr lang="fi-FI" sz="1400" dirty="0" smtClean="0"/>
              <a:t>-toiminnan oikea-aikaisuus ja suunnitelmallisuus). </a:t>
            </a:r>
          </a:p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 smtClean="0"/>
              <a:t>Yhteistoimintaa </a:t>
            </a:r>
            <a:r>
              <a:rPr lang="fi-FI" sz="1400" dirty="0"/>
              <a:t>ja </a:t>
            </a:r>
            <a:r>
              <a:rPr lang="fi-FI" sz="1400" dirty="0" err="1" smtClean="0"/>
              <a:t>yt</a:t>
            </a:r>
            <a:r>
              <a:rPr lang="fi-FI" sz="1400" dirty="0" smtClean="0"/>
              <a:t>-elimiä on virasto- ja hallinnonalatasolla</a:t>
            </a:r>
            <a:r>
              <a:rPr lang="fi-FI" sz="1400" dirty="0"/>
              <a:t>. Viraston yhteistoiminnasta voidaan sopia tarkemmin virastotasoisella </a:t>
            </a:r>
            <a:r>
              <a:rPr lang="fi-FI" sz="1400" dirty="0" err="1" smtClean="0"/>
              <a:t>yt</a:t>
            </a:r>
            <a:r>
              <a:rPr lang="fi-FI" sz="1400" dirty="0" smtClean="0"/>
              <a:t>-sopimuksella.</a:t>
            </a:r>
            <a:endParaRPr lang="fi-FI" sz="1400" dirty="0"/>
          </a:p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 err="1" smtClean="0"/>
              <a:t>Yt</a:t>
            </a:r>
            <a:r>
              <a:rPr lang="fi-FI" sz="1400" dirty="0" smtClean="0"/>
              <a:t>-järjestelmä </a:t>
            </a:r>
            <a:r>
              <a:rPr lang="fi-FI" sz="1400" dirty="0"/>
              <a:t>jakaantuu kahteen </a:t>
            </a:r>
            <a:r>
              <a:rPr lang="fi-FI" sz="1400" dirty="0" smtClean="0"/>
              <a:t>osaan; parhaimmillaan osat </a:t>
            </a:r>
            <a:r>
              <a:rPr lang="fi-FI" sz="1400" dirty="0"/>
              <a:t>toimivat </a:t>
            </a:r>
            <a:r>
              <a:rPr lang="fi-FI" sz="1400" dirty="0" smtClean="0"/>
              <a:t>yhteen ja </a:t>
            </a:r>
            <a:r>
              <a:rPr lang="fi-FI" sz="1400" dirty="0"/>
              <a:t>täydentävät </a:t>
            </a:r>
            <a:r>
              <a:rPr lang="fi-FI" sz="1400" dirty="0" smtClean="0"/>
              <a:t>toisiaan</a:t>
            </a:r>
            <a:br>
              <a:rPr lang="fi-FI" sz="1400" dirty="0" smtClean="0"/>
            </a:br>
            <a:r>
              <a:rPr lang="fi-FI" sz="600" dirty="0" smtClean="0"/>
              <a:t/>
            </a:r>
            <a:br>
              <a:rPr lang="fi-FI" sz="600" dirty="0" smtClean="0"/>
            </a:br>
            <a:r>
              <a:rPr lang="fi-FI" sz="1400" b="1" dirty="0" smtClean="0"/>
              <a:t>1</a:t>
            </a:r>
            <a:r>
              <a:rPr lang="fi-FI" sz="1400" b="1" dirty="0"/>
              <a:t>) </a:t>
            </a:r>
            <a:r>
              <a:rPr lang="fi-FI" sz="1400" b="1" dirty="0" smtClean="0"/>
              <a:t>edustuksellinen </a:t>
            </a:r>
            <a:r>
              <a:rPr lang="fi-FI" sz="1400" b="1" dirty="0"/>
              <a:t>eli edustajien kautta </a:t>
            </a:r>
            <a:r>
              <a:rPr lang="fi-FI" sz="1400" b="1" dirty="0" smtClean="0"/>
              <a:t>toteutuva yhteistoiminta</a:t>
            </a:r>
            <a:r>
              <a:rPr lang="fi-FI" sz="1400" dirty="0" smtClean="0"/>
              <a:t> (</a:t>
            </a:r>
            <a:r>
              <a:rPr lang="fi-FI" sz="1400" dirty="0" err="1" smtClean="0"/>
              <a:t>yt</a:t>
            </a:r>
            <a:r>
              <a:rPr lang="fi-FI" sz="1400" dirty="0" smtClean="0"/>
              <a:t>-menettely ja </a:t>
            </a:r>
            <a:r>
              <a:rPr lang="fi-FI" sz="1400" dirty="0" err="1" smtClean="0"/>
              <a:t>yt</a:t>
            </a:r>
            <a:r>
              <a:rPr lang="fi-FI" sz="1400" dirty="0" smtClean="0"/>
              <a:t>-neuvottelu)</a:t>
            </a:r>
            <a:br>
              <a:rPr lang="fi-FI" sz="1400" dirty="0" smtClean="0"/>
            </a:br>
            <a:r>
              <a:rPr lang="fi-FI" sz="1400" b="1" dirty="0" smtClean="0"/>
              <a:t>2</a:t>
            </a:r>
            <a:r>
              <a:rPr lang="fi-FI" sz="1400" b="1" dirty="0"/>
              <a:t>) </a:t>
            </a:r>
            <a:r>
              <a:rPr lang="fi-FI" sz="1400" b="1" dirty="0" smtClean="0"/>
              <a:t>välitön </a:t>
            </a:r>
            <a:r>
              <a:rPr lang="fi-FI" sz="1400" b="1" dirty="0"/>
              <a:t>eli </a:t>
            </a:r>
            <a:r>
              <a:rPr lang="fi-FI" sz="1400" b="1" dirty="0" smtClean="0"/>
              <a:t>suora yhteistoiminta </a:t>
            </a:r>
            <a:r>
              <a:rPr lang="fi-FI" sz="1400" dirty="0" smtClean="0"/>
              <a:t>(kts. </a:t>
            </a:r>
            <a:r>
              <a:rPr lang="fi-FI" sz="1400" dirty="0"/>
              <a:t>k</a:t>
            </a:r>
            <a:r>
              <a:rPr lang="fi-FI" sz="1400" dirty="0" smtClean="0"/>
              <a:t>uva </a:t>
            </a:r>
            <a:r>
              <a:rPr lang="fi-FI" sz="1400" dirty="0" smtClean="0">
                <a:sym typeface="Wingdings" panose="05000000000000000000" pitchFamily="2" charset="2"/>
              </a:rPr>
              <a:t></a:t>
            </a:r>
            <a:r>
              <a:rPr lang="fi-FI" sz="1400" dirty="0" smtClean="0"/>
              <a:t>)</a:t>
            </a:r>
            <a:endParaRPr lang="fi-FI" sz="1400" dirty="0"/>
          </a:p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 err="1"/>
              <a:t>Yt</a:t>
            </a:r>
            <a:r>
              <a:rPr lang="fi-FI" sz="1400" dirty="0"/>
              <a:t>-menettelyssä käsitellään viraston sisäiseen toimintaan liittyviä asioita (mm. talousarvioehdotus, toiminta- ja taloussuunnitelma, sisäiset ohjeet, henkilöstö- ja </a:t>
            </a:r>
            <a:r>
              <a:rPr lang="fi-FI" sz="1400" dirty="0" smtClean="0"/>
              <a:t>koulutussuunnitelma, henkilöstö-poliittiset linjaukset) </a:t>
            </a:r>
            <a:r>
              <a:rPr lang="fi-FI" sz="1400" dirty="0"/>
              <a:t>sekä muuhun lainsäädäntöön perustuvia suunnitelmia, periaatteita ja käytäntöjä (mm. tasa-arvo- sekä </a:t>
            </a:r>
            <a:r>
              <a:rPr lang="fi-FI" sz="1400" dirty="0" smtClean="0"/>
              <a:t>yhdenvertaisuussuunnitelma)</a:t>
            </a:r>
          </a:p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 err="1"/>
              <a:t>Yt</a:t>
            </a:r>
            <a:r>
              <a:rPr lang="fi-FI" sz="1400" dirty="0"/>
              <a:t>-neuvotteluvelvoitteen piiriin kuuluvia asioita ovat mm. muutoksista johtuvat </a:t>
            </a:r>
            <a:r>
              <a:rPr lang="fi-FI" sz="1400" dirty="0" err="1" smtClean="0"/>
              <a:t>henkilöstövaiku-tukset</a:t>
            </a:r>
            <a:r>
              <a:rPr lang="fi-FI" sz="1400" dirty="0" smtClean="0"/>
              <a:t> ja </a:t>
            </a:r>
            <a:r>
              <a:rPr lang="fi-FI" sz="1400" dirty="0"/>
              <a:t>niiden tukeminen sekä työvoiman vähentäminen (</a:t>
            </a:r>
            <a:r>
              <a:rPr lang="fi-FI" sz="1400" dirty="0">
                <a:hlinkClick r:id="rId4"/>
              </a:rPr>
              <a:t>lisätietoa </a:t>
            </a:r>
            <a:r>
              <a:rPr lang="fi-FI" sz="1400" dirty="0" err="1">
                <a:hlinkClick r:id="rId4"/>
              </a:rPr>
              <a:t>VK:n</a:t>
            </a:r>
            <a:r>
              <a:rPr lang="fi-FI" sz="1400" dirty="0">
                <a:hlinkClick r:id="rId4"/>
              </a:rPr>
              <a:t> nettisivuilla</a:t>
            </a:r>
            <a:r>
              <a:rPr lang="fi-FI" sz="1400" dirty="0"/>
              <a:t>) </a:t>
            </a:r>
          </a:p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/>
              <a:t>Päätökset tekee kuitenkin viime kädessä </a:t>
            </a:r>
            <a:r>
              <a:rPr lang="fi-FI" sz="1400" dirty="0" smtClean="0"/>
              <a:t>työnantaja.</a:t>
            </a:r>
            <a:endParaRPr lang="fi-FI" sz="1400" dirty="0"/>
          </a:p>
          <a:p>
            <a:pPr marL="514350" indent="-4572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i-FI" sz="1400" dirty="0" smtClean="0"/>
              <a:t>Lisätietoa: </a:t>
            </a:r>
            <a:r>
              <a:rPr lang="fi-FI" sz="1400" dirty="0" smtClean="0">
                <a:hlinkClick r:id="rId5"/>
              </a:rPr>
              <a:t>vm.fi/yhteistoiminta</a:t>
            </a:r>
            <a:r>
              <a:rPr lang="fi-FI" sz="1400" dirty="0" smtClean="0"/>
              <a:t>          </a:t>
            </a:r>
            <a:r>
              <a:rPr lang="fi-FI" sz="1300" dirty="0" smtClean="0"/>
              <a:t>*) Laki yhteistoiminnasta valtion virastoissa ja laitoksissa 1233/2013</a:t>
            </a:r>
            <a:endParaRPr lang="fi-FI" sz="1300" dirty="0" smtClean="0">
              <a:solidFill>
                <a:srgbClr val="FF000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2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0516" y="1557725"/>
            <a:ext cx="6591648" cy="4971904"/>
          </a:xfrm>
        </p:spPr>
        <p:txBody>
          <a:bodyPr>
            <a:normAutofit lnSpcReduction="10000"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Henkilöstösuunnittelu tähtää tulevan henkilöstötarpeen määrittelyyn, lyhyellä ja pitkällä aikavälillä. Se auttaa varmistamaan toiminnan ja </a:t>
            </a:r>
            <a:r>
              <a:rPr lang="fi-FI" sz="1600" dirty="0" smtClean="0"/>
              <a:t>työn-</a:t>
            </a:r>
            <a:br>
              <a:rPr lang="fi-FI" sz="1600" dirty="0" smtClean="0"/>
            </a:br>
            <a:r>
              <a:rPr lang="fi-FI" sz="1600" dirty="0" smtClean="0"/>
              <a:t>teon edellytyksiä, myös poikkeusaikoina (esim. turvallisuus-, ympäristö-, terveysuhat). </a:t>
            </a:r>
            <a:endParaRPr lang="fi-FI" sz="16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Käytännön ennakoivaa ja laaja-alaista toimintaa virastoissa. Tukee </a:t>
            </a:r>
            <a:r>
              <a:rPr lang="fi-FI" sz="1400" dirty="0" smtClean="0"/>
              <a:t>ydintoimin-</a:t>
            </a:r>
            <a:r>
              <a:rPr lang="fi-FI" sz="1400" dirty="0" err="1" smtClean="0"/>
              <a:t>toja</a:t>
            </a:r>
            <a:r>
              <a:rPr lang="fi-FI" sz="1400" dirty="0"/>
              <a:t>, päätöksentekoa ja uudistumista. Kuva tiivistää henkilöstösuunnittelun ytimen.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Henkilöstösuunnittelun osa-alueita voivat olla esim. henkilöstön/tehtävän työn määrä ja kohdentuminen, osaamiset, tehtävärakenne ja tehtävien vaativuus, koulutus-, ikä- ja sukupuolirakenne, henkilöstön poistuma, henkilöstöriskit.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Samalla:</a:t>
            </a:r>
            <a:endParaRPr lang="fi-FI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Ennakoidaan toimintaympäristöä ja sen vaikutuksia ydintoimintoihin, </a:t>
            </a:r>
            <a:r>
              <a:rPr lang="fi-FI" sz="1300" dirty="0" smtClean="0"/>
              <a:t>tiedon </a:t>
            </a:r>
            <a:r>
              <a:rPr lang="fi-FI" sz="1300" dirty="0"/>
              <a:t>tuotantoon </a:t>
            </a:r>
            <a:r>
              <a:rPr lang="fi-FI" sz="1300" dirty="0" smtClean="0"/>
              <a:t>ja </a:t>
            </a:r>
            <a:r>
              <a:rPr lang="fi-FI" sz="1300" dirty="0"/>
              <a:t>päätöksentekoon </a:t>
            </a:r>
            <a:endParaRPr lang="fi-FI" sz="1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Hyödynnetään teknologiaa, analytiikkaa ja tekoälyä eri aikajänteillä. Tärkeitä </a:t>
            </a:r>
            <a:br>
              <a:rPr lang="fi-FI" sz="1300" dirty="0" smtClean="0"/>
            </a:br>
            <a:r>
              <a:rPr lang="fi-FI" sz="1300" dirty="0" smtClean="0"/>
              <a:t>tietolähteitä henkilöstösuunnittelulle ovat mm. Kieku- ja Tahti-analyysit, </a:t>
            </a:r>
            <a:r>
              <a:rPr lang="fi-FI" sz="1300" dirty="0" err="1" smtClean="0"/>
              <a:t>VMBaro</a:t>
            </a:r>
            <a:r>
              <a:rPr lang="fi-FI" sz="1300" dirty="0" smtClean="0"/>
              <a:t>-tulokset, kehityskeskustelut, lähtöhaastattelut, korkeakouluharjoittelijoiden palaute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Voidaan käyttää myös muussa henkilöstöjohtamisessa ja –suunnittelussa, esim. henkilöstö- </a:t>
            </a:r>
            <a:r>
              <a:rPr lang="fi-FI" sz="1300" dirty="0"/>
              <a:t>ja koulutussuunnitelma, </a:t>
            </a:r>
            <a:r>
              <a:rPr lang="fi-FI" sz="1300" dirty="0" smtClean="0"/>
              <a:t>tasa-arvo- </a:t>
            </a:r>
            <a:r>
              <a:rPr lang="fi-FI" sz="1300" dirty="0"/>
              <a:t>sekä </a:t>
            </a:r>
            <a:r>
              <a:rPr lang="fi-FI" sz="1300" dirty="0" smtClean="0"/>
              <a:t>yhdenvertaisuussuunnitelma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Henkilöstösuunnittelu </a:t>
            </a:r>
            <a:r>
              <a:rPr lang="fi-FI" sz="1400" dirty="0"/>
              <a:t>tukee koko henkilöstöjohtamisen kenttää virastossa, erityisesti työhyvinvoinnin ja kokonaisvaltaisen toimintakyvyn kehittämistä, osaamisen </a:t>
            </a:r>
            <a:r>
              <a:rPr lang="fi-FI" sz="1400" dirty="0" smtClean="0"/>
              <a:t>kehittämistä </a:t>
            </a:r>
            <a:r>
              <a:rPr lang="fi-FI" sz="1400" dirty="0"/>
              <a:t>ja siirtämistä, osaamisen hankintaa sekä työn ja toimialojen moninaisiin </a:t>
            </a:r>
            <a:r>
              <a:rPr lang="fi-FI" sz="1400" dirty="0" smtClean="0"/>
              <a:t>muutoksiin vastaamista </a:t>
            </a:r>
            <a:r>
              <a:rPr lang="fi-FI" sz="1400" dirty="0"/>
              <a:t>(näistä muilla kalvoilla</a:t>
            </a:r>
            <a:r>
              <a:rPr lang="fi-FI" sz="1400" dirty="0" smtClean="0"/>
              <a:t>)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9247" y="700960"/>
            <a:ext cx="6408712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Henkilöstösuunnittelu</a:t>
            </a:r>
          </a:p>
        </p:txBody>
      </p:sp>
      <p:sp>
        <p:nvSpPr>
          <p:cNvPr id="8" name="Ellipsi 7"/>
          <p:cNvSpPr/>
          <p:nvPr/>
        </p:nvSpPr>
        <p:spPr>
          <a:xfrm>
            <a:off x="11498215" y="543663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67419727"/>
              </p:ext>
            </p:extLst>
          </p:nvPr>
        </p:nvGraphicFramePr>
        <p:xfrm>
          <a:off x="7701890" y="1976036"/>
          <a:ext cx="4321157" cy="512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uorakulmio 4"/>
          <p:cNvSpPr/>
          <p:nvPr/>
        </p:nvSpPr>
        <p:spPr>
          <a:xfrm>
            <a:off x="8732335" y="4996108"/>
            <a:ext cx="254648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7635389" y="1861822"/>
            <a:ext cx="249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4F81BD"/>
                </a:solidFill>
              </a:rPr>
              <a:t>Henkilöstöresurssilaskelma</a:t>
            </a:r>
          </a:p>
        </p:txBody>
      </p:sp>
      <p:sp>
        <p:nvSpPr>
          <p:cNvPr id="13" name="Toimintopainike: Paluu 12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5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123" y="2428366"/>
            <a:ext cx="7987203" cy="4373320"/>
          </a:xfrm>
        </p:spPr>
        <p:txBody>
          <a:bodyPr>
            <a:normAutofit/>
          </a:bodyPr>
          <a:lstStyle/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 smtClean="0"/>
              <a:t>Rekrytointi:</a:t>
            </a:r>
            <a:r>
              <a:rPr lang="fi-FI" sz="1400" dirty="0" smtClean="0"/>
              <a:t> tavoitteena on löytää </a:t>
            </a:r>
            <a:r>
              <a:rPr lang="fi-FI" sz="1400" dirty="0"/>
              <a:t>ja palkata </a:t>
            </a:r>
            <a:r>
              <a:rPr lang="fi-FI" sz="1400" dirty="0" smtClean="0"/>
              <a:t>avoimeen </a:t>
            </a:r>
            <a:r>
              <a:rPr lang="fi-FI" sz="1400" dirty="0"/>
              <a:t>tehtävään siihen parhaiten soveltuva </a:t>
            </a:r>
            <a:r>
              <a:rPr lang="fi-FI" sz="1400" dirty="0" smtClean="0"/>
              <a:t>henkilö</a:t>
            </a:r>
            <a:endParaRPr lang="fi-FI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Valtion rekrytointiprosessin tuntemus ja jokaisen yksittäisen rekrytoinnin laadukas toteuttaminen </a:t>
            </a:r>
            <a:r>
              <a:rPr lang="fi-FI" sz="1300" dirty="0" smtClean="0"/>
              <a:t/>
            </a:r>
            <a:br>
              <a:rPr lang="fi-FI" sz="1300" dirty="0" smtClean="0"/>
            </a:br>
            <a:r>
              <a:rPr lang="fi-FI" sz="1300" dirty="0" smtClean="0"/>
              <a:t>(</a:t>
            </a:r>
            <a:r>
              <a:rPr lang="fi-FI" sz="1300" dirty="0"/>
              <a:t>virkojen täyttömenettely, </a:t>
            </a:r>
            <a:r>
              <a:rPr lang="fi-FI" sz="1300" dirty="0" smtClean="0"/>
              <a:t>hakijaviestintä, työnantajakuvanäkökulmat</a:t>
            </a:r>
            <a:r>
              <a:rPr lang="fi-FI" sz="1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Virastot vastaavat omista rekrytoinneistaan, konsernipalveluita hyödyntäen (Valtiolle.fi-rekrytointi-</a:t>
            </a:r>
            <a:br>
              <a:rPr lang="fi-FI" sz="1300" dirty="0" smtClean="0"/>
            </a:br>
            <a:r>
              <a:rPr lang="fi-FI" sz="1300" dirty="0" smtClean="0"/>
              <a:t>järjestelmä</a:t>
            </a:r>
            <a:r>
              <a:rPr lang="fi-FI" sz="1300" dirty="0"/>
              <a:t>, Palkeiden tarjoama yhteisilmoittelu ja </a:t>
            </a:r>
            <a:r>
              <a:rPr lang="fi-FI" sz="1300" dirty="0" smtClean="0"/>
              <a:t>rekrytointipalvelu).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VM/VKO vastaa </a:t>
            </a:r>
            <a:r>
              <a:rPr lang="fi-FI" sz="1300" dirty="0">
                <a:hlinkClick r:id="rId3"/>
              </a:rPr>
              <a:t>valtion </a:t>
            </a:r>
            <a:r>
              <a:rPr lang="fi-FI" sz="1300" dirty="0" smtClean="0">
                <a:hlinkClick r:id="rId3"/>
              </a:rPr>
              <a:t>rekrytointiohjeistuksesta</a:t>
            </a:r>
            <a:r>
              <a:rPr lang="fi-FI" sz="1300" dirty="0" smtClean="0"/>
              <a:t> </a:t>
            </a:r>
            <a:r>
              <a:rPr lang="fi-FI" sz="1300" dirty="0"/>
              <a:t>(vm.fi</a:t>
            </a:r>
            <a:r>
              <a:rPr lang="fi-FI" sz="1300" dirty="0" smtClean="0"/>
              <a:t>), kts. myös </a:t>
            </a:r>
            <a:r>
              <a:rPr lang="fi-FI" sz="1300" dirty="0" smtClean="0">
                <a:hlinkClick r:id="rId4"/>
              </a:rPr>
              <a:t>Valitse </a:t>
            </a:r>
            <a:r>
              <a:rPr lang="fi-FI" sz="1300" dirty="0">
                <a:hlinkClick r:id="rId4"/>
              </a:rPr>
              <a:t>oikein –</a:t>
            </a:r>
            <a:r>
              <a:rPr lang="fi-FI" sz="1300" dirty="0" smtClean="0">
                <a:hlinkClick r:id="rId4"/>
              </a:rPr>
              <a:t>opas</a:t>
            </a:r>
            <a:r>
              <a:rPr lang="fi-FI" sz="1300" dirty="0"/>
              <a:t> </a:t>
            </a:r>
            <a:r>
              <a:rPr lang="fi-FI" sz="1300" dirty="0" smtClean="0"/>
              <a:t>ja </a:t>
            </a:r>
            <a:br>
              <a:rPr lang="fi-FI" sz="1300" dirty="0" smtClean="0"/>
            </a:br>
            <a:r>
              <a:rPr lang="fi-FI" sz="1300" dirty="0" smtClean="0">
                <a:hlinkClick r:id="rId5"/>
              </a:rPr>
              <a:t>Rekrytointi valtiolla </a:t>
            </a:r>
            <a:r>
              <a:rPr lang="fi-FI" sz="1300" dirty="0" smtClean="0"/>
              <a:t>(</a:t>
            </a:r>
            <a:r>
              <a:rPr lang="fi-FI" sz="1300" dirty="0" err="1" smtClean="0"/>
              <a:t>eO</a:t>
            </a:r>
            <a:r>
              <a:rPr lang="fi-FI" sz="1300" dirty="0" smtClean="0"/>
              <a:t>)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/>
              <a:t>Henkilöstön osaamisen </a:t>
            </a:r>
            <a:r>
              <a:rPr lang="fi-FI" sz="1400" b="1" dirty="0" smtClean="0"/>
              <a:t>kehittäminen (HRD) </a:t>
            </a:r>
            <a:r>
              <a:rPr lang="fi-FI" sz="1400" dirty="0"/>
              <a:t>on oleellinen osaamisen hankinnan </a:t>
            </a:r>
            <a:r>
              <a:rPr lang="fi-FI" sz="1400" dirty="0" smtClean="0"/>
              <a:t>osa-alue, </a:t>
            </a:r>
            <a:br>
              <a:rPr lang="fi-FI" sz="1400" dirty="0" smtClean="0"/>
            </a:br>
            <a:r>
              <a:rPr lang="fi-FI" sz="1400" dirty="0" smtClean="0"/>
              <a:t>kts</a:t>
            </a:r>
            <a:r>
              <a:rPr lang="fi-FI" sz="1400" dirty="0"/>
              <a:t>. kalvo </a:t>
            </a:r>
            <a:r>
              <a:rPr lang="fi-FI" sz="1300" dirty="0" smtClean="0">
                <a:hlinkClick r:id="rId6" action="ppaction://hlinksldjump"/>
              </a:rPr>
              <a:t>Oppimisen ja uudistumisen edistäminen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 smtClean="0"/>
              <a:t>Palveluostot</a:t>
            </a:r>
            <a:r>
              <a:rPr lang="fi-FI" sz="1400" dirty="0" smtClean="0"/>
              <a:t> konsernin sisältä ja ulkoa</a:t>
            </a:r>
            <a:endParaRPr lang="fi-FI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Konsernipalvelut </a:t>
            </a:r>
            <a:r>
              <a:rPr lang="fi-FI" sz="1300" dirty="0" smtClean="0"/>
              <a:t>mahdollistavat virastojen tarpeisiin laadittujen palveluiden ostamisen kevyesti, </a:t>
            </a:r>
            <a:br>
              <a:rPr lang="fi-FI" sz="1300" dirty="0" smtClean="0"/>
            </a:br>
            <a:r>
              <a:rPr lang="fi-FI" sz="1300" dirty="0" smtClean="0"/>
              <a:t>ilman kilpailutusta. Mukana henkilöstöjohtamiseen liittyviä palveluita (lähinnä Palkeet ja HAUS) </a:t>
            </a:r>
            <a:br>
              <a:rPr lang="fi-FI" sz="1300" dirty="0" smtClean="0"/>
            </a:br>
            <a:r>
              <a:rPr lang="fi-FI" sz="1300" dirty="0" smtClean="0"/>
              <a:t>sekä muita palveluita (</a:t>
            </a:r>
            <a:r>
              <a:rPr lang="fi-FI" sz="1300" dirty="0" err="1" smtClean="0"/>
              <a:t>Hansel</a:t>
            </a:r>
            <a:r>
              <a:rPr lang="fi-FI" sz="1300" dirty="0" smtClean="0"/>
              <a:t>, Senaatti, Valtori), vrt. </a:t>
            </a:r>
            <a:r>
              <a:rPr lang="fi-FI" sz="1300" dirty="0" smtClean="0">
                <a:hlinkClick r:id="rId7" action="ppaction://hlinksldjump"/>
              </a:rPr>
              <a:t>Valtion palvelutarjoajat</a:t>
            </a:r>
            <a:endParaRPr lang="fi-FI" sz="1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Virastot hankkivat myös oman substanssitoimintansa edellyttämää osaamista mm. konsultointi-</a:t>
            </a:r>
            <a:br>
              <a:rPr lang="fi-FI" sz="1300" dirty="0" smtClean="0"/>
            </a:br>
            <a:r>
              <a:rPr lang="fi-FI" sz="1300" dirty="0" smtClean="0"/>
              <a:t>palveluina (vrt. </a:t>
            </a:r>
            <a:r>
              <a:rPr lang="fi-FI" sz="1300" dirty="0" smtClean="0">
                <a:hlinkClick r:id="rId8"/>
              </a:rPr>
              <a:t>Tutkihankintoja.fi</a:t>
            </a:r>
            <a:r>
              <a:rPr lang="fi-FI" sz="1300" dirty="0" smtClean="0"/>
              <a:t>) 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 smtClean="0"/>
              <a:t>Kumppanuudet/yhteistyö</a:t>
            </a:r>
            <a:r>
              <a:rPr lang="fi-FI" sz="1400" dirty="0" smtClean="0"/>
              <a:t> </a:t>
            </a:r>
            <a:r>
              <a:rPr lang="fi-FI" sz="1400" dirty="0"/>
              <a:t>entistä tärkeämpi tapa hankkia osaamista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M</a:t>
            </a:r>
            <a:r>
              <a:rPr lang="fi-FI" sz="1300" dirty="0" smtClean="0"/>
              <a:t>m. </a:t>
            </a:r>
            <a:r>
              <a:rPr lang="fi-FI" sz="1300" dirty="0"/>
              <a:t>verkostot</a:t>
            </a:r>
            <a:r>
              <a:rPr lang="fi-FI" sz="1300" dirty="0" smtClean="0"/>
              <a:t>, yhteisprojektit, yhteiset asiakaspalvelupisteet, Lab2.0.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Valtiolla.fi-sivusto tuo esille toimivia hallinnon yhteistyöesimerkkejä.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44153" y="704676"/>
            <a:ext cx="7552345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Osaamisen </a:t>
            </a:r>
            <a:r>
              <a:rPr lang="fi-FI" sz="2800" b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hankinta</a:t>
            </a:r>
            <a:endParaRPr lang="fi-FI" sz="1800" b="1" dirty="0">
              <a:solidFill>
                <a:srgbClr val="507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oimintopainike: Paluu 8">
            <a:hlinkClick r:id="" action="ppaction://hlinkshowjump?jump=lastslideviewed" highlightClick="1"/>
          </p:cNvPr>
          <p:cNvSpPr/>
          <p:nvPr/>
        </p:nvSpPr>
        <p:spPr>
          <a:xfrm>
            <a:off x="11672598" y="6415650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11555967" y="764498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5" name="Ryhmä 34"/>
          <p:cNvGrpSpPr/>
          <p:nvPr/>
        </p:nvGrpSpPr>
        <p:grpSpPr>
          <a:xfrm>
            <a:off x="8237989" y="2313023"/>
            <a:ext cx="3866658" cy="4216446"/>
            <a:chOff x="9026060" y="2747591"/>
            <a:chExt cx="3349689" cy="3602969"/>
          </a:xfrm>
        </p:grpSpPr>
        <p:sp>
          <p:nvSpPr>
            <p:cNvPr id="27" name="Puolivapaa piirto 26"/>
            <p:cNvSpPr/>
            <p:nvPr/>
          </p:nvSpPr>
          <p:spPr>
            <a:xfrm>
              <a:off x="10463714" y="4219305"/>
              <a:ext cx="1505712" cy="1503619"/>
            </a:xfrm>
            <a:custGeom>
              <a:avLst/>
              <a:gdLst>
                <a:gd name="connsiteX0" fmla="*/ 1578540 w 2223909"/>
                <a:gd name="connsiteY0" fmla="*/ 354577 h 2223909"/>
                <a:gd name="connsiteX1" fmla="*/ 1751525 w 2223909"/>
                <a:gd name="connsiteY1" fmla="*/ 209417 h 2223909"/>
                <a:gd name="connsiteX2" fmla="*/ 1889720 w 2223909"/>
                <a:gd name="connsiteY2" fmla="*/ 325377 h 2223909"/>
                <a:gd name="connsiteX3" fmla="*/ 1776804 w 2223909"/>
                <a:gd name="connsiteY3" fmla="*/ 520940 h 2223909"/>
                <a:gd name="connsiteX4" fmla="*/ 1956213 w 2223909"/>
                <a:gd name="connsiteY4" fmla="*/ 831685 h 2223909"/>
                <a:gd name="connsiteX5" fmla="*/ 2182034 w 2223909"/>
                <a:gd name="connsiteY5" fmla="*/ 831679 h 2223909"/>
                <a:gd name="connsiteX6" fmla="*/ 2213360 w 2223909"/>
                <a:gd name="connsiteY6" fmla="*/ 1009339 h 2223909"/>
                <a:gd name="connsiteX7" fmla="*/ 2001156 w 2223909"/>
                <a:gd name="connsiteY7" fmla="*/ 1086568 h 2223909"/>
                <a:gd name="connsiteX8" fmla="*/ 1938848 w 2223909"/>
                <a:gd name="connsiteY8" fmla="*/ 1439934 h 2223909"/>
                <a:gd name="connsiteX9" fmla="*/ 2111840 w 2223909"/>
                <a:gd name="connsiteY9" fmla="*/ 1585085 h 2223909"/>
                <a:gd name="connsiteX10" fmla="*/ 2021640 w 2223909"/>
                <a:gd name="connsiteY10" fmla="*/ 1741316 h 2223909"/>
                <a:gd name="connsiteX11" fmla="*/ 1809440 w 2223909"/>
                <a:gd name="connsiteY11" fmla="*/ 1664075 h 2223909"/>
                <a:gd name="connsiteX12" fmla="*/ 1534570 w 2223909"/>
                <a:gd name="connsiteY12" fmla="*/ 1894718 h 2223909"/>
                <a:gd name="connsiteX13" fmla="*/ 1573789 w 2223909"/>
                <a:gd name="connsiteY13" fmla="*/ 2117107 h 2223909"/>
                <a:gd name="connsiteX14" fmla="*/ 1404268 w 2223909"/>
                <a:gd name="connsiteY14" fmla="*/ 2178808 h 2223909"/>
                <a:gd name="connsiteX15" fmla="*/ 1291363 w 2223909"/>
                <a:gd name="connsiteY15" fmla="*/ 1983239 h 2223909"/>
                <a:gd name="connsiteX16" fmla="*/ 932546 w 2223909"/>
                <a:gd name="connsiteY16" fmla="*/ 1983239 h 2223909"/>
                <a:gd name="connsiteX17" fmla="*/ 819641 w 2223909"/>
                <a:gd name="connsiteY17" fmla="*/ 2178808 h 2223909"/>
                <a:gd name="connsiteX18" fmla="*/ 650120 w 2223909"/>
                <a:gd name="connsiteY18" fmla="*/ 2117107 h 2223909"/>
                <a:gd name="connsiteX19" fmla="*/ 689339 w 2223909"/>
                <a:gd name="connsiteY19" fmla="*/ 1894718 h 2223909"/>
                <a:gd name="connsiteX20" fmla="*/ 414469 w 2223909"/>
                <a:gd name="connsiteY20" fmla="*/ 1664075 h 2223909"/>
                <a:gd name="connsiteX21" fmla="*/ 202269 w 2223909"/>
                <a:gd name="connsiteY21" fmla="*/ 1741316 h 2223909"/>
                <a:gd name="connsiteX22" fmla="*/ 112069 w 2223909"/>
                <a:gd name="connsiteY22" fmla="*/ 1585085 h 2223909"/>
                <a:gd name="connsiteX23" fmla="*/ 285061 w 2223909"/>
                <a:gd name="connsiteY23" fmla="*/ 1439934 h 2223909"/>
                <a:gd name="connsiteX24" fmla="*/ 222753 w 2223909"/>
                <a:gd name="connsiteY24" fmla="*/ 1086568 h 2223909"/>
                <a:gd name="connsiteX25" fmla="*/ 10549 w 2223909"/>
                <a:gd name="connsiteY25" fmla="*/ 1009339 h 2223909"/>
                <a:gd name="connsiteX26" fmla="*/ 41875 w 2223909"/>
                <a:gd name="connsiteY26" fmla="*/ 831679 h 2223909"/>
                <a:gd name="connsiteX27" fmla="*/ 267696 w 2223909"/>
                <a:gd name="connsiteY27" fmla="*/ 831685 h 2223909"/>
                <a:gd name="connsiteX28" fmla="*/ 447105 w 2223909"/>
                <a:gd name="connsiteY28" fmla="*/ 520940 h 2223909"/>
                <a:gd name="connsiteX29" fmla="*/ 334189 w 2223909"/>
                <a:gd name="connsiteY29" fmla="*/ 325377 h 2223909"/>
                <a:gd name="connsiteX30" fmla="*/ 472384 w 2223909"/>
                <a:gd name="connsiteY30" fmla="*/ 209417 h 2223909"/>
                <a:gd name="connsiteX31" fmla="*/ 645369 w 2223909"/>
                <a:gd name="connsiteY31" fmla="*/ 354577 h 2223909"/>
                <a:gd name="connsiteX32" fmla="*/ 982547 w 2223909"/>
                <a:gd name="connsiteY32" fmla="*/ 231854 h 2223909"/>
                <a:gd name="connsiteX33" fmla="*/ 1021754 w 2223909"/>
                <a:gd name="connsiteY33" fmla="*/ 9463 h 2223909"/>
                <a:gd name="connsiteX34" fmla="*/ 1202155 w 2223909"/>
                <a:gd name="connsiteY34" fmla="*/ 9463 h 2223909"/>
                <a:gd name="connsiteX35" fmla="*/ 1241362 w 2223909"/>
                <a:gd name="connsiteY35" fmla="*/ 231854 h 2223909"/>
                <a:gd name="connsiteX36" fmla="*/ 1578540 w 2223909"/>
                <a:gd name="connsiteY36" fmla="*/ 354577 h 222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23909" h="2223909">
                  <a:moveTo>
                    <a:pt x="1578540" y="354577"/>
                  </a:moveTo>
                  <a:lnTo>
                    <a:pt x="1751525" y="209417"/>
                  </a:lnTo>
                  <a:lnTo>
                    <a:pt x="1889720" y="325377"/>
                  </a:lnTo>
                  <a:lnTo>
                    <a:pt x="1776804" y="520940"/>
                  </a:lnTo>
                  <a:cubicBezTo>
                    <a:pt x="1857093" y="611260"/>
                    <a:pt x="1918138" y="716992"/>
                    <a:pt x="1956213" y="831685"/>
                  </a:cubicBezTo>
                  <a:lnTo>
                    <a:pt x="2182034" y="831679"/>
                  </a:lnTo>
                  <a:lnTo>
                    <a:pt x="2213360" y="1009339"/>
                  </a:lnTo>
                  <a:lnTo>
                    <a:pt x="2001156" y="1086568"/>
                  </a:lnTo>
                  <a:cubicBezTo>
                    <a:pt x="2004605" y="1207366"/>
                    <a:pt x="1983404" y="1327600"/>
                    <a:pt x="1938848" y="1439934"/>
                  </a:cubicBezTo>
                  <a:lnTo>
                    <a:pt x="2111840" y="1585085"/>
                  </a:lnTo>
                  <a:lnTo>
                    <a:pt x="2021640" y="1741316"/>
                  </a:lnTo>
                  <a:lnTo>
                    <a:pt x="1809440" y="1664075"/>
                  </a:lnTo>
                  <a:cubicBezTo>
                    <a:pt x="1734434" y="1758829"/>
                    <a:pt x="1640909" y="1837306"/>
                    <a:pt x="1534570" y="1894718"/>
                  </a:cubicBezTo>
                  <a:lnTo>
                    <a:pt x="1573789" y="2117107"/>
                  </a:lnTo>
                  <a:lnTo>
                    <a:pt x="1404268" y="2178808"/>
                  </a:lnTo>
                  <a:lnTo>
                    <a:pt x="1291363" y="1983239"/>
                  </a:lnTo>
                  <a:cubicBezTo>
                    <a:pt x="1172999" y="2007612"/>
                    <a:pt x="1050910" y="2007612"/>
                    <a:pt x="932546" y="1983239"/>
                  </a:cubicBezTo>
                  <a:lnTo>
                    <a:pt x="819641" y="2178808"/>
                  </a:lnTo>
                  <a:lnTo>
                    <a:pt x="650120" y="2117107"/>
                  </a:lnTo>
                  <a:lnTo>
                    <a:pt x="689339" y="1894718"/>
                  </a:lnTo>
                  <a:cubicBezTo>
                    <a:pt x="583000" y="1837306"/>
                    <a:pt x="489475" y="1758828"/>
                    <a:pt x="414469" y="1664075"/>
                  </a:cubicBezTo>
                  <a:lnTo>
                    <a:pt x="202269" y="1741316"/>
                  </a:lnTo>
                  <a:lnTo>
                    <a:pt x="112069" y="1585085"/>
                  </a:lnTo>
                  <a:lnTo>
                    <a:pt x="285061" y="1439934"/>
                  </a:lnTo>
                  <a:cubicBezTo>
                    <a:pt x="240505" y="1327600"/>
                    <a:pt x="219304" y="1207366"/>
                    <a:pt x="222753" y="1086568"/>
                  </a:cubicBezTo>
                  <a:lnTo>
                    <a:pt x="10549" y="1009339"/>
                  </a:lnTo>
                  <a:lnTo>
                    <a:pt x="41875" y="831679"/>
                  </a:lnTo>
                  <a:lnTo>
                    <a:pt x="267696" y="831685"/>
                  </a:lnTo>
                  <a:cubicBezTo>
                    <a:pt x="305771" y="716992"/>
                    <a:pt x="366815" y="611260"/>
                    <a:pt x="447105" y="520940"/>
                  </a:cubicBezTo>
                  <a:lnTo>
                    <a:pt x="334189" y="325377"/>
                  </a:lnTo>
                  <a:lnTo>
                    <a:pt x="472384" y="209417"/>
                  </a:lnTo>
                  <a:lnTo>
                    <a:pt x="645369" y="354577"/>
                  </a:lnTo>
                  <a:cubicBezTo>
                    <a:pt x="748259" y="291191"/>
                    <a:pt x="862985" y="249434"/>
                    <a:pt x="982547" y="231854"/>
                  </a:cubicBezTo>
                  <a:lnTo>
                    <a:pt x="1021754" y="9463"/>
                  </a:lnTo>
                  <a:lnTo>
                    <a:pt x="1202155" y="9463"/>
                  </a:lnTo>
                  <a:lnTo>
                    <a:pt x="1241362" y="231854"/>
                  </a:lnTo>
                  <a:cubicBezTo>
                    <a:pt x="1360924" y="249434"/>
                    <a:pt x="1475650" y="291191"/>
                    <a:pt x="1578540" y="35457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63615" tIns="537450" rIns="463615" bIns="57634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kern="1200" dirty="0" smtClean="0"/>
                <a:t>Rekrytointi</a:t>
              </a:r>
              <a:endParaRPr lang="fi-FI" sz="1000" b="1" kern="1200" dirty="0"/>
            </a:p>
          </p:txBody>
        </p:sp>
        <p:sp>
          <p:nvSpPr>
            <p:cNvPr id="28" name="Puolivapaa piirto 27"/>
            <p:cNvSpPr/>
            <p:nvPr/>
          </p:nvSpPr>
          <p:spPr>
            <a:xfrm>
              <a:off x="9488800" y="3661143"/>
              <a:ext cx="1212666" cy="1189596"/>
            </a:xfrm>
            <a:custGeom>
              <a:avLst/>
              <a:gdLst>
                <a:gd name="connsiteX0" fmla="*/ 1210206 w 1617388"/>
                <a:gd name="connsiteY0" fmla="*/ 409643 h 1617388"/>
                <a:gd name="connsiteX1" fmla="*/ 1448825 w 1617388"/>
                <a:gd name="connsiteY1" fmla="*/ 337728 h 1617388"/>
                <a:gd name="connsiteX2" fmla="*/ 1536628 w 1617388"/>
                <a:gd name="connsiteY2" fmla="*/ 489807 h 1617388"/>
                <a:gd name="connsiteX3" fmla="*/ 1355038 w 1617388"/>
                <a:gd name="connsiteY3" fmla="*/ 660500 h 1617388"/>
                <a:gd name="connsiteX4" fmla="*/ 1355038 w 1617388"/>
                <a:gd name="connsiteY4" fmla="*/ 956888 h 1617388"/>
                <a:gd name="connsiteX5" fmla="*/ 1536628 w 1617388"/>
                <a:gd name="connsiteY5" fmla="*/ 1127581 h 1617388"/>
                <a:gd name="connsiteX6" fmla="*/ 1448825 w 1617388"/>
                <a:gd name="connsiteY6" fmla="*/ 1279660 h 1617388"/>
                <a:gd name="connsiteX7" fmla="*/ 1210206 w 1617388"/>
                <a:gd name="connsiteY7" fmla="*/ 1207745 h 1617388"/>
                <a:gd name="connsiteX8" fmla="*/ 953526 w 1617388"/>
                <a:gd name="connsiteY8" fmla="*/ 1355939 h 1617388"/>
                <a:gd name="connsiteX9" fmla="*/ 896497 w 1617388"/>
                <a:gd name="connsiteY9" fmla="*/ 1598547 h 1617388"/>
                <a:gd name="connsiteX10" fmla="*/ 720891 w 1617388"/>
                <a:gd name="connsiteY10" fmla="*/ 1598547 h 1617388"/>
                <a:gd name="connsiteX11" fmla="*/ 663862 w 1617388"/>
                <a:gd name="connsiteY11" fmla="*/ 1355939 h 1617388"/>
                <a:gd name="connsiteX12" fmla="*/ 407182 w 1617388"/>
                <a:gd name="connsiteY12" fmla="*/ 1207745 h 1617388"/>
                <a:gd name="connsiteX13" fmla="*/ 168563 w 1617388"/>
                <a:gd name="connsiteY13" fmla="*/ 1279660 h 1617388"/>
                <a:gd name="connsiteX14" fmla="*/ 80760 w 1617388"/>
                <a:gd name="connsiteY14" fmla="*/ 1127581 h 1617388"/>
                <a:gd name="connsiteX15" fmla="*/ 262350 w 1617388"/>
                <a:gd name="connsiteY15" fmla="*/ 956888 h 1617388"/>
                <a:gd name="connsiteX16" fmla="*/ 262350 w 1617388"/>
                <a:gd name="connsiteY16" fmla="*/ 660500 h 1617388"/>
                <a:gd name="connsiteX17" fmla="*/ 80760 w 1617388"/>
                <a:gd name="connsiteY17" fmla="*/ 489807 h 1617388"/>
                <a:gd name="connsiteX18" fmla="*/ 168563 w 1617388"/>
                <a:gd name="connsiteY18" fmla="*/ 337728 h 1617388"/>
                <a:gd name="connsiteX19" fmla="*/ 407182 w 1617388"/>
                <a:gd name="connsiteY19" fmla="*/ 409643 h 1617388"/>
                <a:gd name="connsiteX20" fmla="*/ 663862 w 1617388"/>
                <a:gd name="connsiteY20" fmla="*/ 261449 h 1617388"/>
                <a:gd name="connsiteX21" fmla="*/ 720891 w 1617388"/>
                <a:gd name="connsiteY21" fmla="*/ 18841 h 1617388"/>
                <a:gd name="connsiteX22" fmla="*/ 896497 w 1617388"/>
                <a:gd name="connsiteY22" fmla="*/ 18841 h 1617388"/>
                <a:gd name="connsiteX23" fmla="*/ 953526 w 1617388"/>
                <a:gd name="connsiteY23" fmla="*/ 261449 h 1617388"/>
                <a:gd name="connsiteX24" fmla="*/ 1210206 w 1617388"/>
                <a:gd name="connsiteY24" fmla="*/ 409643 h 16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7388" h="1617388">
                  <a:moveTo>
                    <a:pt x="1210206" y="409643"/>
                  </a:moveTo>
                  <a:lnTo>
                    <a:pt x="1448825" y="337728"/>
                  </a:lnTo>
                  <a:lnTo>
                    <a:pt x="1536628" y="489807"/>
                  </a:lnTo>
                  <a:lnTo>
                    <a:pt x="1355038" y="660500"/>
                  </a:lnTo>
                  <a:cubicBezTo>
                    <a:pt x="1381361" y="757543"/>
                    <a:pt x="1381361" y="859845"/>
                    <a:pt x="1355038" y="956888"/>
                  </a:cubicBezTo>
                  <a:lnTo>
                    <a:pt x="1536628" y="1127581"/>
                  </a:lnTo>
                  <a:lnTo>
                    <a:pt x="1448825" y="1279660"/>
                  </a:lnTo>
                  <a:lnTo>
                    <a:pt x="1210206" y="1207745"/>
                  </a:lnTo>
                  <a:cubicBezTo>
                    <a:pt x="1139326" y="1279062"/>
                    <a:pt x="1050729" y="1330214"/>
                    <a:pt x="953526" y="1355939"/>
                  </a:cubicBezTo>
                  <a:lnTo>
                    <a:pt x="896497" y="1598547"/>
                  </a:lnTo>
                  <a:lnTo>
                    <a:pt x="720891" y="1598547"/>
                  </a:lnTo>
                  <a:lnTo>
                    <a:pt x="663862" y="1355939"/>
                  </a:lnTo>
                  <a:cubicBezTo>
                    <a:pt x="566659" y="1330214"/>
                    <a:pt x="478063" y="1279062"/>
                    <a:pt x="407182" y="1207745"/>
                  </a:cubicBezTo>
                  <a:lnTo>
                    <a:pt x="168563" y="1279660"/>
                  </a:lnTo>
                  <a:lnTo>
                    <a:pt x="80760" y="1127581"/>
                  </a:lnTo>
                  <a:lnTo>
                    <a:pt x="262350" y="956888"/>
                  </a:lnTo>
                  <a:cubicBezTo>
                    <a:pt x="236027" y="859845"/>
                    <a:pt x="236027" y="757543"/>
                    <a:pt x="262350" y="660500"/>
                  </a:cubicBezTo>
                  <a:lnTo>
                    <a:pt x="80760" y="489807"/>
                  </a:lnTo>
                  <a:lnTo>
                    <a:pt x="168563" y="337728"/>
                  </a:lnTo>
                  <a:lnTo>
                    <a:pt x="407182" y="409643"/>
                  </a:lnTo>
                  <a:cubicBezTo>
                    <a:pt x="478062" y="338326"/>
                    <a:pt x="566659" y="287174"/>
                    <a:pt x="663862" y="261449"/>
                  </a:cubicBezTo>
                  <a:lnTo>
                    <a:pt x="720891" y="18841"/>
                  </a:lnTo>
                  <a:lnTo>
                    <a:pt x="896497" y="18841"/>
                  </a:lnTo>
                  <a:lnTo>
                    <a:pt x="953526" y="261449"/>
                  </a:lnTo>
                  <a:cubicBezTo>
                    <a:pt x="1050729" y="287174"/>
                    <a:pt x="1139325" y="338326"/>
                    <a:pt x="1210206" y="40964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23692" tIns="426153" rIns="423692" bIns="42615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kern="1200" dirty="0" smtClean="0"/>
                <a:t>HRD</a:t>
              </a:r>
              <a:endParaRPr lang="fi-FI" sz="1000" b="1" kern="1200" dirty="0"/>
            </a:p>
          </p:txBody>
        </p:sp>
        <p:sp>
          <p:nvSpPr>
            <p:cNvPr id="29" name="Puolivapaa piirto 28"/>
            <p:cNvSpPr/>
            <p:nvPr/>
          </p:nvSpPr>
          <p:spPr>
            <a:xfrm>
              <a:off x="10627914" y="2998582"/>
              <a:ext cx="1511793" cy="1448058"/>
            </a:xfrm>
            <a:custGeom>
              <a:avLst/>
              <a:gdLst>
                <a:gd name="connsiteX0" fmla="*/ 1185754 w 1584710"/>
                <a:gd name="connsiteY0" fmla="*/ 401367 h 1584710"/>
                <a:gd name="connsiteX1" fmla="*/ 1419553 w 1584710"/>
                <a:gd name="connsiteY1" fmla="*/ 330904 h 1584710"/>
                <a:gd name="connsiteX2" fmla="*/ 1505582 w 1584710"/>
                <a:gd name="connsiteY2" fmla="*/ 479911 h 1584710"/>
                <a:gd name="connsiteX3" fmla="*/ 1327660 w 1584710"/>
                <a:gd name="connsiteY3" fmla="*/ 647155 h 1584710"/>
                <a:gd name="connsiteX4" fmla="*/ 1327660 w 1584710"/>
                <a:gd name="connsiteY4" fmla="*/ 937555 h 1584710"/>
                <a:gd name="connsiteX5" fmla="*/ 1505582 w 1584710"/>
                <a:gd name="connsiteY5" fmla="*/ 1104799 h 1584710"/>
                <a:gd name="connsiteX6" fmla="*/ 1419553 w 1584710"/>
                <a:gd name="connsiteY6" fmla="*/ 1253806 h 1584710"/>
                <a:gd name="connsiteX7" fmla="*/ 1185754 w 1584710"/>
                <a:gd name="connsiteY7" fmla="*/ 1183343 h 1584710"/>
                <a:gd name="connsiteX8" fmla="*/ 934260 w 1584710"/>
                <a:gd name="connsiteY8" fmla="*/ 1328543 h 1584710"/>
                <a:gd name="connsiteX9" fmla="*/ 878384 w 1584710"/>
                <a:gd name="connsiteY9" fmla="*/ 1566250 h 1584710"/>
                <a:gd name="connsiteX10" fmla="*/ 706326 w 1584710"/>
                <a:gd name="connsiteY10" fmla="*/ 1566250 h 1584710"/>
                <a:gd name="connsiteX11" fmla="*/ 650449 w 1584710"/>
                <a:gd name="connsiteY11" fmla="*/ 1328543 h 1584710"/>
                <a:gd name="connsiteX12" fmla="*/ 398955 w 1584710"/>
                <a:gd name="connsiteY12" fmla="*/ 1183343 h 1584710"/>
                <a:gd name="connsiteX13" fmla="*/ 165157 w 1584710"/>
                <a:gd name="connsiteY13" fmla="*/ 1253806 h 1584710"/>
                <a:gd name="connsiteX14" fmla="*/ 79128 w 1584710"/>
                <a:gd name="connsiteY14" fmla="*/ 1104799 h 1584710"/>
                <a:gd name="connsiteX15" fmla="*/ 257050 w 1584710"/>
                <a:gd name="connsiteY15" fmla="*/ 937555 h 1584710"/>
                <a:gd name="connsiteX16" fmla="*/ 257050 w 1584710"/>
                <a:gd name="connsiteY16" fmla="*/ 647155 h 1584710"/>
                <a:gd name="connsiteX17" fmla="*/ 79128 w 1584710"/>
                <a:gd name="connsiteY17" fmla="*/ 479911 h 1584710"/>
                <a:gd name="connsiteX18" fmla="*/ 165157 w 1584710"/>
                <a:gd name="connsiteY18" fmla="*/ 330904 h 1584710"/>
                <a:gd name="connsiteX19" fmla="*/ 398956 w 1584710"/>
                <a:gd name="connsiteY19" fmla="*/ 401367 h 1584710"/>
                <a:gd name="connsiteX20" fmla="*/ 650450 w 1584710"/>
                <a:gd name="connsiteY20" fmla="*/ 256167 h 1584710"/>
                <a:gd name="connsiteX21" fmla="*/ 706326 w 1584710"/>
                <a:gd name="connsiteY21" fmla="*/ 18460 h 1584710"/>
                <a:gd name="connsiteX22" fmla="*/ 878384 w 1584710"/>
                <a:gd name="connsiteY22" fmla="*/ 18460 h 1584710"/>
                <a:gd name="connsiteX23" fmla="*/ 934261 w 1584710"/>
                <a:gd name="connsiteY23" fmla="*/ 256167 h 1584710"/>
                <a:gd name="connsiteX24" fmla="*/ 1185755 w 1584710"/>
                <a:gd name="connsiteY24" fmla="*/ 401367 h 1584710"/>
                <a:gd name="connsiteX25" fmla="*/ 1185754 w 1584710"/>
                <a:gd name="connsiteY25" fmla="*/ 401367 h 15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84710" h="1584710">
                  <a:moveTo>
                    <a:pt x="1019993" y="400858"/>
                  </a:moveTo>
                  <a:lnTo>
                    <a:pt x="1189494" y="295878"/>
                  </a:lnTo>
                  <a:lnTo>
                    <a:pt x="1288832" y="395216"/>
                  </a:lnTo>
                  <a:lnTo>
                    <a:pt x="1183852" y="564716"/>
                  </a:lnTo>
                  <a:cubicBezTo>
                    <a:pt x="1224286" y="634255"/>
                    <a:pt x="1245469" y="713308"/>
                    <a:pt x="1245221" y="793747"/>
                  </a:cubicBezTo>
                  <a:lnTo>
                    <a:pt x="1420886" y="888049"/>
                  </a:lnTo>
                  <a:lnTo>
                    <a:pt x="1384526" y="1023747"/>
                  </a:lnTo>
                  <a:lnTo>
                    <a:pt x="1185244" y="1017582"/>
                  </a:lnTo>
                  <a:cubicBezTo>
                    <a:pt x="1145239" y="1087368"/>
                    <a:pt x="1087368" y="1145239"/>
                    <a:pt x="1017582" y="1185245"/>
                  </a:cubicBezTo>
                  <a:lnTo>
                    <a:pt x="1023747" y="1384527"/>
                  </a:lnTo>
                  <a:lnTo>
                    <a:pt x="888049" y="1420887"/>
                  </a:lnTo>
                  <a:lnTo>
                    <a:pt x="793747" y="1245221"/>
                  </a:lnTo>
                  <a:cubicBezTo>
                    <a:pt x="713308" y="1245468"/>
                    <a:pt x="634254" y="1224286"/>
                    <a:pt x="564716" y="1183853"/>
                  </a:cubicBezTo>
                  <a:lnTo>
                    <a:pt x="395216" y="1288832"/>
                  </a:lnTo>
                  <a:lnTo>
                    <a:pt x="295878" y="1189494"/>
                  </a:lnTo>
                  <a:lnTo>
                    <a:pt x="400858" y="1019994"/>
                  </a:lnTo>
                  <a:cubicBezTo>
                    <a:pt x="360424" y="950455"/>
                    <a:pt x="339241" y="871402"/>
                    <a:pt x="339489" y="790963"/>
                  </a:cubicBezTo>
                  <a:lnTo>
                    <a:pt x="163824" y="696661"/>
                  </a:lnTo>
                  <a:lnTo>
                    <a:pt x="200184" y="560963"/>
                  </a:lnTo>
                  <a:lnTo>
                    <a:pt x="399466" y="567128"/>
                  </a:lnTo>
                  <a:cubicBezTo>
                    <a:pt x="439471" y="497342"/>
                    <a:pt x="497342" y="439471"/>
                    <a:pt x="567128" y="399465"/>
                  </a:cubicBezTo>
                  <a:lnTo>
                    <a:pt x="560963" y="200183"/>
                  </a:lnTo>
                  <a:lnTo>
                    <a:pt x="696661" y="163823"/>
                  </a:lnTo>
                  <a:lnTo>
                    <a:pt x="790963" y="339489"/>
                  </a:lnTo>
                  <a:cubicBezTo>
                    <a:pt x="871402" y="339242"/>
                    <a:pt x="950456" y="360424"/>
                    <a:pt x="1019994" y="400857"/>
                  </a:cubicBezTo>
                  <a:lnTo>
                    <a:pt x="1019993" y="40085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2162" tIns="542162" rIns="542161" bIns="54216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kern="1200" dirty="0" smtClean="0"/>
                <a:t>Palvelu-ostot</a:t>
              </a:r>
              <a:endParaRPr lang="fi-FI" sz="1000" b="1" kern="1200" dirty="0"/>
            </a:p>
          </p:txBody>
        </p:sp>
        <p:sp>
          <p:nvSpPr>
            <p:cNvPr id="30" name="Kehänuoli 29"/>
            <p:cNvSpPr/>
            <p:nvPr/>
          </p:nvSpPr>
          <p:spPr>
            <a:xfrm rot="2298043">
              <a:off x="10252520" y="3909404"/>
              <a:ext cx="2123229" cy="2130165"/>
            </a:xfrm>
            <a:prstGeom prst="circularArrow">
              <a:avLst>
                <a:gd name="adj1" fmla="val 4688"/>
                <a:gd name="adj2" fmla="val 512965"/>
                <a:gd name="adj3" fmla="val 2512569"/>
                <a:gd name="adj4" fmla="val 732668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fi-FI" b="1" dirty="0"/>
            </a:p>
          </p:txBody>
        </p:sp>
        <p:sp>
          <p:nvSpPr>
            <p:cNvPr id="31" name="Muoto 30"/>
            <p:cNvSpPr/>
            <p:nvPr/>
          </p:nvSpPr>
          <p:spPr>
            <a:xfrm rot="4709217">
              <a:off x="9175212" y="3155272"/>
              <a:ext cx="1637822" cy="193612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3818383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Kehänuoli 31"/>
            <p:cNvSpPr/>
            <p:nvPr/>
          </p:nvSpPr>
          <p:spPr>
            <a:xfrm rot="1981743">
              <a:off x="10346288" y="2747591"/>
              <a:ext cx="1905034" cy="208753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1199959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Puolivapaa piirto 32"/>
            <p:cNvSpPr/>
            <p:nvPr/>
          </p:nvSpPr>
          <p:spPr>
            <a:xfrm>
              <a:off x="9184879" y="4675866"/>
              <a:ext cx="1516587" cy="1507148"/>
            </a:xfrm>
            <a:custGeom>
              <a:avLst/>
              <a:gdLst>
                <a:gd name="connsiteX0" fmla="*/ 1185754 w 1584710"/>
                <a:gd name="connsiteY0" fmla="*/ 401367 h 1584710"/>
                <a:gd name="connsiteX1" fmla="*/ 1419553 w 1584710"/>
                <a:gd name="connsiteY1" fmla="*/ 330904 h 1584710"/>
                <a:gd name="connsiteX2" fmla="*/ 1505582 w 1584710"/>
                <a:gd name="connsiteY2" fmla="*/ 479911 h 1584710"/>
                <a:gd name="connsiteX3" fmla="*/ 1327660 w 1584710"/>
                <a:gd name="connsiteY3" fmla="*/ 647155 h 1584710"/>
                <a:gd name="connsiteX4" fmla="*/ 1327660 w 1584710"/>
                <a:gd name="connsiteY4" fmla="*/ 937555 h 1584710"/>
                <a:gd name="connsiteX5" fmla="*/ 1505582 w 1584710"/>
                <a:gd name="connsiteY5" fmla="*/ 1104799 h 1584710"/>
                <a:gd name="connsiteX6" fmla="*/ 1419553 w 1584710"/>
                <a:gd name="connsiteY6" fmla="*/ 1253806 h 1584710"/>
                <a:gd name="connsiteX7" fmla="*/ 1185754 w 1584710"/>
                <a:gd name="connsiteY7" fmla="*/ 1183343 h 1584710"/>
                <a:gd name="connsiteX8" fmla="*/ 934260 w 1584710"/>
                <a:gd name="connsiteY8" fmla="*/ 1328543 h 1584710"/>
                <a:gd name="connsiteX9" fmla="*/ 878384 w 1584710"/>
                <a:gd name="connsiteY9" fmla="*/ 1566250 h 1584710"/>
                <a:gd name="connsiteX10" fmla="*/ 706326 w 1584710"/>
                <a:gd name="connsiteY10" fmla="*/ 1566250 h 1584710"/>
                <a:gd name="connsiteX11" fmla="*/ 650449 w 1584710"/>
                <a:gd name="connsiteY11" fmla="*/ 1328543 h 1584710"/>
                <a:gd name="connsiteX12" fmla="*/ 398955 w 1584710"/>
                <a:gd name="connsiteY12" fmla="*/ 1183343 h 1584710"/>
                <a:gd name="connsiteX13" fmla="*/ 165157 w 1584710"/>
                <a:gd name="connsiteY13" fmla="*/ 1253806 h 1584710"/>
                <a:gd name="connsiteX14" fmla="*/ 79128 w 1584710"/>
                <a:gd name="connsiteY14" fmla="*/ 1104799 h 1584710"/>
                <a:gd name="connsiteX15" fmla="*/ 257050 w 1584710"/>
                <a:gd name="connsiteY15" fmla="*/ 937555 h 1584710"/>
                <a:gd name="connsiteX16" fmla="*/ 257050 w 1584710"/>
                <a:gd name="connsiteY16" fmla="*/ 647155 h 1584710"/>
                <a:gd name="connsiteX17" fmla="*/ 79128 w 1584710"/>
                <a:gd name="connsiteY17" fmla="*/ 479911 h 1584710"/>
                <a:gd name="connsiteX18" fmla="*/ 165157 w 1584710"/>
                <a:gd name="connsiteY18" fmla="*/ 330904 h 1584710"/>
                <a:gd name="connsiteX19" fmla="*/ 398956 w 1584710"/>
                <a:gd name="connsiteY19" fmla="*/ 401367 h 1584710"/>
                <a:gd name="connsiteX20" fmla="*/ 650450 w 1584710"/>
                <a:gd name="connsiteY20" fmla="*/ 256167 h 1584710"/>
                <a:gd name="connsiteX21" fmla="*/ 706326 w 1584710"/>
                <a:gd name="connsiteY21" fmla="*/ 18460 h 1584710"/>
                <a:gd name="connsiteX22" fmla="*/ 878384 w 1584710"/>
                <a:gd name="connsiteY22" fmla="*/ 18460 h 1584710"/>
                <a:gd name="connsiteX23" fmla="*/ 934261 w 1584710"/>
                <a:gd name="connsiteY23" fmla="*/ 256167 h 1584710"/>
                <a:gd name="connsiteX24" fmla="*/ 1185755 w 1584710"/>
                <a:gd name="connsiteY24" fmla="*/ 401367 h 1584710"/>
                <a:gd name="connsiteX25" fmla="*/ 1185754 w 1584710"/>
                <a:gd name="connsiteY25" fmla="*/ 401367 h 15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84710" h="1584710">
                  <a:moveTo>
                    <a:pt x="1019993" y="400858"/>
                  </a:moveTo>
                  <a:lnTo>
                    <a:pt x="1189494" y="295878"/>
                  </a:lnTo>
                  <a:lnTo>
                    <a:pt x="1288832" y="395216"/>
                  </a:lnTo>
                  <a:lnTo>
                    <a:pt x="1183852" y="564716"/>
                  </a:lnTo>
                  <a:cubicBezTo>
                    <a:pt x="1224286" y="634255"/>
                    <a:pt x="1245469" y="713308"/>
                    <a:pt x="1245221" y="793747"/>
                  </a:cubicBezTo>
                  <a:lnTo>
                    <a:pt x="1420886" y="888049"/>
                  </a:lnTo>
                  <a:lnTo>
                    <a:pt x="1384526" y="1023747"/>
                  </a:lnTo>
                  <a:lnTo>
                    <a:pt x="1185244" y="1017582"/>
                  </a:lnTo>
                  <a:cubicBezTo>
                    <a:pt x="1145239" y="1087368"/>
                    <a:pt x="1087368" y="1145239"/>
                    <a:pt x="1017582" y="1185245"/>
                  </a:cubicBezTo>
                  <a:lnTo>
                    <a:pt x="1023747" y="1384527"/>
                  </a:lnTo>
                  <a:lnTo>
                    <a:pt x="888049" y="1420887"/>
                  </a:lnTo>
                  <a:lnTo>
                    <a:pt x="793747" y="1245221"/>
                  </a:lnTo>
                  <a:cubicBezTo>
                    <a:pt x="713308" y="1245468"/>
                    <a:pt x="634254" y="1224286"/>
                    <a:pt x="564716" y="1183853"/>
                  </a:cubicBezTo>
                  <a:lnTo>
                    <a:pt x="395216" y="1288832"/>
                  </a:lnTo>
                  <a:lnTo>
                    <a:pt x="295878" y="1189494"/>
                  </a:lnTo>
                  <a:lnTo>
                    <a:pt x="400858" y="1019994"/>
                  </a:lnTo>
                  <a:cubicBezTo>
                    <a:pt x="360424" y="950455"/>
                    <a:pt x="339241" y="871402"/>
                    <a:pt x="339489" y="790963"/>
                  </a:cubicBezTo>
                  <a:lnTo>
                    <a:pt x="163824" y="696661"/>
                  </a:lnTo>
                  <a:lnTo>
                    <a:pt x="200184" y="560963"/>
                  </a:lnTo>
                  <a:lnTo>
                    <a:pt x="399466" y="567128"/>
                  </a:lnTo>
                  <a:cubicBezTo>
                    <a:pt x="439471" y="497342"/>
                    <a:pt x="497342" y="439471"/>
                    <a:pt x="567128" y="399465"/>
                  </a:cubicBezTo>
                  <a:lnTo>
                    <a:pt x="560963" y="200183"/>
                  </a:lnTo>
                  <a:lnTo>
                    <a:pt x="696661" y="163823"/>
                  </a:lnTo>
                  <a:lnTo>
                    <a:pt x="790963" y="339489"/>
                  </a:lnTo>
                  <a:cubicBezTo>
                    <a:pt x="871402" y="339242"/>
                    <a:pt x="950456" y="360424"/>
                    <a:pt x="1019994" y="400857"/>
                  </a:cubicBezTo>
                  <a:lnTo>
                    <a:pt x="1019993" y="40085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2162" tIns="542162" rIns="542161" bIns="54216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kern="1200" dirty="0" err="1" smtClean="0"/>
                <a:t>Kumppa-nuudet</a:t>
              </a:r>
              <a:endParaRPr lang="fi-FI" sz="1000" b="1" kern="1200" dirty="0"/>
            </a:p>
          </p:txBody>
        </p:sp>
        <p:sp>
          <p:nvSpPr>
            <p:cNvPr id="34" name="Muoto 33"/>
            <p:cNvSpPr/>
            <p:nvPr/>
          </p:nvSpPr>
          <p:spPr>
            <a:xfrm rot="13716936" flipV="1">
              <a:off x="9193960" y="4635270"/>
              <a:ext cx="1585991" cy="184458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1994391"/>
                <a:gd name="adj5" fmla="val 7527"/>
              </a:avLst>
            </a:prstGeom>
            <a:solidFill>
              <a:srgbClr val="91CBD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sp>
        <p:nvSpPr>
          <p:cNvPr id="18" name="Tekstiruutu 17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isällön paikkamerkki 2"/>
          <p:cNvSpPr txBox="1">
            <a:spLocks/>
          </p:cNvSpPr>
          <p:nvPr/>
        </p:nvSpPr>
        <p:spPr>
          <a:xfrm>
            <a:off x="352759" y="1543833"/>
            <a:ext cx="8364492" cy="964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Osaamisen hankinta liittyy viraston resursointiin ja perustuu ennakoivaan </a:t>
            </a:r>
            <a:r>
              <a:rPr lang="fi-FI" sz="1600" dirty="0" smtClean="0"/>
              <a:t>henkilöstösuunnitteluun</a:t>
            </a:r>
            <a:r>
              <a:rPr lang="fi-FI" sz="1600" dirty="0"/>
              <a:t>. Osaamista voidaan hankkia rekrytoimalla, kehittämällä oman henkilöstön osaamista, </a:t>
            </a:r>
            <a:r>
              <a:rPr lang="fi-FI" sz="1600" dirty="0" smtClean="0"/>
              <a:t>palvelu-ostoilla </a:t>
            </a:r>
            <a:r>
              <a:rPr lang="fi-FI" sz="1600" dirty="0"/>
              <a:t>sekä kumppanuuksien/yhteistyön avulla. </a:t>
            </a:r>
          </a:p>
        </p:txBody>
      </p:sp>
      <p:sp>
        <p:nvSpPr>
          <p:cNvPr id="20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8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277" y="1544323"/>
            <a:ext cx="6052523" cy="4655142"/>
          </a:xfrm>
        </p:spPr>
        <p:txBody>
          <a:bodyPr>
            <a:norm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Onnistuakseen toiminnassaan valtion ja yksittäisen viraston tulee olla </a:t>
            </a:r>
            <a:br>
              <a:rPr lang="fi-FI" sz="1600" dirty="0"/>
            </a:br>
            <a:r>
              <a:rPr lang="fi-FI" sz="1600" dirty="0"/>
              <a:t>kilpailukykyinen työnantaja. Positiivinen työnantajakuva on oleellinen </a:t>
            </a:r>
            <a:br>
              <a:rPr lang="fi-FI" sz="1600" dirty="0"/>
            </a:br>
            <a:r>
              <a:rPr lang="fi-FI" sz="1600" dirty="0"/>
              <a:t>pala kilpailukykyä. Se syntyy organisaation arjen toiminnan tuloksena, </a:t>
            </a:r>
            <a:br>
              <a:rPr lang="fi-FI" sz="1600" dirty="0"/>
            </a:br>
            <a:r>
              <a:rPr lang="fi-FI" sz="1600" dirty="0"/>
              <a:t>mutta TA-kuvatyötä kannattaa johtaa myös omana kokonaisuutenaan.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Nykytila: </a:t>
            </a:r>
            <a:r>
              <a:rPr lang="fi-FI" sz="1400" dirty="0"/>
              <a:t>Vahvuudet ja kehittämiskohdat? Kytkökset muuhun tekemiseen? </a:t>
            </a:r>
            <a:br>
              <a:rPr lang="fi-FI" sz="1400" dirty="0"/>
            </a:br>
            <a:r>
              <a:rPr lang="fi-FI" sz="1400" dirty="0" smtClean="0"/>
              <a:t>Tavoite: </a:t>
            </a:r>
            <a:r>
              <a:rPr lang="fi-FI" sz="1400" dirty="0"/>
              <a:t>Millaista brändiä kohti ja miten? Työnjako? Resurssit?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Molemmat </a:t>
            </a:r>
            <a:r>
              <a:rPr lang="fi-FI" sz="1400" dirty="0"/>
              <a:t>TA-kuvan </a:t>
            </a:r>
            <a:r>
              <a:rPr lang="fi-FI" sz="1400" dirty="0" smtClean="0"/>
              <a:t>puolet huomioitava: </a:t>
            </a:r>
            <a:endParaRPr lang="fi-FI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Sisäinen: </a:t>
            </a:r>
            <a:r>
              <a:rPr lang="fi-FI" sz="1300" dirty="0" smtClean="0">
                <a:hlinkClick r:id="rId4" action="ppaction://hlinksldjump"/>
              </a:rPr>
              <a:t>oman henkilöstön </a:t>
            </a:r>
            <a:r>
              <a:rPr lang="fi-FI" sz="1300" dirty="0">
                <a:hlinkClick r:id="rId4" action="ppaction://hlinksldjump"/>
              </a:rPr>
              <a:t>työntekijäkokemus</a:t>
            </a:r>
            <a:r>
              <a:rPr lang="fi-FI" sz="1300" dirty="0"/>
              <a:t>, sen </a:t>
            </a:r>
            <a:r>
              <a:rPr lang="fi-FI" sz="1300" dirty="0" smtClean="0"/>
              <a:t>tietoinen sekä </a:t>
            </a:r>
            <a:br>
              <a:rPr lang="fi-FI" sz="1300" dirty="0" smtClean="0"/>
            </a:br>
            <a:r>
              <a:rPr lang="fi-FI" sz="1300" dirty="0" smtClean="0"/>
              <a:t>tiedostamaton </a:t>
            </a:r>
            <a:r>
              <a:rPr lang="fi-FI" sz="1300" dirty="0"/>
              <a:t>viestintä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Ulkoinen: potentiaalisten hakijoiden kiinnostuksen varmistaminen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Tärkeää yhdessä tekeminen, erityisesti konsernipalveluiden kehittäminen </a:t>
            </a:r>
            <a:br>
              <a:rPr lang="fi-FI" sz="1400" dirty="0"/>
            </a:br>
            <a:r>
              <a:rPr lang="fi-FI" sz="1400" dirty="0"/>
              <a:t>ja hyödyntäminen, mm.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>
                <a:hlinkClick r:id="rId5"/>
              </a:rPr>
              <a:t>Valtion työnantajakuvan yhteiset viestit</a:t>
            </a:r>
            <a:r>
              <a:rPr lang="fi-FI" sz="1300" dirty="0"/>
              <a:t> (vm.fi, </a:t>
            </a:r>
            <a:r>
              <a:rPr lang="fi-FI" sz="1300" dirty="0" smtClean="0"/>
              <a:t>vrt. </a:t>
            </a:r>
            <a:r>
              <a:rPr lang="fi-FI" sz="1300" dirty="0"/>
              <a:t>kuvituskuva)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Valtiolle.fi -palvelu/</a:t>
            </a:r>
            <a:r>
              <a:rPr lang="fi-FI" sz="1300" dirty="0">
                <a:hlinkClick r:id="rId6"/>
              </a:rPr>
              <a:t>materiaalit virastolle</a:t>
            </a:r>
            <a:r>
              <a:rPr lang="fi-FI" sz="1300" dirty="0"/>
              <a:t>, Palkeiden muut palvelut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Yhteinen perehdytys (eOppiva.fi, </a:t>
            </a:r>
            <a:r>
              <a:rPr lang="fi-FI" sz="1300" dirty="0" err="1"/>
              <a:t>HAUSin</a:t>
            </a:r>
            <a:r>
              <a:rPr lang="fi-FI" sz="1300"/>
              <a:t> </a:t>
            </a:r>
            <a:r>
              <a:rPr lang="fi-FI" sz="1300" smtClean="0"/>
              <a:t>projekti 2021-2022)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Luovasti monella eri tapaa, esim. rekrytoinnin merkittävä rooli </a:t>
            </a:r>
            <a:r>
              <a:rPr lang="fi-FI" sz="1400" dirty="0" smtClean="0"/>
              <a:t>TA-kuva-työssä</a:t>
            </a:r>
            <a:r>
              <a:rPr lang="fi-FI" sz="1400" dirty="0"/>
              <a:t>, </a:t>
            </a:r>
            <a:r>
              <a:rPr lang="fi-FI" sz="1400" dirty="0" smtClean="0"/>
              <a:t>oppilaitosyhteistyö </a:t>
            </a:r>
            <a:r>
              <a:rPr lang="fi-FI" sz="1400" dirty="0"/>
              <a:t>(harjoittelut, lopputyömahdollisuudet), messut, luennot, </a:t>
            </a:r>
            <a:r>
              <a:rPr lang="fi-FI" sz="1400" dirty="0" smtClean="0"/>
              <a:t>artikkelit </a:t>
            </a:r>
            <a:r>
              <a:rPr lang="fi-FI" sz="1400" dirty="0"/>
              <a:t>(myös Valtiolla.fi-palvelussa), kokeilut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58621" y="710781"/>
            <a:ext cx="6408712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Työnantajakuvan vahvistaminen</a:t>
            </a:r>
          </a:p>
        </p:txBody>
      </p:sp>
      <p:sp>
        <p:nvSpPr>
          <p:cNvPr id="8" name="Ellipsi 7"/>
          <p:cNvSpPr/>
          <p:nvPr/>
        </p:nvSpPr>
        <p:spPr>
          <a:xfrm>
            <a:off x="11480035" y="964723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69115" y="6308038"/>
            <a:ext cx="6048463" cy="276999"/>
          </a:xfrm>
          <a:prstGeom prst="rect">
            <a:avLst/>
          </a:prstGeom>
          <a:solidFill>
            <a:srgbClr val="92B8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Valtion työnantajakuvan uudistaminen </a:t>
            </a:r>
            <a:r>
              <a:rPr lang="fi-FI" sz="1200" dirty="0">
                <a:solidFill>
                  <a:schemeClr val="bg1"/>
                </a:solidFill>
              </a:rPr>
              <a:t>on</a:t>
            </a:r>
            <a:r>
              <a:rPr lang="fi-FI" sz="1200" b="1" dirty="0">
                <a:solidFill>
                  <a:schemeClr val="bg1"/>
                </a:solidFill>
              </a:rPr>
              <a:t> </a:t>
            </a:r>
            <a:r>
              <a:rPr lang="fi-FI" sz="1200" dirty="0">
                <a:solidFill>
                  <a:schemeClr val="bg1"/>
                </a:solidFill>
              </a:rPr>
              <a:t>hallinnon yhteinen </a:t>
            </a:r>
            <a:r>
              <a:rPr lang="fi-FI" sz="1200" dirty="0">
                <a:solidFill>
                  <a:schemeClr val="bg1"/>
                </a:solidFill>
                <a:hlinkClick r:id="rId7" action="ppaction://hlinksldjump"/>
              </a:rPr>
              <a:t>HR-tulostavoite</a:t>
            </a:r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34">
            <a:off x="7351395" y="1791672"/>
            <a:ext cx="4093980" cy="4789289"/>
          </a:xfrm>
          <a:prstGeom prst="rect">
            <a:avLst/>
          </a:prstGeom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</p:pic>
      <p:sp>
        <p:nvSpPr>
          <p:cNvPr id="13" name="Toimintopainike: Paluu 12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9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Henkilöstöjohtaminen valtiolla -kuvaus</a:t>
            </a:r>
            <a:r>
              <a:rPr lang="fi-FI" sz="32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fi-FI" sz="32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Taustaa kuvauksen tekemiselle -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153" y="1268760"/>
            <a:ext cx="11076167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Mistä on kyse?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Kuvaus henkilöstöjohtamisesta valtiolla, sen eri osa-alueista ja toimijoista, kuvaus löytyy </a:t>
            </a:r>
            <a:r>
              <a:rPr lang="fi-FI" sz="1600" dirty="0">
                <a:hlinkClick r:id="rId3"/>
              </a:rPr>
              <a:t>vm.fi -sivustolta</a:t>
            </a:r>
            <a:endParaRPr lang="fi-FI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Kuvauksen on laatinut joukko valtion HR-tehtävissä toimivia </a:t>
            </a:r>
            <a:r>
              <a:rPr lang="fi-FI" sz="1600" dirty="0">
                <a:hlinkClick r:id="rId4" action="ppaction://hlinksldjump"/>
              </a:rPr>
              <a:t>asiantuntijoita </a:t>
            </a:r>
            <a:r>
              <a:rPr lang="fi-FI" sz="1600" dirty="0"/>
              <a:t>vuonna 2017, päivitetty 2018 ja </a:t>
            </a:r>
            <a:r>
              <a:rPr lang="fi-FI" sz="1600" dirty="0" smtClean="0"/>
              <a:t>2022</a:t>
            </a:r>
            <a:endParaRPr lang="fi-FI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Kuvauksen omistaa ja sitä päivittää VM/valtionhallinnon kehittämisosasto (VKO), huomiot </a:t>
            </a:r>
            <a:r>
              <a:rPr lang="fi-FI" sz="1600" dirty="0">
                <a:hlinkClick r:id="rId5"/>
              </a:rPr>
              <a:t>valtionhallinto.vm@gov.fi</a:t>
            </a:r>
            <a:r>
              <a:rPr lang="fi-FI" sz="1600" dirty="0"/>
              <a:t/>
            </a:r>
            <a:br>
              <a:rPr lang="fi-FI" sz="1600" dirty="0"/>
            </a:br>
            <a:endParaRPr lang="fi-FI" sz="1600" dirty="0"/>
          </a:p>
          <a:p>
            <a:pPr marL="0" indent="0">
              <a:buNone/>
            </a:pPr>
            <a:r>
              <a:rPr lang="fi-FI" sz="2000" dirty="0"/>
              <a:t>Miksi?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Kuvaus tarjoaa yhteisen työkalun/teoriakehikon ainakin</a:t>
            </a:r>
            <a:br>
              <a:rPr lang="fi-FI" sz="1600" dirty="0"/>
            </a:br>
            <a:r>
              <a:rPr lang="fi-FI" sz="1600" dirty="0"/>
              <a:t>– henkilöstöjohtamisen kokonaisuuden kirkastamiselle</a:t>
            </a:r>
            <a:br>
              <a:rPr lang="fi-FI" sz="1600" dirty="0"/>
            </a:br>
            <a:r>
              <a:rPr lang="fi-FI" sz="1600" dirty="0"/>
              <a:t>– oman toiminnan jäsentämiselle, suunnittelulle ja kehittämiselle virasto- ja konsernitasolla </a:t>
            </a:r>
            <a:br>
              <a:rPr lang="fi-FI" sz="1600" dirty="0"/>
            </a:br>
            <a:r>
              <a:rPr lang="fi-FI" sz="1600" dirty="0"/>
              <a:t>– henkilöstöjohtamisen eri osa-alueiden työnjaosta sopimiselle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b="1" dirty="0" err="1">
                <a:solidFill>
                  <a:srgbClr val="507A72"/>
                </a:solidFill>
              </a:rPr>
              <a:t>Huom</a:t>
            </a:r>
            <a:r>
              <a:rPr lang="fi-FI" sz="1600" b="1" dirty="0">
                <a:solidFill>
                  <a:srgbClr val="507A72"/>
                </a:solidFill>
              </a:rPr>
              <a:t>! Kuvaus ei tuo uusia linjauksia. Sen tehtävänä on luoda kokonaiskuvaa henkilöstöjohtamisen kentästä valtiolla.</a:t>
            </a:r>
            <a:r>
              <a:rPr lang="fi-FI" sz="1600" dirty="0">
                <a:solidFill>
                  <a:srgbClr val="2D7A8F"/>
                </a:solidFill>
              </a:rPr>
              <a:t/>
            </a:r>
            <a:br>
              <a:rPr lang="fi-FI" sz="1600" dirty="0">
                <a:solidFill>
                  <a:srgbClr val="2D7A8F"/>
                </a:solidFill>
              </a:rPr>
            </a:br>
            <a:endParaRPr lang="fi-FI" sz="1600" dirty="0"/>
          </a:p>
          <a:p>
            <a:pPr marL="0" indent="0">
              <a:buNone/>
            </a:pPr>
            <a:r>
              <a:rPr lang="fi-FI" sz="2000" dirty="0"/>
              <a:t>Kenelle?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Erityisesti kaikille HR-tehtäviä tekeville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Konsernitoimijoille kuten </a:t>
            </a:r>
            <a:r>
              <a:rPr lang="fi-FI" sz="1600" dirty="0" err="1"/>
              <a:t>HAUSille</a:t>
            </a:r>
            <a:r>
              <a:rPr lang="fi-FI" sz="1600" dirty="0"/>
              <a:t>, Palkeille, Valtiokonttorille ja VM:lle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Johdolle ja esimiehille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Muille henkilöstöjohtamisesta kiinnostuneille</a:t>
            </a:r>
          </a:p>
        </p:txBody>
      </p:sp>
    </p:spTree>
    <p:extLst>
      <p:ext uri="{BB962C8B-B14F-4D97-AF65-F5344CB8AC3E}">
        <p14:creationId xmlns:p14="http://schemas.microsoft.com/office/powerpoint/2010/main" val="25774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7291" y="1549337"/>
            <a:ext cx="6813685" cy="4434020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 smtClean="0"/>
              <a:t>Työhön ja toimintaympäristöön liittyvien toimintaedellytysten varmistaminen </a:t>
            </a:r>
            <a:br>
              <a:rPr lang="fi-FI" sz="1600" dirty="0" smtClean="0"/>
            </a:br>
            <a:r>
              <a:rPr lang="fi-FI" sz="1600" dirty="0" smtClean="0"/>
              <a:t>ja jatkuva kehittäminen. Tavoitteena auttaa virastoa onnistumaan tehtävissään. </a:t>
            </a:r>
            <a:endParaRPr lang="fi-FI" sz="1100" dirty="0" smtClean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Työn muutoksen </a:t>
            </a:r>
            <a:r>
              <a:rPr lang="fi-FI" sz="1400" dirty="0" smtClean="0"/>
              <a:t>ennakointi ja havainnointi, sekä näihin vastaaminen: hybridityön lisääntyminen ja lisääntyvä työskentely yhteiskäyttöisissä tiloissa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Työn </a:t>
            </a:r>
            <a:r>
              <a:rPr lang="fi-FI" sz="1400" dirty="0"/>
              <a:t>muutoksen eri </a:t>
            </a:r>
            <a:r>
              <a:rPr lang="fi-FI" sz="1400" dirty="0" smtClean="0"/>
              <a:t>tekijöitä ovat mm</a:t>
            </a:r>
            <a:r>
              <a:rPr lang="fi-FI" sz="1400" dirty="0"/>
              <a:t>. </a:t>
            </a:r>
            <a:r>
              <a:rPr lang="fi-FI" sz="1400" i="1" dirty="0" smtClean="0"/>
              <a:t>työnteon muodot/tavat </a:t>
            </a:r>
            <a:r>
              <a:rPr lang="fi-FI" sz="1400" dirty="0" smtClean="0"/>
              <a:t>(esim. ekosysteemit </a:t>
            </a:r>
            <a:br>
              <a:rPr lang="fi-FI" sz="1400" dirty="0" smtClean="0"/>
            </a:br>
            <a:r>
              <a:rPr lang="fi-FI" sz="1400" dirty="0" smtClean="0"/>
              <a:t>ja verkostot*, yhdessä tekeminen, osaamisen jakaminen yli organisaatiorajojen),</a:t>
            </a:r>
            <a:br>
              <a:rPr lang="fi-FI" sz="1400" dirty="0" smtClean="0"/>
            </a:br>
            <a:r>
              <a:rPr lang="fi-FI" sz="1400" i="1" dirty="0"/>
              <a:t>tapa organisoida työtä </a:t>
            </a:r>
            <a:r>
              <a:rPr lang="fi-FI" sz="1400" dirty="0" smtClean="0"/>
              <a:t>(hybridityö, </a:t>
            </a:r>
            <a:r>
              <a:rPr lang="fi-FI" sz="1400" dirty="0" smtClean="0">
                <a:hlinkClick r:id="rId3"/>
              </a:rPr>
              <a:t>monipaikkainen työ</a:t>
            </a:r>
            <a:r>
              <a:rPr lang="fi-FI" sz="1400" dirty="0" smtClean="0"/>
              <a:t>), </a:t>
            </a:r>
            <a:r>
              <a:rPr lang="fi-FI" sz="1400" i="1" dirty="0"/>
              <a:t>toimitilat </a:t>
            </a:r>
            <a:r>
              <a:rPr lang="fi-FI" sz="1400" dirty="0" smtClean="0"/>
              <a:t>(ml. </a:t>
            </a:r>
            <a:r>
              <a:rPr lang="fi-FI" sz="1400" dirty="0" err="1"/>
              <a:t>y</a:t>
            </a:r>
            <a:r>
              <a:rPr lang="fi-FI" sz="1400" dirty="0" err="1" smtClean="0"/>
              <a:t>hteiskäyt-töiset</a:t>
            </a:r>
            <a:r>
              <a:rPr lang="fi-FI" sz="1400" dirty="0" smtClean="0"/>
              <a:t>) ja työvälineet.**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Toimiva, turvallinen ja työntekoa tukeva työympäristö parantaa työntekijöiden vuorovaikutusta ja hyvinvointia. </a:t>
            </a:r>
            <a:r>
              <a:rPr lang="fi-FI" sz="1400" dirty="0" smtClean="0"/>
              <a:t>Tämä </a:t>
            </a:r>
            <a:r>
              <a:rPr lang="fi-FI" sz="1400" dirty="0"/>
              <a:t>myös säästää </a:t>
            </a:r>
            <a:r>
              <a:rPr lang="fi-FI" sz="1400" dirty="0" smtClean="0"/>
              <a:t>viraston toimitilakustannuksia.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Onnistuminen edellyttää kokonaisvaltaista otetta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V</a:t>
            </a:r>
            <a:r>
              <a:rPr lang="fi-FI" sz="1300" dirty="0" smtClean="0"/>
              <a:t>iraston, yksiköiden ja toimintojen uudistumiskyky, mm. organisaatiorakenne</a:t>
            </a:r>
            <a:br>
              <a:rPr lang="fi-FI" sz="1300" dirty="0" smtClean="0"/>
            </a:br>
            <a:r>
              <a:rPr lang="fi-FI" sz="1300" dirty="0" smtClean="0"/>
              <a:t>ja </a:t>
            </a:r>
            <a:r>
              <a:rPr lang="fi-FI" sz="1300" dirty="0"/>
              <a:t>kulttuuri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 smtClean="0"/>
              <a:t>Yksilön</a:t>
            </a:r>
            <a:r>
              <a:rPr lang="fi-FI" sz="1300" dirty="0"/>
              <a:t>, tiimien ja muutoksen </a:t>
            </a:r>
            <a:r>
              <a:rPr lang="fi-FI" sz="1300" dirty="0" smtClean="0"/>
              <a:t>johtaminen; mm. henkilöstön </a:t>
            </a:r>
            <a:r>
              <a:rPr lang="fi-FI" sz="1300" dirty="0" err="1"/>
              <a:t>osallistumis</a:t>
            </a:r>
            <a:r>
              <a:rPr lang="fi-FI" sz="1300" dirty="0"/>
              <a:t>- ja </a:t>
            </a:r>
            <a:r>
              <a:rPr lang="fi-FI" sz="1300" dirty="0" smtClean="0"/>
              <a:t>vaikutusmahdollisuuksien parantaminen (ml. </a:t>
            </a:r>
            <a:r>
              <a:rPr lang="fi-FI" sz="1300" dirty="0" err="1" smtClean="0"/>
              <a:t>inklusiivisuus</a:t>
            </a:r>
            <a:r>
              <a:rPr lang="fi-FI" sz="1300" dirty="0" smtClean="0"/>
              <a:t>)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Lisätietoa </a:t>
            </a:r>
            <a:r>
              <a:rPr lang="fi-FI" sz="1400" dirty="0"/>
              <a:t>esim. </a:t>
            </a:r>
            <a:r>
              <a:rPr lang="fi-FI" sz="1400" dirty="0" smtClean="0">
                <a:hlinkClick r:id="rId4"/>
              </a:rPr>
              <a:t>Työ2.0</a:t>
            </a:r>
            <a:r>
              <a:rPr lang="fi-FI" sz="1400" dirty="0" smtClean="0"/>
              <a:t>, </a:t>
            </a:r>
            <a:r>
              <a:rPr lang="fi-FI" sz="1400" dirty="0" smtClean="0">
                <a:solidFill>
                  <a:srgbClr val="FF0000"/>
                </a:solidFill>
                <a:hlinkClick r:id="rId5"/>
              </a:rPr>
              <a:t>Valtion toimitilastrategian uudistamishanke</a:t>
            </a:r>
            <a:r>
              <a:rPr lang="fi-FI" sz="1400" dirty="0" smtClean="0">
                <a:solidFill>
                  <a:srgbClr val="FF0000"/>
                </a:solidFill>
              </a:rPr>
              <a:t> </a:t>
            </a:r>
            <a:r>
              <a:rPr lang="fi-FI" sz="1400" dirty="0" smtClean="0"/>
              <a:t>(</a:t>
            </a:r>
            <a:r>
              <a:rPr lang="fi-FI" sz="1400" dirty="0"/>
              <a:t>vm.fi</a:t>
            </a:r>
            <a:r>
              <a:rPr lang="fi-FI" sz="1400" dirty="0" smtClean="0"/>
              <a:t>), </a:t>
            </a:r>
            <a:br>
              <a:rPr lang="fi-FI" sz="1400" dirty="0" smtClean="0"/>
            </a:br>
            <a:r>
              <a:rPr lang="fi-FI" sz="1400" dirty="0" smtClean="0">
                <a:hlinkClick r:id="rId6"/>
              </a:rPr>
              <a:t>Senaatti</a:t>
            </a:r>
            <a:r>
              <a:rPr lang="fi-FI" sz="1400" dirty="0"/>
              <a:t>, </a:t>
            </a:r>
            <a:r>
              <a:rPr lang="fi-FI" sz="1400" dirty="0" smtClean="0">
                <a:hlinkClick r:id="rId7"/>
              </a:rPr>
              <a:t>Valtiokonttorin </a:t>
            </a:r>
            <a:r>
              <a:rPr lang="fi-FI" sz="1400" dirty="0">
                <a:hlinkClick r:id="rId7"/>
              </a:rPr>
              <a:t>palvelut</a:t>
            </a:r>
            <a:r>
              <a:rPr lang="fi-FI" sz="1400" dirty="0"/>
              <a:t>, </a:t>
            </a:r>
            <a:r>
              <a:rPr lang="fi-FI" sz="1400" dirty="0" smtClean="0"/>
              <a:t>HAUS, Valtiolla.fi</a:t>
            </a:r>
            <a:endParaRPr lang="fi-FI" sz="1400" dirty="0" smtClean="0">
              <a:solidFill>
                <a:srgbClr val="FF0000"/>
              </a:solidFill>
            </a:endParaRP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58901" y="709418"/>
            <a:ext cx="6408712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Työn ja työympäristön kehittäminen</a:t>
            </a:r>
          </a:p>
        </p:txBody>
      </p:sp>
      <p:sp>
        <p:nvSpPr>
          <p:cNvPr id="9" name="Toimintopainike: Paluu 8">
            <a:hlinkClick r:id="" action="ppaction://hlinkshowjump?jump=lastslideviewed" highlightClick="1"/>
          </p:cNvPr>
          <p:cNvSpPr/>
          <p:nvPr/>
        </p:nvSpPr>
        <p:spPr>
          <a:xfrm>
            <a:off x="11672597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2191" y="1856334"/>
            <a:ext cx="4441913" cy="414984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11385980" y="1185501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365054" y="6266075"/>
            <a:ext cx="9676417" cy="498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fi-FI" sz="1300" dirty="0" smtClean="0"/>
              <a:t>*)   Osaamisen kehittämisen ja tavoitteiden saavuttamisen toimintatapoina sekä esim. </a:t>
            </a:r>
            <a:r>
              <a:rPr lang="fi-FI" sz="1300" dirty="0" err="1" smtClean="0"/>
              <a:t>soteen</a:t>
            </a:r>
            <a:r>
              <a:rPr lang="fi-FI" sz="1300" dirty="0" smtClean="0"/>
              <a:t> ja työllisyysalueisiin liittyvässä yhteistyössä. </a:t>
            </a:r>
            <a:br>
              <a:rPr lang="fi-FI" sz="1300" dirty="0" smtClean="0"/>
            </a:br>
            <a:r>
              <a:rPr lang="fi-FI" sz="1300" dirty="0" smtClean="0"/>
              <a:t>**) Työympäristöjohtaminen yhdistää toimitilat, ICT:n, henkilöstöjohtamisen ja viestinnän. Sen tulee näkyä myös ylimmän johdon agendalla.</a:t>
            </a:r>
          </a:p>
        </p:txBody>
      </p:sp>
    </p:spTree>
    <p:extLst>
      <p:ext uri="{BB962C8B-B14F-4D97-AF65-F5344CB8AC3E}">
        <p14:creationId xmlns:p14="http://schemas.microsoft.com/office/powerpoint/2010/main" val="39250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9448">
            <a:off x="7667375" y="2813297"/>
            <a:ext cx="2036430" cy="1213525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58620" y="721803"/>
            <a:ext cx="8183385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Kaikille osa-alueille ja toiminnoille yhteiset asiat 1/2</a:t>
            </a:r>
          </a:p>
        </p:txBody>
      </p:sp>
      <p:sp>
        <p:nvSpPr>
          <p:cNvPr id="8" name="Ellipsi 7"/>
          <p:cNvSpPr/>
          <p:nvPr/>
        </p:nvSpPr>
        <p:spPr>
          <a:xfrm>
            <a:off x="11045249" y="1330168"/>
            <a:ext cx="535596" cy="261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366100" y="1547034"/>
            <a:ext cx="6269592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1600" dirty="0" smtClean="0"/>
              <a:t>Henkilöstöjohtamisen eri </a:t>
            </a:r>
            <a:r>
              <a:rPr lang="fi-FI" sz="1600" b="1" dirty="0" smtClean="0"/>
              <a:t>toimintoihin </a:t>
            </a:r>
            <a:r>
              <a:rPr lang="fi-FI" sz="1600" b="1" dirty="0"/>
              <a:t>liittyy paljon saman tyyppistä käytännön tekemistä, josta viraston </a:t>
            </a:r>
            <a:r>
              <a:rPr lang="fi-FI" sz="1600" b="1" dirty="0" smtClean="0"/>
              <a:t>ja/tai palvelukeskuksen henkilöstö-asiantuntijat </a:t>
            </a:r>
            <a:r>
              <a:rPr lang="fi-FI" sz="1600" b="1" dirty="0"/>
              <a:t>vastaavat </a:t>
            </a:r>
            <a:r>
              <a:rPr lang="fi-FI" sz="1600" dirty="0"/>
              <a:t>tai ovat mukana, mm.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Neuvonta ja esimiesten tuki sekä muu vuorovaikutus ja viestintä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Prosessit, käytännöt, </a:t>
            </a:r>
            <a:r>
              <a:rPr lang="fi-FI" sz="1400" dirty="0" smtClean="0"/>
              <a:t>ohjeet (</a:t>
            </a:r>
            <a:r>
              <a:rPr lang="fi-FI" sz="1400" dirty="0"/>
              <a:t>m</a:t>
            </a:r>
            <a:r>
              <a:rPr lang="fi-FI" sz="1400" dirty="0" smtClean="0"/>
              <a:t>m</a:t>
            </a:r>
            <a:r>
              <a:rPr lang="fi-FI" sz="1400" dirty="0"/>
              <a:t>. Kieku-ohjeistus, matkustus, </a:t>
            </a:r>
            <a:r>
              <a:rPr lang="fi-FI" sz="1400" dirty="0" smtClean="0"/>
              <a:t>työjärjestys)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Raportointi, analysointi ja </a:t>
            </a:r>
            <a:r>
              <a:rPr lang="fi-FI" sz="1400" dirty="0" smtClean="0"/>
              <a:t>tilastointi (esim. </a:t>
            </a:r>
            <a:r>
              <a:rPr lang="fi-FI" sz="1400" dirty="0" err="1" smtClean="0"/>
              <a:t>HR:n</a:t>
            </a:r>
            <a:r>
              <a:rPr lang="fi-FI" sz="1400" dirty="0" smtClean="0"/>
              <a:t> työtä tulevat mittarit, johdolle tuotettavat mittarit, </a:t>
            </a:r>
            <a:r>
              <a:rPr lang="fi-FI" sz="1400" dirty="0"/>
              <a:t>henkilöstötiedon tuottaminen </a:t>
            </a:r>
            <a:r>
              <a:rPr lang="fi-FI" sz="1400" dirty="0" smtClean="0"/>
              <a:t>henkilöstö-tilinpäätökseen/-kertomukseen, vaikuttavuuden varmistus)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Järjestelmien ja työkalujen tuntemus ja kehittämisosaaminen </a:t>
            </a:r>
            <a:br>
              <a:rPr lang="fi-FI" sz="1400" dirty="0"/>
            </a:br>
            <a:r>
              <a:rPr lang="fi-FI" sz="1400" dirty="0"/>
              <a:t>(henkilöstön, esihenkilöiden ja oma </a:t>
            </a:r>
            <a:r>
              <a:rPr lang="fi-FI" sz="1400" dirty="0" smtClean="0"/>
              <a:t>osaaminen)</a:t>
            </a:r>
          </a:p>
          <a:p>
            <a:pPr marL="914400" lvl="1" indent="-457200"/>
            <a:r>
              <a:rPr lang="fi-FI" sz="1400" dirty="0" smtClean="0"/>
              <a:t>yhteiset </a:t>
            </a:r>
            <a:r>
              <a:rPr lang="fi-FI" sz="1400" dirty="0"/>
              <a:t>esim. Kieku, Tahti, </a:t>
            </a:r>
            <a:r>
              <a:rPr lang="fi-FI" sz="1400" dirty="0" err="1"/>
              <a:t>VMbaro</a:t>
            </a:r>
            <a:r>
              <a:rPr lang="fi-FI" sz="1400" dirty="0"/>
              <a:t>, Valtiolle.fi, kts</a:t>
            </a:r>
            <a:r>
              <a:rPr lang="fi-FI" sz="1400" dirty="0" smtClean="0"/>
              <a:t>. kalvo </a:t>
            </a:r>
            <a:r>
              <a:rPr lang="fi-FI" sz="1400" dirty="0">
                <a:hlinkClick r:id="rId5" action="ppaction://hlinksldjump"/>
              </a:rPr>
              <a:t>Valtion yhteiset henkilöstöjohtamiseen liittyvät järjestelmät ja </a:t>
            </a:r>
            <a:r>
              <a:rPr lang="fi-FI" sz="1400" dirty="0" smtClean="0">
                <a:hlinkClick r:id="rId5" action="ppaction://hlinksldjump"/>
              </a:rPr>
              <a:t>palvelut</a:t>
            </a:r>
            <a:endParaRPr lang="fi-FI" sz="1400" dirty="0" smtClean="0"/>
          </a:p>
          <a:p>
            <a:pPr marL="914400" lvl="1" indent="-457200"/>
            <a:r>
              <a:rPr lang="fi-FI" sz="1400" dirty="0" smtClean="0"/>
              <a:t>viraston omat</a:t>
            </a:r>
            <a:r>
              <a:rPr lang="fi-FI" sz="1400" dirty="0"/>
              <a:t>, esim. koulutusten suunnittelu ja </a:t>
            </a:r>
            <a:r>
              <a:rPr lang="fi-FI" sz="1400" dirty="0" smtClean="0"/>
              <a:t>hallinta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Yhteistyö valtion palveluntarjoajien </a:t>
            </a:r>
            <a:r>
              <a:rPr lang="fi-FI" sz="1400" dirty="0" smtClean="0"/>
              <a:t>kanssa, kts. kalvo </a:t>
            </a:r>
            <a:r>
              <a:rPr lang="fi-FI" sz="1400" dirty="0">
                <a:hlinkClick r:id="rId6" action="ppaction://hlinksldjump"/>
              </a:rPr>
              <a:t>Palveluntarjoajien </a:t>
            </a:r>
            <a:r>
              <a:rPr lang="fi-FI" sz="1400" dirty="0" smtClean="0">
                <a:hlinkClick r:id="rId6" action="ppaction://hlinksldjump"/>
              </a:rPr>
              <a:t/>
            </a:r>
            <a:br>
              <a:rPr lang="fi-FI" sz="1400" dirty="0" smtClean="0">
                <a:hlinkClick r:id="rId6" action="ppaction://hlinksldjump"/>
              </a:rPr>
            </a:br>
            <a:r>
              <a:rPr lang="fi-FI" sz="1400" dirty="0" smtClean="0">
                <a:hlinkClick r:id="rId6" action="ppaction://hlinksldjump"/>
              </a:rPr>
              <a:t>rooli </a:t>
            </a:r>
            <a:r>
              <a:rPr lang="fi-FI" sz="1400" dirty="0">
                <a:hlinkClick r:id="rId6" action="ppaction://hlinksldjump"/>
              </a:rPr>
              <a:t>henkilöstöjohtamisessa</a:t>
            </a:r>
            <a:r>
              <a:rPr lang="fi-FI" sz="1400" dirty="0"/>
              <a:t> 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8637">
            <a:off x="9282564" y="2079065"/>
            <a:ext cx="2041639" cy="123435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33092">
            <a:off x="7658314" y="4280819"/>
            <a:ext cx="2026014" cy="1208317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70959">
            <a:off x="9500185" y="3640167"/>
            <a:ext cx="2010389" cy="120831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42153">
            <a:off x="9534187" y="5025883"/>
            <a:ext cx="2031222" cy="1213525"/>
          </a:xfrm>
          <a:prstGeom prst="rect">
            <a:avLst/>
          </a:prstGeom>
        </p:spPr>
      </p:pic>
      <p:sp>
        <p:nvSpPr>
          <p:cNvPr id="19" name="Tekstiruutu 18"/>
          <p:cNvSpPr txBox="1"/>
          <p:nvPr/>
        </p:nvSpPr>
        <p:spPr>
          <a:xfrm>
            <a:off x="11129305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Otsikko 1"/>
          <p:cNvSpPr txBox="1">
            <a:spLocks/>
          </p:cNvSpPr>
          <p:nvPr/>
        </p:nvSpPr>
        <p:spPr>
          <a:xfrm>
            <a:off x="483898" y="6041906"/>
            <a:ext cx="2737474" cy="37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Siirry seuraavalle sivulle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6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8277" y="1547033"/>
            <a:ext cx="6610340" cy="5310967"/>
          </a:xfrm>
        </p:spPr>
        <p:txBody>
          <a:bodyPr>
            <a:noAutofit/>
          </a:bodyPr>
          <a:lstStyle/>
          <a:p>
            <a:pPr marL="57150" indent="0">
              <a:spcAft>
                <a:spcPts val="600"/>
              </a:spcAft>
              <a:buNone/>
            </a:pPr>
            <a:r>
              <a:rPr lang="fi-FI" sz="1600" b="1" dirty="0"/>
              <a:t>Henkilöstöjohtamisen toimintaedellytyksistä tulee </a:t>
            </a:r>
            <a:r>
              <a:rPr lang="fi-FI" sz="1600" b="1" dirty="0" smtClean="0"/>
              <a:t>huolehtia</a:t>
            </a:r>
            <a:r>
              <a:rPr lang="fi-FI" sz="1600" dirty="0" smtClean="0"/>
              <a:t>, huomioiden </a:t>
            </a:r>
            <a:r>
              <a:rPr lang="fi-FI" sz="1600" dirty="0"/>
              <a:t>mm. nämä asiat: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(Henkilöstö)strategia ja henkilöstöpoliittiset </a:t>
            </a:r>
            <a:r>
              <a:rPr lang="fi-FI" sz="1400" dirty="0"/>
              <a:t>linjaukset osana </a:t>
            </a:r>
            <a:r>
              <a:rPr lang="fi-FI" sz="1400" dirty="0" smtClean="0"/>
              <a:t>organisaation kokonaisjohtamista*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Henkilöstöjohdon asema virastossa; </a:t>
            </a:r>
            <a:r>
              <a:rPr lang="fi-FI" sz="1400" dirty="0"/>
              <a:t>osana johtoryhmää, johdon strategisena kumppanina </a:t>
            </a:r>
            <a:endParaRPr lang="fi-FI" sz="1400" dirty="0" smtClean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HR-yksikön </a:t>
            </a:r>
            <a:r>
              <a:rPr lang="fi-FI" sz="1400" dirty="0"/>
              <a:t>asema </a:t>
            </a:r>
            <a:r>
              <a:rPr lang="fi-FI" sz="1400" dirty="0" smtClean="0"/>
              <a:t>organisaatiossa sekä HR-yksikön resurssit</a:t>
            </a:r>
            <a:r>
              <a:rPr lang="fi-FI" sz="1400" dirty="0"/>
              <a:t>, tulosten </a:t>
            </a:r>
            <a:r>
              <a:rPr lang="fi-FI" sz="1400" dirty="0" smtClean="0"/>
              <a:t>ja kustannustehokkuuden seuraaminen ja </a:t>
            </a:r>
            <a:r>
              <a:rPr lang="fi-FI" sz="1400" dirty="0"/>
              <a:t>suorituksen johtaminen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Henkilöstöjohtamiseen liittyvä budjetointi/taloussuunnittelu virastossa, </a:t>
            </a:r>
            <a:br>
              <a:rPr lang="fi-FI" sz="1400" dirty="0" smtClean="0"/>
            </a:br>
            <a:r>
              <a:rPr lang="fi-FI" sz="1400" dirty="0" smtClean="0"/>
              <a:t>mm</a:t>
            </a:r>
            <a:r>
              <a:rPr lang="fi-FI" sz="1400" dirty="0"/>
              <a:t>. </a:t>
            </a:r>
            <a:r>
              <a:rPr lang="fi-FI" sz="1400" dirty="0" smtClean="0"/>
              <a:t>palkat</a:t>
            </a:r>
            <a:r>
              <a:rPr lang="fi-FI" sz="1400" dirty="0"/>
              <a:t>, sosiaaliturvakustannukset, palkinta, </a:t>
            </a:r>
            <a:r>
              <a:rPr lang="fi-FI" sz="1400" dirty="0" smtClean="0"/>
              <a:t>työterveyshuolto, HRD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Yhteydet </a:t>
            </a:r>
            <a:r>
              <a:rPr lang="fi-FI" sz="1400" dirty="0"/>
              <a:t>muuhun toimintaan, esim. </a:t>
            </a:r>
            <a:r>
              <a:rPr lang="fi-FI" sz="1400" dirty="0" smtClean="0"/>
              <a:t>turvallisuusjohtamiseen</a:t>
            </a:r>
            <a:r>
              <a:rPr lang="fi-FI" sz="1400" dirty="0"/>
              <a:t> </a:t>
            </a:r>
            <a:r>
              <a:rPr lang="fi-FI" sz="1400" dirty="0" smtClean="0"/>
              <a:t>(mm. riskien hallinta, tietosuoja, varautuminen), </a:t>
            </a:r>
            <a:r>
              <a:rPr lang="fi-FI" sz="1400" dirty="0"/>
              <a:t>tiedolla johtamiseen, vastuullisuustyöhön</a:t>
            </a:r>
            <a:r>
              <a:rPr lang="fi-FI" sz="1400" dirty="0" smtClean="0"/>
              <a:t>, viestintään, laatutyöhön </a:t>
            </a:r>
            <a:r>
              <a:rPr lang="fi-FI" sz="1400" dirty="0"/>
              <a:t>(ml. CAF</a:t>
            </a:r>
            <a:r>
              <a:rPr lang="fi-FI" sz="1400" dirty="0" smtClean="0"/>
              <a:t>), henkilöstöjohtamisen </a:t>
            </a:r>
            <a:r>
              <a:rPr lang="fi-FI" sz="1400" dirty="0"/>
              <a:t>teemat osana tulosohjausta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 smtClean="0"/>
              <a:t>Toimiminen </a:t>
            </a:r>
            <a:r>
              <a:rPr lang="fi-FI" sz="1400" dirty="0"/>
              <a:t>ja yhteiskehittäminen verkostoissa, </a:t>
            </a:r>
            <a:r>
              <a:rPr lang="fi-FI" sz="1400" dirty="0" smtClean="0"/>
              <a:t>mm</a:t>
            </a:r>
            <a:r>
              <a:rPr lang="fi-FI" sz="1400" dirty="0"/>
              <a:t>. valtion </a:t>
            </a:r>
            <a:r>
              <a:rPr lang="fi-FI" sz="1400" dirty="0" smtClean="0"/>
              <a:t>HR-osaajat (vrt. </a:t>
            </a:r>
            <a:r>
              <a:rPr lang="fi-FI" sz="1400" dirty="0"/>
              <a:t>kuvituskuvaan liittyvä </a:t>
            </a:r>
            <a:r>
              <a:rPr lang="fi-FI" sz="1400" dirty="0" smtClean="0"/>
              <a:t>HJF-yhteistyönä laadittu </a:t>
            </a:r>
            <a:r>
              <a:rPr lang="fi-FI" sz="1400" dirty="0">
                <a:hlinkClick r:id="rId3" action="ppaction://hlinksldjump"/>
              </a:rPr>
              <a:t>tavoiteasetannan kypsyysmalli</a:t>
            </a:r>
            <a:r>
              <a:rPr lang="fi-FI" sz="1400" dirty="0"/>
              <a:t>)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HR-ammattilaisten omasta uudistumisesta ja oppimisesta </a:t>
            </a:r>
            <a:r>
              <a:rPr lang="fi-FI" sz="1400" dirty="0" smtClean="0"/>
              <a:t>huolehtiminen </a:t>
            </a:r>
            <a:br>
              <a:rPr lang="fi-FI" sz="1400" dirty="0" smtClean="0"/>
            </a:br>
            <a:r>
              <a:rPr lang="fi-FI" sz="1400" dirty="0" smtClean="0"/>
              <a:t>(</a:t>
            </a:r>
            <a:r>
              <a:rPr lang="fi-FI" sz="1400" dirty="0"/>
              <a:t>ml. HJF-verkosto ja </a:t>
            </a:r>
            <a:r>
              <a:rPr lang="fi-FI" sz="1400" dirty="0" smtClean="0"/>
              <a:t>-tiimeri</a:t>
            </a:r>
            <a:r>
              <a:rPr lang="fi-FI" sz="1400" dirty="0"/>
              <a:t>, muut verkostot kuten </a:t>
            </a:r>
            <a:r>
              <a:rPr lang="fi-FI" sz="1400" dirty="0" smtClean="0"/>
              <a:t>HR-juristiverkosto ja </a:t>
            </a:r>
            <a:r>
              <a:rPr lang="fi-FI" sz="1400" dirty="0" err="1" smtClean="0"/>
              <a:t>kv</a:t>
            </a:r>
            <a:r>
              <a:rPr lang="fi-FI" sz="1400" dirty="0" smtClean="0"/>
              <a:t>-verkostot, </a:t>
            </a:r>
            <a:r>
              <a:rPr lang="fi-FI" sz="1400" dirty="0" err="1"/>
              <a:t>Twinning</a:t>
            </a:r>
            <a:r>
              <a:rPr lang="fi-FI" sz="1400" dirty="0"/>
              <a:t>-toiminta, </a:t>
            </a:r>
            <a:r>
              <a:rPr lang="fi-FI" sz="1400" dirty="0" smtClean="0">
                <a:hlinkClick r:id="rId4" action="ppaction://hlinksldjump"/>
              </a:rPr>
              <a:t>muut jatkuvan oppimisen keinot</a:t>
            </a:r>
            <a:r>
              <a:rPr lang="fi-FI" sz="1400" dirty="0" smtClean="0"/>
              <a:t>)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58620" y="721803"/>
            <a:ext cx="8183385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Kaikille osa-alueille ja toiminnoille yhteiset asiat 2/2</a:t>
            </a:r>
          </a:p>
        </p:txBody>
      </p:sp>
      <p:sp>
        <p:nvSpPr>
          <p:cNvPr id="9" name="Toimintopainike: Paluu 8">
            <a:hlinkClick r:id="rId5" action="ppaction://hlinksldjump" highlightClick="1"/>
          </p:cNvPr>
          <p:cNvSpPr/>
          <p:nvPr/>
        </p:nvSpPr>
        <p:spPr>
          <a:xfrm>
            <a:off x="11672588" y="6405013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395" y="1917729"/>
            <a:ext cx="5147197" cy="415803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13" name="Ellipsi 12"/>
          <p:cNvSpPr/>
          <p:nvPr/>
        </p:nvSpPr>
        <p:spPr>
          <a:xfrm>
            <a:off x="11045249" y="1330168"/>
            <a:ext cx="535596" cy="261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375399" y="6291743"/>
            <a:ext cx="7088657" cy="55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i-FI" sz="600" dirty="0" smtClean="0"/>
          </a:p>
          <a:p>
            <a:pPr marL="57150" indent="0">
              <a:buFont typeface="Arial" panose="020B0604020202020204" pitchFamily="34" charset="0"/>
              <a:buNone/>
            </a:pPr>
            <a:r>
              <a:rPr lang="fi-FI" sz="1100" dirty="0" smtClean="0"/>
              <a:t>*) Henkilöstöjohtamisen tavoitteet määritellään strategiassa. Tavoitteet konkretisoituvat usein henkilöstöpoliittisina </a:t>
            </a:r>
            <a:br>
              <a:rPr lang="fi-FI" sz="1100" dirty="0" smtClean="0"/>
            </a:br>
            <a:r>
              <a:rPr lang="fi-FI" sz="1100" dirty="0" smtClean="0"/>
              <a:t>     linjauksina ja toimintaperiaatteina, jotka ohjaavat HR-asioiden hoitamista käytännössä. </a:t>
            </a:r>
          </a:p>
        </p:txBody>
      </p:sp>
    </p:spTree>
    <p:extLst>
      <p:ext uri="{BB962C8B-B14F-4D97-AF65-F5344CB8AC3E}">
        <p14:creationId xmlns:p14="http://schemas.microsoft.com/office/powerpoint/2010/main" val="2702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988361"/>
            <a:ext cx="9144000" cy="1200105"/>
          </a:xfrm>
          <a:noFill/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Lisämateriaalit</a:t>
            </a:r>
            <a:endParaRPr lang="fi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3771895"/>
            <a:ext cx="12192000" cy="48160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i-FI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Näihin johtaa linkkejä eri kalvoilta</a:t>
            </a:r>
            <a:endParaRPr lang="fi-FI" sz="2400" b="1" dirty="0">
              <a:solidFill>
                <a:srgbClr val="507A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oimintopainike: Paluu 55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6" name="Ryhmä 45"/>
          <p:cNvGrpSpPr/>
          <p:nvPr/>
        </p:nvGrpSpPr>
        <p:grpSpPr>
          <a:xfrm>
            <a:off x="851426" y="133540"/>
            <a:ext cx="11254196" cy="6416012"/>
            <a:chOff x="851426" y="133540"/>
            <a:chExt cx="11254196" cy="6416012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823" y="1221972"/>
              <a:ext cx="5567274" cy="4356040"/>
            </a:xfrm>
            <a:prstGeom prst="rect">
              <a:avLst/>
            </a:prstGeom>
          </p:spPr>
        </p:pic>
        <p:sp>
          <p:nvSpPr>
            <p:cNvPr id="3" name="Otsikko 1"/>
            <p:cNvSpPr txBox="1">
              <a:spLocks/>
            </p:cNvSpPr>
            <p:nvPr/>
          </p:nvSpPr>
          <p:spPr>
            <a:xfrm>
              <a:off x="1312386" y="133540"/>
              <a:ext cx="9659397" cy="7200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3200" b="1" dirty="0">
                  <a:solidFill>
                    <a:srgbClr val="507A7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Valtion yhteiset henkilöstöjohtamiseen liittyvät järjestelmät ja </a:t>
              </a:r>
              <a:r>
                <a:rPr lang="fi-FI" sz="3200" b="1" dirty="0" smtClean="0">
                  <a:solidFill>
                    <a:srgbClr val="507A7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palvelut</a:t>
              </a:r>
              <a:endPara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pic>
          <p:nvPicPr>
            <p:cNvPr id="6" name="Kuva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640" y="3416765"/>
              <a:ext cx="1719670" cy="567463"/>
            </a:xfrm>
            <a:prstGeom prst="rect">
              <a:avLst/>
            </a:prstGeom>
          </p:spPr>
        </p:pic>
        <p:sp>
          <p:nvSpPr>
            <p:cNvPr id="7" name="Ellipsi 6"/>
            <p:cNvSpPr/>
            <p:nvPr/>
          </p:nvSpPr>
          <p:spPr>
            <a:xfrm>
              <a:off x="7622981" y="3194092"/>
              <a:ext cx="1284843" cy="350711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Ellipsi 7"/>
            <p:cNvSpPr/>
            <p:nvPr/>
          </p:nvSpPr>
          <p:spPr>
            <a:xfrm>
              <a:off x="7435799" y="3755545"/>
              <a:ext cx="1212835" cy="37243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Kuva 8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4235" y="2019217"/>
              <a:ext cx="909231" cy="409942"/>
            </a:xfrm>
            <a:prstGeom prst="rect">
              <a:avLst/>
            </a:prstGeom>
          </p:spPr>
        </p:pic>
        <p:sp>
          <p:nvSpPr>
            <p:cNvPr id="10" name="Ellipsi 9"/>
            <p:cNvSpPr/>
            <p:nvPr/>
          </p:nvSpPr>
          <p:spPr>
            <a:xfrm>
              <a:off x="3422708" y="3289236"/>
              <a:ext cx="1420410" cy="779425"/>
            </a:xfrm>
            <a:prstGeom prst="ellipse">
              <a:avLst/>
            </a:prstGeom>
            <a:noFill/>
            <a:ln>
              <a:solidFill>
                <a:srgbClr val="1B775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srgbClr val="1B7754"/>
                </a:solidFill>
                <a:latin typeface="Calibri"/>
              </a:endParaRPr>
            </a:p>
          </p:txBody>
        </p:sp>
        <p:pic>
          <p:nvPicPr>
            <p:cNvPr id="11" name="Kuva 10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4059" y="4979708"/>
              <a:ext cx="997732" cy="279738"/>
            </a:xfrm>
            <a:prstGeom prst="rect">
              <a:avLst/>
            </a:prstGeom>
          </p:spPr>
        </p:pic>
        <p:sp>
          <p:nvSpPr>
            <p:cNvPr id="12" name="Ellipsi 11"/>
            <p:cNvSpPr/>
            <p:nvPr/>
          </p:nvSpPr>
          <p:spPr>
            <a:xfrm>
              <a:off x="3850353" y="2022106"/>
              <a:ext cx="1326755" cy="590103"/>
            </a:xfrm>
            <a:prstGeom prst="ellipse">
              <a:avLst/>
            </a:prstGeom>
            <a:noFill/>
            <a:ln>
              <a:solidFill>
                <a:srgbClr val="1B7754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Ellipsi 12"/>
            <p:cNvSpPr/>
            <p:nvPr/>
          </p:nvSpPr>
          <p:spPr>
            <a:xfrm>
              <a:off x="4237969" y="1401701"/>
              <a:ext cx="1201585" cy="424807"/>
            </a:xfrm>
            <a:prstGeom prst="ellipse">
              <a:avLst/>
            </a:prstGeom>
            <a:noFill/>
            <a:ln>
              <a:solidFill>
                <a:srgbClr val="1B7754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879775" y="5239458"/>
              <a:ext cx="20075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Matka- ja kuluhallinta</a:t>
              </a:r>
            </a:p>
          </p:txBody>
        </p:sp>
        <p:pic>
          <p:nvPicPr>
            <p:cNvPr id="15" name="Kuva 14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1219" y="6065183"/>
              <a:ext cx="1743485" cy="399111"/>
            </a:xfrm>
            <a:prstGeom prst="rect">
              <a:avLst/>
            </a:prstGeom>
          </p:spPr>
        </p:pic>
        <p:sp>
          <p:nvSpPr>
            <p:cNvPr id="16" name="Tekstiruutu 15"/>
            <p:cNvSpPr txBox="1"/>
            <p:nvPr/>
          </p:nvSpPr>
          <p:spPr>
            <a:xfrm>
              <a:off x="5811739" y="6026332"/>
              <a:ext cx="3101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Neuvottelutoiminta, henkilöstövoima-varojen suunnittelu ja johtaminen</a:t>
              </a:r>
            </a:p>
          </p:txBody>
        </p:sp>
        <p:sp>
          <p:nvSpPr>
            <p:cNvPr id="17" name="Ellipsi 16"/>
            <p:cNvSpPr/>
            <p:nvPr/>
          </p:nvSpPr>
          <p:spPr>
            <a:xfrm>
              <a:off x="3473041" y="3318535"/>
              <a:ext cx="1314583" cy="720013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kstiruutu 17">
              <a:hlinkClick r:id="rId12"/>
            </p:cNvPr>
            <p:cNvSpPr txBox="1"/>
            <p:nvPr/>
          </p:nvSpPr>
          <p:spPr>
            <a:xfrm>
              <a:off x="938255" y="1437331"/>
              <a:ext cx="2142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4F81BD">
                      <a:lumMod val="75000"/>
                    </a:srgbClr>
                  </a:solidFill>
                </a:rPr>
                <a:t>Talous</a:t>
              </a:r>
              <a:r>
                <a:rPr lang="en-US" sz="1600" dirty="0">
                  <a:solidFill>
                    <a:srgbClr val="4F81BD">
                      <a:lumMod val="75000"/>
                    </a:srgbClr>
                  </a:solidFill>
                </a:rPr>
                <a:t>- ja </a:t>
              </a:r>
              <a:r>
                <a:rPr lang="en-US" sz="1600" dirty="0" err="1">
                  <a:solidFill>
                    <a:srgbClr val="4F81BD">
                      <a:lumMod val="75000"/>
                    </a:srgbClr>
                  </a:solidFill>
                </a:rPr>
                <a:t>henkilöstö</a:t>
              </a:r>
              <a:r>
                <a:rPr lang="en-US" sz="1600" dirty="0">
                  <a:solidFill>
                    <a:srgbClr val="4F81BD">
                      <a:lumMod val="75000"/>
                    </a:srgbClr>
                  </a:solidFill>
                </a:rPr>
                <a:t>-</a:t>
              </a:r>
              <a:br>
                <a:rPr lang="en-US" sz="1600" dirty="0">
                  <a:solidFill>
                    <a:srgbClr val="4F81BD">
                      <a:lumMod val="75000"/>
                    </a:srgbClr>
                  </a:solidFill>
                </a:rPr>
              </a:br>
              <a:r>
                <a:rPr lang="en-US" sz="1600" dirty="0" err="1">
                  <a:solidFill>
                    <a:srgbClr val="4F81BD">
                      <a:lumMod val="75000"/>
                    </a:srgbClr>
                  </a:solidFill>
                </a:rPr>
                <a:t>hallinnon</a:t>
              </a:r>
              <a:r>
                <a:rPr lang="en-US" sz="1600" dirty="0">
                  <a:solidFill>
                    <a:srgbClr val="4F81BD">
                      <a:lumMod val="75000"/>
                    </a:srgbClr>
                  </a:solidFill>
                </a:rPr>
                <a:t> </a:t>
              </a:r>
              <a:r>
                <a:rPr lang="en-US" sz="1600" dirty="0" err="1">
                  <a:solidFill>
                    <a:srgbClr val="4F81BD">
                      <a:lumMod val="75000"/>
                    </a:srgbClr>
                  </a:solidFill>
                </a:rPr>
                <a:t>prosessit</a:t>
              </a:r>
              <a:endParaRPr lang="fi-FI" sz="1600" dirty="0">
                <a:solidFill>
                  <a:srgbClr val="4F81B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9256893" y="3154889"/>
              <a:ext cx="2074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Rekrytointijärjestelmä</a:t>
              </a:r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5807968" y="688314"/>
              <a:ext cx="383389" cy="157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" name="Ryhmä 4"/>
            <p:cNvGrpSpPr/>
            <p:nvPr/>
          </p:nvGrpSpPr>
          <p:grpSpPr>
            <a:xfrm>
              <a:off x="9244179" y="1686291"/>
              <a:ext cx="1793978" cy="813259"/>
              <a:chOff x="9244179" y="1686291"/>
              <a:chExt cx="1793978" cy="813259"/>
            </a:xfrm>
          </p:grpSpPr>
          <p:sp>
            <p:nvSpPr>
              <p:cNvPr id="21" name="Tekstiruutu 20"/>
              <p:cNvSpPr txBox="1"/>
              <p:nvPr/>
            </p:nvSpPr>
            <p:spPr>
              <a:xfrm>
                <a:off x="9244179" y="1686291"/>
                <a:ext cx="17939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>
                    <a:solidFill>
                      <a:srgbClr val="4F81BD">
                        <a:lumMod val="75000"/>
                      </a:srgbClr>
                    </a:solidFill>
                    <a:latin typeface="Calibri"/>
                  </a:rPr>
                  <a:t>Henkilöstötutkimus</a:t>
                </a:r>
              </a:p>
            </p:txBody>
          </p:sp>
          <p:pic>
            <p:nvPicPr>
              <p:cNvPr id="22" name="Kuva 21">
                <a:hlinkClick r:id="rId13"/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35982" y="2014685"/>
                <a:ext cx="1262523" cy="484865"/>
              </a:xfrm>
              <a:prstGeom prst="rect">
                <a:avLst/>
              </a:prstGeom>
            </p:spPr>
          </p:pic>
        </p:grpSp>
        <p:cxnSp>
          <p:nvCxnSpPr>
            <p:cNvPr id="23" name="Suora yhdysviiva 22"/>
            <p:cNvCxnSpPr>
              <a:stCxn id="8" idx="6"/>
            </p:cNvCxnSpPr>
            <p:nvPr/>
          </p:nvCxnSpPr>
          <p:spPr>
            <a:xfrm flipV="1">
              <a:off x="8648634" y="3478616"/>
              <a:ext cx="568564" cy="463147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/>
            <p:cNvCxnSpPr>
              <a:stCxn id="7" idx="5"/>
            </p:cNvCxnSpPr>
            <p:nvPr/>
          </p:nvCxnSpPr>
          <p:spPr>
            <a:xfrm flipV="1">
              <a:off x="8719663" y="3388048"/>
              <a:ext cx="497535" cy="10539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>
              <a:stCxn id="29" idx="6"/>
            </p:cNvCxnSpPr>
            <p:nvPr/>
          </p:nvCxnSpPr>
          <p:spPr>
            <a:xfrm flipV="1">
              <a:off x="8234955" y="2086286"/>
              <a:ext cx="993322" cy="838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yhdysviiva 25"/>
            <p:cNvCxnSpPr>
              <a:stCxn id="33" idx="6"/>
            </p:cNvCxnSpPr>
            <p:nvPr/>
          </p:nvCxnSpPr>
          <p:spPr>
            <a:xfrm>
              <a:off x="7899112" y="1632609"/>
              <a:ext cx="1355376" cy="36280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/>
            <p:cNvCxnSpPr>
              <a:stCxn id="31" idx="6"/>
            </p:cNvCxnSpPr>
            <p:nvPr/>
          </p:nvCxnSpPr>
          <p:spPr>
            <a:xfrm flipV="1">
              <a:off x="8605944" y="2292924"/>
              <a:ext cx="627596" cy="44730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yhdysviiva 27"/>
            <p:cNvCxnSpPr>
              <a:stCxn id="32" idx="4"/>
            </p:cNvCxnSpPr>
            <p:nvPr/>
          </p:nvCxnSpPr>
          <p:spPr>
            <a:xfrm>
              <a:off x="6021638" y="1874884"/>
              <a:ext cx="3232850" cy="1606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i 28"/>
            <p:cNvSpPr/>
            <p:nvPr/>
          </p:nvSpPr>
          <p:spPr>
            <a:xfrm>
              <a:off x="7243638" y="2023370"/>
              <a:ext cx="991317" cy="293547"/>
            </a:xfrm>
            <a:prstGeom prst="ellipse">
              <a:avLst/>
            </a:prstGeom>
            <a:noFill/>
            <a:ln>
              <a:solidFill>
                <a:srgbClr val="304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" name="Suora yhdysviiva 29"/>
            <p:cNvCxnSpPr>
              <a:stCxn id="34" idx="6"/>
            </p:cNvCxnSpPr>
            <p:nvPr/>
          </p:nvCxnSpPr>
          <p:spPr>
            <a:xfrm flipV="1">
              <a:off x="6369900" y="2254214"/>
              <a:ext cx="2884588" cy="2581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i 30"/>
            <p:cNvSpPr/>
            <p:nvPr/>
          </p:nvSpPr>
          <p:spPr>
            <a:xfrm>
              <a:off x="7470877" y="2564349"/>
              <a:ext cx="1135067" cy="351760"/>
            </a:xfrm>
            <a:prstGeom prst="ellipse">
              <a:avLst/>
            </a:prstGeom>
            <a:noFill/>
            <a:ln>
              <a:solidFill>
                <a:srgbClr val="304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Ellipsi 31"/>
            <p:cNvSpPr/>
            <p:nvPr/>
          </p:nvSpPr>
          <p:spPr>
            <a:xfrm>
              <a:off x="5541806" y="1428393"/>
              <a:ext cx="959663" cy="446491"/>
            </a:xfrm>
            <a:prstGeom prst="ellipse">
              <a:avLst/>
            </a:prstGeom>
            <a:noFill/>
            <a:ln>
              <a:solidFill>
                <a:srgbClr val="304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Ellipsi 32"/>
            <p:cNvSpPr/>
            <p:nvPr/>
          </p:nvSpPr>
          <p:spPr>
            <a:xfrm>
              <a:off x="6665926" y="1418065"/>
              <a:ext cx="1233186" cy="429087"/>
            </a:xfrm>
            <a:prstGeom prst="ellipse">
              <a:avLst/>
            </a:prstGeom>
            <a:noFill/>
            <a:ln>
              <a:solidFill>
                <a:srgbClr val="304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Ellipsi 33"/>
            <p:cNvSpPr/>
            <p:nvPr/>
          </p:nvSpPr>
          <p:spPr>
            <a:xfrm>
              <a:off x="5187145" y="2360385"/>
              <a:ext cx="1182755" cy="303943"/>
            </a:xfrm>
            <a:prstGeom prst="ellipse">
              <a:avLst/>
            </a:prstGeom>
            <a:noFill/>
            <a:ln>
              <a:solidFill>
                <a:srgbClr val="304F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Suora yhdysviiva 34"/>
            <p:cNvCxnSpPr/>
            <p:nvPr/>
          </p:nvCxnSpPr>
          <p:spPr>
            <a:xfrm flipH="1">
              <a:off x="5532801" y="5595805"/>
              <a:ext cx="742" cy="383786"/>
            </a:xfrm>
            <a:prstGeom prst="line">
              <a:avLst/>
            </a:prstGeom>
            <a:ln w="28575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uora yhdysviiva 35"/>
            <p:cNvCxnSpPr>
              <a:endCxn id="10" idx="2"/>
            </p:cNvCxnSpPr>
            <p:nvPr/>
          </p:nvCxnSpPr>
          <p:spPr>
            <a:xfrm>
              <a:off x="1868746" y="2514089"/>
              <a:ext cx="1553962" cy="1164860"/>
            </a:xfrm>
            <a:prstGeom prst="line">
              <a:avLst/>
            </a:prstGeom>
            <a:ln w="28575">
              <a:solidFill>
                <a:srgbClr val="1B77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uora yhdysviiva 36"/>
            <p:cNvCxnSpPr>
              <a:stCxn id="4" idx="3"/>
              <a:endCxn id="13" idx="2"/>
            </p:cNvCxnSpPr>
            <p:nvPr/>
          </p:nvCxnSpPr>
          <p:spPr>
            <a:xfrm flipV="1">
              <a:off x="1904860" y="1614105"/>
              <a:ext cx="2333109" cy="961999"/>
            </a:xfrm>
            <a:prstGeom prst="line">
              <a:avLst/>
            </a:prstGeom>
            <a:ln w="28575">
              <a:solidFill>
                <a:srgbClr val="1B775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uora yhdysviiva 37"/>
            <p:cNvCxnSpPr>
              <a:stCxn id="4" idx="3"/>
              <a:endCxn id="12" idx="2"/>
            </p:cNvCxnSpPr>
            <p:nvPr/>
          </p:nvCxnSpPr>
          <p:spPr>
            <a:xfrm flipV="1">
              <a:off x="1904860" y="2317158"/>
              <a:ext cx="1945493" cy="258946"/>
            </a:xfrm>
            <a:prstGeom prst="line">
              <a:avLst/>
            </a:prstGeom>
            <a:ln w="28575">
              <a:solidFill>
                <a:srgbClr val="1B775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uora yhdysviiva 38"/>
            <p:cNvCxnSpPr>
              <a:stCxn id="17" idx="6"/>
            </p:cNvCxnSpPr>
            <p:nvPr/>
          </p:nvCxnSpPr>
          <p:spPr>
            <a:xfrm>
              <a:off x="4787624" y="3678542"/>
              <a:ext cx="736914" cy="2386641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426" y="3335314"/>
              <a:ext cx="1259104" cy="40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Ellipsi 40"/>
            <p:cNvSpPr/>
            <p:nvPr/>
          </p:nvSpPr>
          <p:spPr>
            <a:xfrm>
              <a:off x="3911520" y="2081075"/>
              <a:ext cx="1206140" cy="48768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srgbClr val="1B7754"/>
                </a:solidFill>
                <a:latin typeface="Calibri"/>
              </a:endParaRPr>
            </a:p>
          </p:txBody>
        </p:sp>
        <p:cxnSp>
          <p:nvCxnSpPr>
            <p:cNvPr id="42" name="Suora yhdysviiva 41"/>
            <p:cNvCxnSpPr>
              <a:stCxn id="40" idx="3"/>
              <a:endCxn id="41" idx="2"/>
            </p:cNvCxnSpPr>
            <p:nvPr/>
          </p:nvCxnSpPr>
          <p:spPr>
            <a:xfrm flipV="1">
              <a:off x="2110530" y="2324919"/>
              <a:ext cx="1800990" cy="121185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iruutu 42"/>
            <p:cNvSpPr txBox="1"/>
            <p:nvPr/>
          </p:nvSpPr>
          <p:spPr>
            <a:xfrm>
              <a:off x="931771" y="3695355"/>
              <a:ext cx="1898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Valtion digitaalinen</a:t>
              </a:r>
              <a:br>
                <a:rPr lang="fi-FI" sz="16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</a:br>
              <a:r>
                <a:rPr lang="fi-FI" sz="16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oppimisympäristö</a:t>
              </a:r>
            </a:p>
          </p:txBody>
        </p:sp>
        <p:sp>
          <p:nvSpPr>
            <p:cNvPr id="85" name="Kuusikulmio 84"/>
            <p:cNvSpPr/>
            <p:nvPr/>
          </p:nvSpPr>
          <p:spPr>
            <a:xfrm>
              <a:off x="3344901" y="1196506"/>
              <a:ext cx="5545655" cy="4393565"/>
            </a:xfrm>
            <a:prstGeom prst="hexagon">
              <a:avLst/>
            </a:prstGeom>
            <a:noFill/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9" name="Suora yhdysviiva 118"/>
            <p:cNvCxnSpPr>
              <a:stCxn id="11" idx="3"/>
              <a:endCxn id="10" idx="3"/>
            </p:cNvCxnSpPr>
            <p:nvPr/>
          </p:nvCxnSpPr>
          <p:spPr>
            <a:xfrm flipV="1">
              <a:off x="1971791" y="3954517"/>
              <a:ext cx="1658931" cy="1165060"/>
            </a:xfrm>
            <a:prstGeom prst="line">
              <a:avLst/>
            </a:prstGeom>
            <a:ln w="28575">
              <a:solidFill>
                <a:srgbClr val="248B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Kuva 3">
              <a:hlinkClick r:id="rId8"/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59943" y="2425381"/>
              <a:ext cx="944917" cy="301446"/>
            </a:xfrm>
            <a:prstGeom prst="rect">
              <a:avLst/>
            </a:prstGeom>
          </p:spPr>
        </p:pic>
        <p:cxnSp>
          <p:nvCxnSpPr>
            <p:cNvPr id="58" name="Suora yhdysviiva 57"/>
            <p:cNvCxnSpPr>
              <a:endCxn id="63" idx="2"/>
            </p:cNvCxnSpPr>
            <p:nvPr/>
          </p:nvCxnSpPr>
          <p:spPr>
            <a:xfrm>
              <a:off x="1817752" y="2370841"/>
              <a:ext cx="1820040" cy="587193"/>
            </a:xfrm>
            <a:prstGeom prst="line">
              <a:avLst/>
            </a:prstGeom>
            <a:ln w="28575">
              <a:solidFill>
                <a:srgbClr val="1B77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i 62"/>
            <p:cNvSpPr/>
            <p:nvPr/>
          </p:nvSpPr>
          <p:spPr>
            <a:xfrm>
              <a:off x="3637792" y="2773502"/>
              <a:ext cx="1021358" cy="369064"/>
            </a:xfrm>
            <a:prstGeom prst="ellipse">
              <a:avLst/>
            </a:prstGeom>
            <a:noFill/>
            <a:ln>
              <a:solidFill>
                <a:srgbClr val="1B775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srgbClr val="1B7754"/>
                </a:solidFill>
                <a:latin typeface="Calibri"/>
              </a:endParaRPr>
            </a:p>
          </p:txBody>
        </p:sp>
        <p:pic>
          <p:nvPicPr>
            <p:cNvPr id="89" name="Kuva 88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48084" y="4955332"/>
              <a:ext cx="1253877" cy="269194"/>
            </a:xfrm>
            <a:prstGeom prst="rect">
              <a:avLst/>
            </a:prstGeom>
          </p:spPr>
        </p:pic>
        <p:sp>
          <p:nvSpPr>
            <p:cNvPr id="92" name="Tekstiruutu 91"/>
            <p:cNvSpPr txBox="1"/>
            <p:nvPr/>
          </p:nvSpPr>
          <p:spPr>
            <a:xfrm>
              <a:off x="9279727" y="4610296"/>
              <a:ext cx="2825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Valtion työelämän kehittäminen</a:t>
              </a:r>
            </a:p>
          </p:txBody>
        </p:sp>
        <p:cxnSp>
          <p:nvCxnSpPr>
            <p:cNvPr id="93" name="Suora yhdysviiva 92"/>
            <p:cNvCxnSpPr>
              <a:endCxn id="92" idx="1"/>
            </p:cNvCxnSpPr>
            <p:nvPr/>
          </p:nvCxnSpPr>
          <p:spPr>
            <a:xfrm>
              <a:off x="8296102" y="4610296"/>
              <a:ext cx="983625" cy="169277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i 50"/>
            <p:cNvSpPr/>
            <p:nvPr/>
          </p:nvSpPr>
          <p:spPr>
            <a:xfrm>
              <a:off x="6434320" y="2989244"/>
              <a:ext cx="1044980" cy="555416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2" name="Suora yhdysviiva 51"/>
            <p:cNvCxnSpPr/>
            <p:nvPr/>
          </p:nvCxnSpPr>
          <p:spPr>
            <a:xfrm flipH="1">
              <a:off x="5541807" y="3505105"/>
              <a:ext cx="1216802" cy="2560078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uorakulmio 43"/>
            <p:cNvSpPr/>
            <p:nvPr/>
          </p:nvSpPr>
          <p:spPr>
            <a:xfrm>
              <a:off x="2887373" y="707674"/>
              <a:ext cx="6281566" cy="421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9" name="Suora yhdysviiva 58"/>
            <p:cNvCxnSpPr>
              <a:stCxn id="40" idx="3"/>
            </p:cNvCxnSpPr>
            <p:nvPr/>
          </p:nvCxnSpPr>
          <p:spPr>
            <a:xfrm flipV="1">
              <a:off x="2110530" y="3505105"/>
              <a:ext cx="1267830" cy="31665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kstiruutu 64"/>
            <p:cNvSpPr txBox="1"/>
            <p:nvPr/>
          </p:nvSpPr>
          <p:spPr>
            <a:xfrm>
              <a:off x="3604451" y="3639820"/>
              <a:ext cx="1226185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i-FI" sz="900" dirty="0">
                  <a:solidFill>
                    <a:srgbClr val="4F81BD">
                      <a:lumMod val="75000"/>
                    </a:srgbClr>
                  </a:solidFill>
                  <a:latin typeface="Arial Narrow" panose="020B0606020202030204" pitchFamily="34" charset="0"/>
                </a:rPr>
                <a:t>ml. </a:t>
              </a:r>
              <a:r>
                <a:rPr lang="fi-FI" sz="900" dirty="0" smtClean="0">
                  <a:solidFill>
                    <a:srgbClr val="4F81BD">
                      <a:lumMod val="75000"/>
                    </a:srgbClr>
                  </a:solidFill>
                  <a:latin typeface="Arial Narrow" panose="020B0606020202030204" pitchFamily="34" charset="0"/>
                </a:rPr>
                <a:t>palvelussuhteen</a:t>
              </a:r>
              <a:br>
                <a:rPr lang="fi-FI" sz="900" dirty="0" smtClean="0">
                  <a:solidFill>
                    <a:srgbClr val="4F81BD">
                      <a:lumMod val="75000"/>
                    </a:srgbClr>
                  </a:solidFill>
                  <a:latin typeface="Arial Narrow" panose="020B0606020202030204" pitchFamily="34" charset="0"/>
                </a:rPr>
              </a:br>
              <a:r>
                <a:rPr lang="fi-FI" sz="900" dirty="0" smtClean="0">
                  <a:solidFill>
                    <a:srgbClr val="4F81BD">
                      <a:lumMod val="75000"/>
                    </a:srgbClr>
                  </a:solidFill>
                  <a:latin typeface="Arial Narrow" panose="020B0606020202030204" pitchFamily="34" charset="0"/>
                </a:rPr>
                <a:t>elinkaaren hallinta</a:t>
              </a:r>
              <a:endParaRPr lang="fi-FI" sz="90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8" name="Kuusikulmio 97"/>
            <p:cNvSpPr/>
            <p:nvPr/>
          </p:nvSpPr>
          <p:spPr>
            <a:xfrm>
              <a:off x="3296257" y="1148876"/>
              <a:ext cx="5655114" cy="4478345"/>
            </a:xfrm>
            <a:prstGeom prst="hexagon">
              <a:avLst/>
            </a:prstGeom>
            <a:noFill/>
            <a:ln>
              <a:solidFill>
                <a:srgbClr val="1F49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1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/>
        </p:nvSpPr>
        <p:spPr>
          <a:xfrm>
            <a:off x="4827837" y="1598140"/>
            <a:ext cx="3711627" cy="39857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Koemme työmme yhteiseksi ja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hyödyn-</a:t>
            </a:r>
            <a:r>
              <a:rPr kumimoji="0" lang="fi-FI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nämme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osaamista joustavasti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yli rajojen.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Jatkuva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oppiminen on osa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työtämme.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Työskentelyssä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 johtamisessa korostuu vastuullisuus, luottamus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valmentava työote</a:t>
            </a:r>
            <a: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Edistämme monipaikkaista työtä.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Strateginen HR on varmistamassa tuloksellista toimintaa ja tiedolla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johtamista.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Henkilöstöhallinto toimii tuottavasti </a:t>
            </a:r>
            <a:b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 palvelut on fiksusti </a:t>
            </a:r>
            <a:r>
              <a:rPr kumimoji="0" lang="fi-FI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järjestetty.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0022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i-FI" sz="20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Henkilöstöjohtaminen valtiolla -kuvaus</a:t>
            </a:r>
            <a: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Henkilöstöjohtamisen linjaukset &amp; yhteiset HR-tavoitteet -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4294967295"/>
          </p:nvPr>
        </p:nvSpPr>
        <p:spPr>
          <a:xfrm>
            <a:off x="9043544" y="2602621"/>
            <a:ext cx="2988126" cy="720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Yhteiset HR-tavoitteet </a:t>
            </a:r>
            <a:b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tulossopimuksiin v. 2020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9043543" y="2125791"/>
            <a:ext cx="1602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A34E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HR-</a:t>
            </a:r>
            <a:r>
              <a:rPr kumimoji="0" lang="fi-FI" b="1" i="0" u="none" strike="noStrike" kern="1200" cap="none" spc="0" normalizeH="0" baseline="0" noProof="0" dirty="0" err="1">
                <a:ln>
                  <a:noFill/>
                </a:ln>
                <a:solidFill>
                  <a:srgbClr val="A34E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ohry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A34E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2018: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059384" y="3692269"/>
            <a:ext cx="130232" cy="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4294967295"/>
          </p:nvPr>
        </p:nvSpPr>
        <p:spPr>
          <a:xfrm>
            <a:off x="9023825" y="3251819"/>
            <a:ext cx="3007846" cy="2071141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Osaamisen kehittäminen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Liikkuvuuden edistäminen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i-FI" sz="16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Valtion työnantajakuvan uudistaminen</a:t>
            </a:r>
          </a:p>
        </p:txBody>
      </p:sp>
      <p:sp>
        <p:nvSpPr>
          <p:cNvPr id="18" name="Oikea aaltosulje 17"/>
          <p:cNvSpPr/>
          <p:nvPr/>
        </p:nvSpPr>
        <p:spPr>
          <a:xfrm>
            <a:off x="8474348" y="1169311"/>
            <a:ext cx="363899" cy="5503476"/>
          </a:xfrm>
          <a:prstGeom prst="rightBrace">
            <a:avLst>
              <a:gd name="adj1" fmla="val 68439"/>
              <a:gd name="adj2" fmla="val 50313"/>
            </a:avLst>
          </a:prstGeom>
          <a:solidFill>
            <a:schemeClr val="bg1"/>
          </a:solidFill>
          <a:ln w="190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3607724" y="1011302"/>
            <a:ext cx="516776" cy="5661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ikea aaltosulje 18"/>
          <p:cNvSpPr/>
          <p:nvPr/>
        </p:nvSpPr>
        <p:spPr>
          <a:xfrm>
            <a:off x="3641080" y="1169310"/>
            <a:ext cx="363899" cy="5503476"/>
          </a:xfrm>
          <a:prstGeom prst="rightBrace">
            <a:avLst>
              <a:gd name="adj1" fmla="val 68439"/>
              <a:gd name="adj2" fmla="val 50313"/>
            </a:avLst>
          </a:prstGeom>
          <a:solidFill>
            <a:schemeClr val="bg1"/>
          </a:solidFill>
          <a:ln w="1905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oimintopainike: Paluu 14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Sisällön paikkamerkki 2"/>
          <p:cNvSpPr txBox="1">
            <a:spLocks/>
          </p:cNvSpPr>
          <p:nvPr/>
        </p:nvSpPr>
        <p:spPr>
          <a:xfrm>
            <a:off x="465083" y="4147305"/>
            <a:ext cx="2982536" cy="23323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5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Pärjätäkseen kilpailussa koulutetusta työvoimasta valtionhallinnossa </a:t>
            </a:r>
            <a:r>
              <a:rPr lang="fi-FI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käynnis-tetään</a:t>
            </a: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koko konsernin yhtenäinen henkilöstöjohtamisen uudistusohjelma, jolla parannetaan </a:t>
            </a:r>
            <a:r>
              <a:rPr lang="fi-FI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valtion kilpailukykyä työnantajana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sekä valmistaudutaan suureen rekrytointitarpeeseen. </a:t>
            </a:r>
            <a:endParaRPr lang="fi-FI" sz="1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Hallitus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haluaa </a:t>
            </a:r>
            <a:r>
              <a:rPr lang="fi-FI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vähentää </a:t>
            </a:r>
            <a:r>
              <a:rPr lang="fi-FI" sz="13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valtionhallinnon </a:t>
            </a:r>
            <a:r>
              <a:rPr lang="fi-FI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siiloutumista, kehittää urapolkuja ja sisäistä työkiertoa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sekä jatkaa </a:t>
            </a: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palkka-</a:t>
            </a:r>
            <a:r>
              <a:rPr lang="fi-FI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harmonisaation</a:t>
            </a: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edistämistä…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D4423EBA-F94F-4A44-974A-AB109FA6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24" y="1692058"/>
            <a:ext cx="1515849" cy="214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Suorakulmio 14">
            <a:extLst>
              <a:ext uri="{FF2B5EF4-FFF2-40B4-BE49-F238E27FC236}">
                <a16:creationId xmlns:a16="http://schemas.microsoft.com/office/drawing/2014/main" id="{3B978C8B-7A64-457D-94B7-12F3678D85B5}"/>
              </a:ext>
            </a:extLst>
          </p:cNvPr>
          <p:cNvSpPr/>
          <p:nvPr/>
        </p:nvSpPr>
        <p:spPr>
          <a:xfrm>
            <a:off x="347109" y="1169311"/>
            <a:ext cx="3100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A34E96"/>
                </a:solidFill>
                <a:cs typeface="Calibri" panose="020F0502020204030204" pitchFamily="34" charset="0"/>
              </a:rPr>
              <a:t>Hallitusohjelma s. 182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189616" y="1169311"/>
            <a:ext cx="440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A34E96"/>
                </a:solidFill>
                <a:cs typeface="Calibri" panose="020F0502020204030204" pitchFamily="34" charset="0"/>
              </a:rPr>
              <a:t>Henkilöstöjohtamisen linjaukset</a:t>
            </a:r>
            <a:endParaRPr lang="fi-FI" dirty="0">
              <a:solidFill>
                <a:srgbClr val="A34E96"/>
              </a:solidFill>
              <a:cs typeface="Calibri" panose="020F0502020204030204" pitchFamily="34" charset="0"/>
            </a:endParaRPr>
          </a:p>
        </p:txBody>
      </p:sp>
      <p:sp>
        <p:nvSpPr>
          <p:cNvPr id="30" name="Oval 53"/>
          <p:cNvSpPr/>
          <p:nvPr/>
        </p:nvSpPr>
        <p:spPr>
          <a:xfrm>
            <a:off x="4364365" y="1941837"/>
            <a:ext cx="398400" cy="396000"/>
          </a:xfrm>
          <a:prstGeom prst="ellipse">
            <a:avLst/>
          </a:prstGeom>
          <a:solidFill>
            <a:srgbClr val="365ABD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31" name="Oval 53"/>
          <p:cNvSpPr/>
          <p:nvPr/>
        </p:nvSpPr>
        <p:spPr>
          <a:xfrm>
            <a:off x="4364365" y="2581745"/>
            <a:ext cx="398400" cy="396000"/>
          </a:xfrm>
          <a:prstGeom prst="ellipse">
            <a:avLst/>
          </a:prstGeom>
          <a:solidFill>
            <a:srgbClr val="1B365D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32" name="Oval 53"/>
          <p:cNvSpPr/>
          <p:nvPr/>
        </p:nvSpPr>
        <p:spPr>
          <a:xfrm>
            <a:off x="4364365" y="3318372"/>
            <a:ext cx="398400" cy="396000"/>
          </a:xfrm>
          <a:prstGeom prst="ellipse">
            <a:avLst/>
          </a:prstGeom>
          <a:solidFill>
            <a:srgbClr val="A34E96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33" name="Oval 53"/>
          <p:cNvSpPr/>
          <p:nvPr/>
        </p:nvSpPr>
        <p:spPr>
          <a:xfrm>
            <a:off x="4364365" y="4192815"/>
            <a:ext cx="398400" cy="396000"/>
          </a:xfrm>
          <a:prstGeom prst="ellipse">
            <a:avLst/>
          </a:prstGeom>
          <a:solidFill>
            <a:srgbClr val="728CD1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4</a:t>
            </a:r>
          </a:p>
        </p:txBody>
      </p:sp>
      <p:sp>
        <p:nvSpPr>
          <p:cNvPr id="34" name="Oval 53"/>
          <p:cNvSpPr/>
          <p:nvPr/>
        </p:nvSpPr>
        <p:spPr>
          <a:xfrm>
            <a:off x="4364365" y="5104320"/>
            <a:ext cx="398400" cy="396000"/>
          </a:xfrm>
          <a:prstGeom prst="ellipse">
            <a:avLst/>
          </a:prstGeom>
          <a:solidFill>
            <a:srgbClr val="6D6E71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32-sakarainen tähti 51"/>
          <p:cNvSpPr/>
          <p:nvPr/>
        </p:nvSpPr>
        <p:spPr>
          <a:xfrm>
            <a:off x="117062" y="1609668"/>
            <a:ext cx="1939442" cy="1778822"/>
          </a:xfrm>
          <a:prstGeom prst="star32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8FCD4"/>
              </a:gs>
              <a:gs pos="100000">
                <a:srgbClr val="FDF2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49" name="Suora nuoliyhdysviiva 48"/>
          <p:cNvCxnSpPr/>
          <p:nvPr/>
        </p:nvCxnSpPr>
        <p:spPr>
          <a:xfrm flipH="1" flipV="1">
            <a:off x="10667748" y="2432012"/>
            <a:ext cx="14576" cy="710619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V="1">
            <a:off x="2428852" y="4579780"/>
            <a:ext cx="3654" cy="378779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3943757" y="4540561"/>
            <a:ext cx="0" cy="410788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1226790" y="4207688"/>
            <a:ext cx="0" cy="618007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H="1">
            <a:off x="2672666" y="3398515"/>
            <a:ext cx="2586" cy="1133009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/>
          <p:nvPr/>
        </p:nvCxnSpPr>
        <p:spPr>
          <a:xfrm flipV="1">
            <a:off x="9213265" y="3501039"/>
            <a:ext cx="0" cy="632901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flipH="1" flipV="1">
            <a:off x="7263154" y="2931887"/>
            <a:ext cx="6498" cy="725812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32-sakarainen tähti 42"/>
          <p:cNvSpPr/>
          <p:nvPr/>
        </p:nvSpPr>
        <p:spPr>
          <a:xfrm>
            <a:off x="3314778" y="1106440"/>
            <a:ext cx="1939442" cy="1778822"/>
          </a:xfrm>
          <a:prstGeom prst="star32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8FCD4"/>
              </a:gs>
              <a:gs pos="100000">
                <a:srgbClr val="FDF2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32-sakarainen tähti 40"/>
          <p:cNvSpPr/>
          <p:nvPr/>
        </p:nvSpPr>
        <p:spPr>
          <a:xfrm>
            <a:off x="7729895" y="465915"/>
            <a:ext cx="1939442" cy="1778822"/>
          </a:xfrm>
          <a:prstGeom prst="star32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8FCD4"/>
              </a:gs>
              <a:gs pos="100000">
                <a:srgbClr val="FDF2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32-sakarainen tähti 39"/>
          <p:cNvSpPr/>
          <p:nvPr/>
        </p:nvSpPr>
        <p:spPr>
          <a:xfrm>
            <a:off x="9958187" y="3921835"/>
            <a:ext cx="1939442" cy="1778822"/>
          </a:xfrm>
          <a:prstGeom prst="star32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8FCD4"/>
              </a:gs>
              <a:gs pos="100000">
                <a:srgbClr val="FDF2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32-sakarainen tähti 2"/>
          <p:cNvSpPr/>
          <p:nvPr/>
        </p:nvSpPr>
        <p:spPr>
          <a:xfrm>
            <a:off x="7107611" y="4655798"/>
            <a:ext cx="1939442" cy="1778822"/>
          </a:xfrm>
          <a:prstGeom prst="star32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8FCD4"/>
              </a:gs>
              <a:gs pos="100000">
                <a:srgbClr val="FDF2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44" name="Suora nuoliyhdysviiva 43"/>
          <p:cNvCxnSpPr/>
          <p:nvPr/>
        </p:nvCxnSpPr>
        <p:spPr>
          <a:xfrm flipV="1">
            <a:off x="5924742" y="3797671"/>
            <a:ext cx="3384" cy="1133070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/>
          <p:nvPr/>
        </p:nvCxnSpPr>
        <p:spPr>
          <a:xfrm flipV="1">
            <a:off x="5040054" y="4745890"/>
            <a:ext cx="621" cy="683617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>
            <a:off x="8975402" y="2893653"/>
            <a:ext cx="946" cy="463039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85DC72-5F52-4109-8FDC-D350B278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uolivapaa piirto 5"/>
          <p:cNvSpPr/>
          <p:nvPr/>
        </p:nvSpPr>
        <p:spPr>
          <a:xfrm rot="323565">
            <a:off x="1224879" y="1414782"/>
            <a:ext cx="9564695" cy="4808462"/>
          </a:xfrm>
          <a:custGeom>
            <a:avLst/>
            <a:gdLst>
              <a:gd name="connsiteX0" fmla="*/ 0 w 9366636"/>
              <a:gd name="connsiteY0" fmla="*/ 4166484 h 4166484"/>
              <a:gd name="connsiteX1" fmla="*/ 659958 w 9366636"/>
              <a:gd name="connsiteY1" fmla="*/ 2965837 h 4166484"/>
              <a:gd name="connsiteX2" fmla="*/ 2997642 w 9366636"/>
              <a:gd name="connsiteY2" fmla="*/ 3260035 h 4166484"/>
              <a:gd name="connsiteX3" fmla="*/ 4309607 w 9366636"/>
              <a:gd name="connsiteY3" fmla="*/ 2409245 h 4166484"/>
              <a:gd name="connsiteX4" fmla="*/ 5176299 w 9366636"/>
              <a:gd name="connsiteY4" fmla="*/ 1113183 h 4166484"/>
              <a:gd name="connsiteX5" fmla="*/ 7792278 w 9366636"/>
              <a:gd name="connsiteY5" fmla="*/ 1455089 h 4166484"/>
              <a:gd name="connsiteX6" fmla="*/ 9366636 w 9366636"/>
              <a:gd name="connsiteY6" fmla="*/ 0 h 416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6636" h="4166484">
                <a:moveTo>
                  <a:pt x="0" y="4166484"/>
                </a:moveTo>
                <a:cubicBezTo>
                  <a:pt x="80175" y="3641698"/>
                  <a:pt x="160351" y="3116912"/>
                  <a:pt x="659958" y="2965837"/>
                </a:cubicBezTo>
                <a:cubicBezTo>
                  <a:pt x="1159565" y="2814762"/>
                  <a:pt x="2389367" y="3352800"/>
                  <a:pt x="2997642" y="3260035"/>
                </a:cubicBezTo>
                <a:cubicBezTo>
                  <a:pt x="3605917" y="3167270"/>
                  <a:pt x="3946498" y="2767054"/>
                  <a:pt x="4309607" y="2409245"/>
                </a:cubicBezTo>
                <a:cubicBezTo>
                  <a:pt x="4672717" y="2051436"/>
                  <a:pt x="4595854" y="1272209"/>
                  <a:pt x="5176299" y="1113183"/>
                </a:cubicBezTo>
                <a:cubicBezTo>
                  <a:pt x="5756744" y="954157"/>
                  <a:pt x="7093889" y="1640619"/>
                  <a:pt x="7792278" y="1455089"/>
                </a:cubicBezTo>
                <a:cubicBezTo>
                  <a:pt x="8490667" y="1269559"/>
                  <a:pt x="8928651" y="634779"/>
                  <a:pt x="9366636" y="0"/>
                </a:cubicBezTo>
              </a:path>
            </a:pathLst>
          </a:custGeom>
          <a:noFill/>
          <a:ln w="38100">
            <a:solidFill>
              <a:srgbClr val="339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242493" y="436756"/>
            <a:ext cx="7033068" cy="5746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i-F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Henkilöstöjohtamisen vaikutus työntekijäkokemukseen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1536108" y="4958559"/>
            <a:ext cx="1825892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Työympäristöni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(tilat, välineet, järjestelmät)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9761279" y="1470610"/>
            <a:ext cx="2324314" cy="608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Palvelusuhteeni päättyminen </a:t>
            </a:r>
            <a:r>
              <a:rPr lang="fi-FI" sz="1050" dirty="0">
                <a:solidFill>
                  <a:prstClr val="black"/>
                </a:solidFill>
                <a:latin typeface="Arial"/>
              </a:rPr>
              <a:t>(ml. lähtöhaastattelu, työtodistus)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412135" y="3774706"/>
            <a:ext cx="1629310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Palvelussuhteeni aloitus &amp; perehdytys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370570" y="5777240"/>
            <a:ext cx="1809490" cy="523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Hakijakokemukseni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4231860" y="5218418"/>
            <a:ext cx="1661089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Palaute ja työsuori-tukseni johtaminen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8586847" y="3907509"/>
            <a:ext cx="1307240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1200">
                <a:solidFill>
                  <a:prstClr val="black"/>
                </a:solidFill>
              </a:rPr>
              <a:t>Matkustaminen työssä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3118056" y="3999510"/>
            <a:ext cx="1669223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Tiimini,</a:t>
            </a:r>
            <a:r>
              <a:rPr kumimoji="0" lang="fi-FI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työyhteisöni</a:t>
            </a:r>
            <a:r>
              <a:rPr kumimoji="0" lang="fi-FI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i-FI" sz="1050" dirty="0">
                <a:solidFill>
                  <a:prstClr val="black"/>
                </a:solidFill>
                <a:latin typeface="Arial"/>
              </a:rPr>
              <a:t>(ml. valtioyhteisö)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1851496" y="3064505"/>
            <a:ext cx="1684014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Työtehtäväni, roolini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10054526" y="3070837"/>
            <a:ext cx="1409051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Juhlistamiset ja muistamiset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6268789" y="3525431"/>
            <a:ext cx="2164432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200" dirty="0">
                <a:solidFill>
                  <a:prstClr val="black"/>
                </a:solidFill>
              </a:rPr>
              <a:t>Kokonaispalkintani ja muut palvelussuhteen ehdot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5678578" y="1979373"/>
            <a:ext cx="1839036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 ja yksityiselämän tasapaino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5463206" y="4400498"/>
            <a:ext cx="1722942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Fyysinen ja psyykkinen työkuntoni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8202681" y="2450879"/>
            <a:ext cx="1558598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Poissaolot ja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töihin paluut</a:t>
            </a:r>
          </a:p>
        </p:txBody>
      </p:sp>
      <p:cxnSp>
        <p:nvCxnSpPr>
          <p:cNvPr id="34" name="Suora nuoliyhdysviiva 33"/>
          <p:cNvCxnSpPr/>
          <p:nvPr/>
        </p:nvCxnSpPr>
        <p:spPr>
          <a:xfrm flipH="1">
            <a:off x="5153156" y="3408751"/>
            <a:ext cx="16369" cy="1026167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>
            <a:off x="6605973" y="2494750"/>
            <a:ext cx="946" cy="209830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iruutu 54"/>
          <p:cNvSpPr txBox="1"/>
          <p:nvPr/>
        </p:nvSpPr>
        <p:spPr>
          <a:xfrm>
            <a:off x="288908" y="2296667"/>
            <a:ext cx="15877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Merkityksellinen, kehittyvä työ</a:t>
            </a:r>
          </a:p>
        </p:txBody>
      </p:sp>
      <p:sp>
        <p:nvSpPr>
          <p:cNvPr id="56" name="Tekstiruutu 55"/>
          <p:cNvSpPr txBox="1"/>
          <p:nvPr/>
        </p:nvSpPr>
        <p:spPr>
          <a:xfrm>
            <a:off x="7458276" y="5393579"/>
            <a:ext cx="13175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Arvopohjainen toiminta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7779041" y="1065157"/>
            <a:ext cx="186556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Valmentava esimiestyö ja johtaminen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10153866" y="4500327"/>
            <a:ext cx="15914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Osaava ja hyvinvoiva</a:t>
            </a:r>
            <a:b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henkilöstö</a:t>
            </a:r>
          </a:p>
        </p:txBody>
      </p:sp>
      <p:pic>
        <p:nvPicPr>
          <p:cNvPr id="54" name="Picture 2" descr="https://pbs.twimg.com/media/DAbC21dXsAAPR1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1" y="307460"/>
            <a:ext cx="911248" cy="6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Kuva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62" y="202103"/>
            <a:ext cx="965768" cy="1244328"/>
          </a:xfrm>
          <a:prstGeom prst="rect">
            <a:avLst/>
          </a:prstGeom>
        </p:spPr>
      </p:pic>
      <p:sp>
        <p:nvSpPr>
          <p:cNvPr id="17" name="Pyöristetty suorakulmio 16"/>
          <p:cNvSpPr/>
          <p:nvPr/>
        </p:nvSpPr>
        <p:spPr>
          <a:xfrm>
            <a:off x="4451965" y="3255181"/>
            <a:ext cx="1317124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Osaamiseni kehittyminen</a:t>
            </a:r>
          </a:p>
        </p:txBody>
      </p:sp>
      <p:sp>
        <p:nvSpPr>
          <p:cNvPr id="2" name="Suorakulmio 1"/>
          <p:cNvSpPr/>
          <p:nvPr/>
        </p:nvSpPr>
        <p:spPr>
          <a:xfrm>
            <a:off x="1263954" y="16023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Henkilöstöjohtaminen valtiolla -kuvaus</a:t>
            </a:r>
            <a:endParaRPr lang="fi-FI" dirty="0"/>
          </a:p>
        </p:txBody>
      </p:sp>
      <p:sp>
        <p:nvSpPr>
          <p:cNvPr id="46" name="Pyöristetty suorakulmio 45"/>
          <p:cNvSpPr/>
          <p:nvPr/>
        </p:nvSpPr>
        <p:spPr>
          <a:xfrm>
            <a:off x="3106976" y="5926586"/>
            <a:ext cx="1374585" cy="53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</a:t>
            </a:r>
            <a:r>
              <a:rPr kumimoji="0" lang="fi-FI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teon tavat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8" name="Suora nuoliyhdysviiva 47"/>
          <p:cNvCxnSpPr>
            <a:stCxn id="46" idx="0"/>
          </p:cNvCxnSpPr>
          <p:nvPr/>
        </p:nvCxnSpPr>
        <p:spPr>
          <a:xfrm flipV="1">
            <a:off x="3794269" y="5064076"/>
            <a:ext cx="5322" cy="862510"/>
          </a:xfrm>
          <a:prstGeom prst="straightConnector1">
            <a:avLst/>
          </a:prstGeom>
          <a:ln w="12700">
            <a:solidFill>
              <a:srgbClr val="507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oimintopainike: Paluu 52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3387167" y="1483190"/>
            <a:ext cx="1844638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”Voin olla </a:t>
            </a:r>
            <a:b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oma itseni.</a:t>
            </a:r>
            <a:b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fi-FI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Eikä yksin </a:t>
            </a:r>
            <a:b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7A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tarvitse pärjätä”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507A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2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2613312" y="44624"/>
            <a:ext cx="69127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-kuvaus</a:t>
            </a:r>
            <a:endParaRPr lang="fi-FI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398010" y="980728"/>
            <a:ext cx="5387648" cy="577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 smtClean="0">
                <a:solidFill>
                  <a:srgbClr val="316496"/>
                </a:solidFill>
              </a:rPr>
              <a:t>Virastomuotoiset palveluntarjoajat:</a:t>
            </a:r>
            <a:r>
              <a:rPr lang="fi-FI" sz="1600" u="sng" dirty="0">
                <a:solidFill>
                  <a:prstClr val="black"/>
                </a:solidFill>
              </a:rPr>
              <a:t/>
            </a:r>
            <a:br>
              <a:rPr lang="fi-FI" sz="1600" u="sng" dirty="0">
                <a:solidFill>
                  <a:prstClr val="black"/>
                </a:solidFill>
              </a:rPr>
            </a:br>
            <a:endParaRPr lang="fi-FI" sz="700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prstClr val="black"/>
                </a:solidFill>
              </a:rPr>
              <a:t>Valtion talous- ja henkilöstöhallinnon palvelukeskus (Palkeet)</a:t>
            </a:r>
            <a:endParaRPr lang="fi-FI" sz="1400" b="1" dirty="0">
              <a:solidFill>
                <a:prstClr val="black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Julkishallinnon kumppani talous- ja henkilöstöpalveluissa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Edistää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julkishallinnon toimivuutta tarjoamalla laadukkaita ja kustannustehokkaita talous- ja henkilöstöhallinnon sekä muita vastaavia hallinnon tuki- ja </a:t>
            </a:r>
            <a:r>
              <a:rPr lang="fi-FI" sz="1400" dirty="0">
                <a:solidFill>
                  <a:prstClr val="black"/>
                </a:solidFill>
              </a:rPr>
              <a:t>asiantuntijapalveluja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Tutustu: </a:t>
            </a:r>
            <a:r>
              <a:rPr lang="fi-FI" sz="1400" dirty="0">
                <a:solidFill>
                  <a:prstClr val="black"/>
                </a:solidFill>
                <a:hlinkClick r:id="rId3"/>
              </a:rPr>
              <a:t>Palvelut</a:t>
            </a:r>
            <a:r>
              <a:rPr lang="fi-FI" sz="1400" dirty="0">
                <a:solidFill>
                  <a:prstClr val="black"/>
                </a:solidFill>
              </a:rPr>
              <a:t>, </a:t>
            </a:r>
            <a:r>
              <a:rPr lang="fi-FI" sz="1400" dirty="0">
                <a:solidFill>
                  <a:prstClr val="black"/>
                </a:solidFill>
                <a:hlinkClick r:id="rId4"/>
              </a:rPr>
              <a:t>Palveluihin liittyvät koulutukset</a:t>
            </a:r>
            <a:r>
              <a:rPr lang="fi-FI" sz="1400" dirty="0">
                <a:solidFill>
                  <a:prstClr val="black"/>
                </a:solidFill>
              </a:rPr>
              <a:t/>
            </a:r>
            <a:br>
              <a:rPr lang="fi-FI" sz="1400" dirty="0">
                <a:solidFill>
                  <a:prstClr val="black"/>
                </a:solidFill>
              </a:rPr>
            </a:br>
            <a:endParaRPr lang="fi-FI" sz="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prstClr val="black"/>
                </a:solidFill>
                <a:latin typeface="Calibri"/>
              </a:rPr>
              <a:t>Valtiokonttori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Toimii valtionhallinnon sisäisten palveluiden kehittäjänä ja tuottajana. Henkilöstöjohtamiseen liittyen tehtäviin kuuluu:</a:t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r>
              <a:rPr lang="fi-FI" sz="1400" dirty="0">
                <a:solidFill>
                  <a:prstClr val="black"/>
                </a:solidFill>
                <a:latin typeface="Calibri"/>
              </a:rPr>
              <a:t>- konsernitasoisen henkilöstötiedon tuottaminen ja raportointi</a:t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r>
              <a:rPr lang="fi-FI" sz="1400" dirty="0">
                <a:solidFill>
                  <a:prstClr val="black"/>
                </a:solidFill>
                <a:latin typeface="Calibri"/>
              </a:rPr>
              <a:t>- virastojen vahinkoturva ja niihin liittyvät </a:t>
            </a:r>
            <a:r>
              <a:rPr lang="fi-FI" sz="1400" dirty="0">
                <a:solidFill>
                  <a:prstClr val="black"/>
                </a:solidFill>
              </a:rPr>
              <a:t>työnantajapalvelut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r>
              <a:rPr lang="fi-FI" sz="1400" dirty="0">
                <a:solidFill>
                  <a:prstClr val="black"/>
                </a:solidFill>
                <a:latin typeface="Calibri"/>
              </a:rPr>
              <a:t>- henkilöstön työkykyä ylläpitävän toiminnan tukeminen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Tutustu: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5"/>
              </a:rPr>
              <a:t>Työelämäpalvelut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6"/>
              </a:rPr>
              <a:t>Tiedolla johtamisen palvelut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7"/>
              </a:rPr>
              <a:t>Tutkihallintoa.fi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ja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8"/>
              </a:rPr>
              <a:t>Valtiolla.fi</a:t>
            </a:r>
            <a:r>
              <a:rPr lang="fi-FI" sz="185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850" dirty="0">
                <a:solidFill>
                  <a:prstClr val="black"/>
                </a:solidFill>
                <a:latin typeface="Calibri"/>
              </a:rPr>
            </a:br>
            <a:endParaRPr lang="fi-FI" sz="11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prstClr val="black"/>
                </a:solidFill>
                <a:latin typeface="Calibri"/>
              </a:rPr>
              <a:t>Valtion tieto- ja viestintätekniikkakeskus Valtori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Tuottaa </a:t>
            </a:r>
            <a:r>
              <a:rPr lang="fi-FI" sz="1400" dirty="0">
                <a:solidFill>
                  <a:prstClr val="black"/>
                </a:solidFill>
              </a:rPr>
              <a:t>valtionhallinnon toimialariippumattomat </a:t>
            </a:r>
            <a:r>
              <a:rPr lang="fi-FI" sz="1400" dirty="0" err="1">
                <a:solidFill>
                  <a:prstClr val="black"/>
                </a:solidFill>
              </a:rPr>
              <a:t>ict</a:t>
            </a:r>
            <a:r>
              <a:rPr lang="fi-FI" sz="1400" dirty="0">
                <a:solidFill>
                  <a:prstClr val="black"/>
                </a:solidFill>
              </a:rPr>
              <a:t>-palvelut </a:t>
            </a:r>
            <a:br>
              <a:rPr lang="fi-FI" sz="1400" dirty="0">
                <a:solidFill>
                  <a:prstClr val="black"/>
                </a:solidFill>
              </a:rPr>
            </a:br>
            <a:r>
              <a:rPr lang="fi-FI" sz="1400" dirty="0">
                <a:solidFill>
                  <a:prstClr val="black"/>
                </a:solidFill>
              </a:rPr>
              <a:t>sekä korkean varautumisen ja turvallisuuden vaatimukset täyttäviä tieto- ja viestintäteknisiä palveluja ja integraatiopalveluja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Tavoitteena tarjota sujuva ja turvallinen arki jokaiselle valtion-hallinnon työntekijälle.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Tutustu: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9"/>
              </a:rPr>
              <a:t>Tietoa </a:t>
            </a:r>
            <a:r>
              <a:rPr lang="fi-FI" sz="1400" dirty="0" err="1">
                <a:solidFill>
                  <a:prstClr val="black"/>
                </a:solidFill>
                <a:latin typeface="Calibri"/>
                <a:hlinkClick r:id="rId9"/>
              </a:rPr>
              <a:t>Valtorista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3312" y="404665"/>
            <a:ext cx="6912768" cy="490067"/>
          </a:xfrm>
        </p:spPr>
        <p:txBody>
          <a:bodyPr>
            <a:normAutofit fontScale="90000"/>
          </a:bodyPr>
          <a:lstStyle/>
          <a:p>
            <a:pPr algn="l" rtl="0" eaLnBrk="1" latinLnBrk="0" hangingPunct="1"/>
            <a:r>
              <a:rPr lang="fi-FI" sz="2800" b="1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Palveluntarjoajien rooli henkilöstöjohtamisessa</a:t>
            </a:r>
            <a:endParaRPr lang="fi-FI" dirty="0">
              <a:effectLst/>
            </a:endParaRP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6168008" y="980728"/>
            <a:ext cx="5975544" cy="577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>
                <a:solidFill>
                  <a:srgbClr val="316496"/>
                </a:solidFill>
              </a:rPr>
              <a:t>In-</a:t>
            </a:r>
            <a:r>
              <a:rPr lang="fi-FI" sz="1400" b="1" dirty="0" err="1">
                <a:solidFill>
                  <a:srgbClr val="316496"/>
                </a:solidFill>
              </a:rPr>
              <a:t>house</a:t>
            </a:r>
            <a:r>
              <a:rPr lang="fi-FI" sz="1400" b="1" dirty="0">
                <a:solidFill>
                  <a:srgbClr val="316496"/>
                </a:solidFill>
              </a:rPr>
              <a:t>-yksiköt: </a:t>
            </a:r>
            <a:r>
              <a:rPr lang="fi-FI" sz="1400" i="1" dirty="0" smtClean="0">
                <a:solidFill>
                  <a:srgbClr val="316496"/>
                </a:solidFill>
              </a:rPr>
              <a:t>(valtionhall.org</a:t>
            </a:r>
            <a:r>
              <a:rPr lang="fi-FI" sz="1400" i="1" dirty="0">
                <a:solidFill>
                  <a:srgbClr val="316496"/>
                </a:solidFill>
              </a:rPr>
              <a:t>. voivat käyttää palveluita </a:t>
            </a:r>
            <a:r>
              <a:rPr lang="fi-FI" sz="1400" i="1" u="sng" dirty="0">
                <a:solidFill>
                  <a:srgbClr val="316496"/>
                </a:solidFill>
              </a:rPr>
              <a:t>ilman </a:t>
            </a:r>
            <a:r>
              <a:rPr lang="fi-FI" sz="1400" i="1" u="sng" dirty="0" smtClean="0">
                <a:solidFill>
                  <a:srgbClr val="316496"/>
                </a:solidFill>
              </a:rPr>
              <a:t>kilpailutusta</a:t>
            </a:r>
            <a:r>
              <a:rPr lang="fi-FI" sz="1400" i="1" dirty="0" smtClean="0">
                <a:solidFill>
                  <a:srgbClr val="316496"/>
                </a:solidFill>
              </a:rPr>
              <a:t>)</a:t>
            </a:r>
            <a:r>
              <a:rPr lang="fi-FI" sz="1600" u="sng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600" u="sng" dirty="0">
                <a:solidFill>
                  <a:prstClr val="black"/>
                </a:solidFill>
                <a:latin typeface="Calibri"/>
              </a:rPr>
            </a:br>
            <a:endParaRPr lang="fi-FI" sz="700" u="sng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prstClr val="black"/>
                </a:solidFill>
                <a:latin typeface="Calibri"/>
              </a:rPr>
              <a:t>HAUS kehittämiskeskus Oy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Valtionhallinnon kehittäjäkumppani: Tarjoaa koulutuksia, kansain-</a:t>
            </a:r>
            <a:r>
              <a:rPr lang="fi-FI" sz="1400" dirty="0" err="1">
                <a:solidFill>
                  <a:prstClr val="black"/>
                </a:solidFill>
              </a:rPr>
              <a:t>välistymis</a:t>
            </a:r>
            <a:r>
              <a:rPr lang="fi-FI" sz="1400" dirty="0">
                <a:solidFill>
                  <a:prstClr val="black"/>
                </a:solidFill>
              </a:rPr>
              <a:t>- ja kehittämispalveluita valtionhallinnon eri organisaatioille </a:t>
            </a:r>
            <a:br>
              <a:rPr lang="fi-FI" sz="1400" dirty="0">
                <a:solidFill>
                  <a:prstClr val="black"/>
                </a:solidFill>
              </a:rPr>
            </a:br>
            <a:r>
              <a:rPr lang="fi-FI" sz="1400" dirty="0">
                <a:solidFill>
                  <a:prstClr val="black"/>
                </a:solidFill>
              </a:rPr>
              <a:t>ja henkilöstölle sekä kansainvälisille toimijoille.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Palvelut tuotetaan </a:t>
            </a:r>
            <a:r>
              <a:rPr lang="fi-FI" sz="1400" dirty="0" err="1">
                <a:solidFill>
                  <a:prstClr val="black"/>
                </a:solidFill>
              </a:rPr>
              <a:t>etä</a:t>
            </a:r>
            <a:r>
              <a:rPr lang="fi-FI" sz="1400" dirty="0">
                <a:solidFill>
                  <a:prstClr val="black"/>
                </a:solidFill>
              </a:rPr>
              <a:t>-, läsnä- tai digitaalisia kanavia käyttämällä.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Tutustu: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10"/>
              </a:rPr>
              <a:t>eOppiva.fi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i-FI" sz="1400" dirty="0" smtClean="0">
                <a:solidFill>
                  <a:prstClr val="black"/>
                </a:solidFill>
                <a:latin typeface="Calibri"/>
                <a:hlinkClick r:id="rId11"/>
              </a:rPr>
              <a:t>CAF-malli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i-FI" sz="1400" dirty="0" smtClean="0">
                <a:solidFill>
                  <a:prstClr val="black"/>
                </a:solidFill>
                <a:latin typeface="Calibri"/>
                <a:hlinkClick r:id="rId12"/>
              </a:rPr>
              <a:t>Koulutuskalenteri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i-FI" sz="1400" dirty="0" err="1">
                <a:solidFill>
                  <a:prstClr val="black"/>
                </a:solidFill>
                <a:latin typeface="Calibri"/>
                <a:hlinkClick r:id="rId13"/>
              </a:rPr>
              <a:t>HAUSin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13"/>
              </a:rPr>
              <a:t> strategia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1050" b="1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050" b="1" dirty="0">
                <a:solidFill>
                  <a:prstClr val="black"/>
                </a:solidFill>
                <a:latin typeface="Calibri"/>
              </a:rPr>
            </a:br>
            <a:r>
              <a:rPr lang="fi-FI" sz="1400" b="1" dirty="0">
                <a:solidFill>
                  <a:prstClr val="black"/>
                </a:solidFill>
                <a:latin typeface="Calibri"/>
              </a:rPr>
              <a:t>Senaatti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Suomen valtion kiinteistöasiantuntija ja toimitilakumppani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i-FI" sz="1400" dirty="0">
                <a:solidFill>
                  <a:prstClr val="black"/>
                </a:solidFill>
              </a:rPr>
              <a:t>toimitilat ja niihin liittyvä osaaminen ja palvelut yhdestä paikasta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Tutustu: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14"/>
              </a:rPr>
              <a:t>Tilaa turvalliselle ja toimivalle huomiselle</a:t>
            </a:r>
            <a:endParaRPr lang="fi-FI" sz="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1050" b="1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050" b="1" dirty="0">
                <a:solidFill>
                  <a:prstClr val="black"/>
                </a:solidFill>
                <a:latin typeface="Calibri"/>
              </a:rPr>
            </a:br>
            <a:r>
              <a:rPr lang="fi-FI" sz="1400" b="1" dirty="0" err="1">
                <a:solidFill>
                  <a:prstClr val="black"/>
                </a:solidFill>
                <a:latin typeface="Calibri"/>
              </a:rPr>
              <a:t>Hansel</a:t>
            </a:r>
            <a:endParaRPr lang="fi-FI" sz="1400" b="1" dirty="0">
              <a:solidFill>
                <a:prstClr val="black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Julkishallinnon yhteishankintayksikkö: palvelujen ytimenä yhteishankinnat, lisäksi tarjoaa asiakkaille hankintojen asiantuntijapalveluita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Tutustu: </a:t>
            </a:r>
            <a:r>
              <a:rPr lang="fi-FI" sz="1400" dirty="0">
                <a:solidFill>
                  <a:prstClr val="black"/>
                </a:solidFill>
                <a:latin typeface="Calibri"/>
                <a:hlinkClick r:id="rId15"/>
              </a:rPr>
              <a:t>Voimassa ja työn alla olevat yhteishankinnat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endParaRPr lang="fi-FI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0" y="96528"/>
            <a:ext cx="1870119" cy="7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hlinkClick r:id="rId17" action="ppaction://hlinksldjump"/>
          </p:cNvPr>
          <p:cNvSpPr txBox="1"/>
          <p:nvPr/>
        </p:nvSpPr>
        <p:spPr>
          <a:xfrm>
            <a:off x="9367443" y="6368208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Tai palaa Toiminnan eri tasot -kalvolle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686800" y="5476071"/>
            <a:ext cx="3456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Lisätietoa:</a:t>
            </a:r>
            <a:br>
              <a:rPr lang="fi-FI" sz="1400" dirty="0"/>
            </a:br>
            <a:r>
              <a:rPr lang="fi-FI" sz="1400" dirty="0">
                <a:hlinkClick r:id="rId18"/>
              </a:rPr>
              <a:t>Valtion yhteiset palvelut -kurssi</a:t>
            </a:r>
            <a:r>
              <a:rPr lang="fi-FI" sz="1400" dirty="0"/>
              <a:t> (eOppiva.fi) </a:t>
            </a:r>
            <a:r>
              <a:rPr lang="fi-FI" sz="1400" dirty="0">
                <a:hlinkClick r:id="rId19"/>
              </a:rPr>
              <a:t>Valtion yhteiset palvelut </a:t>
            </a:r>
            <a:r>
              <a:rPr lang="fi-FI" sz="1400" dirty="0"/>
              <a:t>(vm.fi) 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6235878" y="5476072"/>
            <a:ext cx="2352170" cy="858728"/>
          </a:xfrm>
          <a:prstGeom prst="rect">
            <a:avLst/>
          </a:prstGeom>
          <a:solidFill>
            <a:srgbClr val="174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215954" y="5495489"/>
            <a:ext cx="245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Yhteisten palvelujen perusajatus on valtion kokonaisetu kustannusten,  laadun, osaamisen ja yhteisen tiedolla johtamisen osalta.</a:t>
            </a:r>
          </a:p>
        </p:txBody>
      </p:sp>
      <p:sp>
        <p:nvSpPr>
          <p:cNvPr id="12" name="Toimintopainike: Paluu 11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8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3" y="338667"/>
            <a:ext cx="11073168" cy="6214534"/>
          </a:xfrm>
          <a:prstGeom prst="rect">
            <a:avLst/>
          </a:prstGeom>
        </p:spPr>
      </p:pic>
      <p:sp>
        <p:nvSpPr>
          <p:cNvPr id="5" name="Toimintopainike: Paluu 4">
            <a:hlinkClick r:id="" action="ppaction://hlinkshowjump?jump=lastslideviewed" highlightClick="1"/>
          </p:cNvPr>
          <p:cNvSpPr/>
          <p:nvPr/>
        </p:nvSpPr>
        <p:spPr>
          <a:xfrm>
            <a:off x="11674928" y="6419048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3649133" cy="347133"/>
          </a:xfrm>
        </p:spPr>
        <p:txBody>
          <a:bodyPr>
            <a:noAutofit/>
          </a:bodyPr>
          <a:lstStyle/>
          <a:p>
            <a:pPr algn="l"/>
            <a:r>
              <a:rPr lang="fi-FI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Valtiokonttorin ja Kevan työelämäpalvelut</a:t>
            </a:r>
            <a:endParaRPr lang="fi-FI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959056" y="6550223"/>
            <a:ext cx="2715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  <a:latin typeface="Calibri"/>
              </a:rPr>
              <a:t>Lähde: </a:t>
            </a:r>
            <a:r>
              <a:rPr lang="fi-FI" sz="1400" dirty="0" err="1">
                <a:solidFill>
                  <a:prstClr val="black"/>
                </a:solidFill>
                <a:latin typeface="Calibri"/>
              </a:rPr>
              <a:t>Keva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ja Valtiokonttori, 2021</a:t>
            </a:r>
          </a:p>
        </p:txBody>
      </p:sp>
    </p:spTree>
    <p:extLst>
      <p:ext uri="{BB962C8B-B14F-4D97-AF65-F5344CB8AC3E}">
        <p14:creationId xmlns:p14="http://schemas.microsoft.com/office/powerpoint/2010/main" val="40130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43030"/>
              </p:ext>
            </p:extLst>
          </p:nvPr>
        </p:nvGraphicFramePr>
        <p:xfrm>
          <a:off x="0" y="273104"/>
          <a:ext cx="12192000" cy="655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102">
                  <a:extLst>
                    <a:ext uri="{9D8B030D-6E8A-4147-A177-3AD203B41FA5}">
                      <a16:colId xmlns:a16="http://schemas.microsoft.com/office/drawing/2014/main" val="1686973686"/>
                    </a:ext>
                  </a:extLst>
                </a:gridCol>
                <a:gridCol w="3242607">
                  <a:extLst>
                    <a:ext uri="{9D8B030D-6E8A-4147-A177-3AD203B41FA5}">
                      <a16:colId xmlns:a16="http://schemas.microsoft.com/office/drawing/2014/main" val="3263427556"/>
                    </a:ext>
                  </a:extLst>
                </a:gridCol>
                <a:gridCol w="3984050">
                  <a:extLst>
                    <a:ext uri="{9D8B030D-6E8A-4147-A177-3AD203B41FA5}">
                      <a16:colId xmlns:a16="http://schemas.microsoft.com/office/drawing/2014/main" val="4228963034"/>
                    </a:ext>
                  </a:extLst>
                </a:gridCol>
                <a:gridCol w="4124241">
                  <a:extLst>
                    <a:ext uri="{9D8B030D-6E8A-4147-A177-3AD203B41FA5}">
                      <a16:colId xmlns:a16="http://schemas.microsoft.com/office/drawing/2014/main" val="3847571264"/>
                    </a:ext>
                  </a:extLst>
                </a:gridCol>
              </a:tblGrid>
              <a:tr h="31081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i-FI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rgbClr val="FFFFFF"/>
                          </a:solidFill>
                        </a:rPr>
                        <a:t>OPERATIIVINEN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>
                          <a:solidFill>
                            <a:srgbClr val="FFFFFF"/>
                          </a:solidFill>
                        </a:rPr>
                        <a:t>KEHITTYVÄ</a:t>
                      </a:r>
                      <a:endParaRPr lang="fi-FI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chemeClr val="bg1"/>
                          </a:solidFill>
                        </a:rPr>
                        <a:t>STRATEGINEN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72656"/>
                  </a:ext>
                </a:extLst>
              </a:tr>
              <a:tr h="108693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JOHTO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Viraston johto ei vielä ole täysin ”sisäistänyt asiaa” tai on ulkoistanut sen HR:lle. Ei ole muodostanut yhteistä ymmärrystä siitä, miksi HR-tavoitteet ovat tärkeitä ja miten tavoitteet pitäisi asettaa, jotta ne edistävät koko organisaation kehittymistä sekä sen strategisten tavoitteiden ja perustehtävien toteutumista.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Johto ymmärtää tavoitteiden asettamisen tarpeellisuuden. Se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aset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-taa tavoitteet, esimiehet toimeenpanevat niitä osana T&amp;K-keskus-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teluja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 HR seuraa prosessin toteutumista. Johto hyödyntää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bench-markkeja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muiden virastojen hyvistä käytännöistä. Toiminta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edellyt-tää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, että HR pitää asiaa aktiivisesti 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agendalla. Selkeä strateginen yhteys ja tulosten raportointi ei toimi hyvin tai puuttuu kokonaan.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Henkilöstöjohtamisen tavoitteiden toteutuminen ja henkilöstösuun-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nittelu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ovat säännöllisesti johdon agendalla. Johto seuraa aktiivisesti HR-tavoitteiden toteutumista sekä niiden kytkeytymistä viraston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stra-tegian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toteutumiseen. Mukana myös eurot. Johto tekee henkilöstö-johtamiseen liittyviä aloitteita. 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HR-tavoitteiden toteutumisen seuranta on osa viraston kokonaisjohtamista, strategiaa ja kulttuuria. 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86765"/>
                  </a:ext>
                </a:extLst>
              </a:tr>
              <a:tr h="925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000" b="1" dirty="0">
                          <a:solidFill>
                            <a:srgbClr val="FFFFFF"/>
                          </a:solidFill>
                        </a:rPr>
                        <a:t>TAVOITTEET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Tavoitteet on kirjattu yleiseen tai vielä suunnittelun asteella olevaan muotoon, kuten ”</a:t>
                      </a:r>
                      <a:r>
                        <a:rPr lang="fi-FI" sz="1100" b="0" i="1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tuemme henkilöstön kehittymistä, uudistamme johtamista, käynnistämme suunnittelun / kehittämistyön tavoitteiden muotoilemiseksi” 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jne.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Tavoitteet ovat konkreettisempia, mutta osin järjestelmäkeskeisiä, kuten ”</a:t>
                      </a:r>
                      <a:r>
                        <a:rPr lang="fi-FI" sz="1100" b="0" i="1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ottaa käyttöön keskeisiä osaamiseen, liikkuvuuteen ja TA-kuvaan liittyviä järjestelmiä ja alustoja (Osaava, </a:t>
                      </a:r>
                      <a:r>
                        <a:rPr lang="fi-FI" sz="1100" b="0" i="1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eOppiva</a:t>
                      </a:r>
                      <a:r>
                        <a:rPr lang="fi-FI" sz="1100" b="0" i="1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 ja eri </a:t>
                      </a:r>
                      <a:r>
                        <a:rPr lang="fi-FI" sz="1100" b="0" i="1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somekanavia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”. Henkilöstö ja esimiehet ovat mukana tavoitteiden asettamisessa ja seurannassa osana 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T&amp;K-keskusteluprosessia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5B9BD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Asiakas- sekä työntekijäkokemus ohjaavat viraston strategiasta johdettujen, substanssia tukevien HR-tavoitteiden asettamista ja toteutumista. 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Tavoitteet ovat konkreettisia ja/tai käytännön toimen-piteitä ohjaavia. 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Myös viraston sidosryhmät, keskeiset kumppanit ja asiakkaat on kytketty tavoitteiden asettamiseen ja seurantaan. </a:t>
                      </a:r>
                      <a:endParaRPr lang="fi-FI" sz="1100" b="0" i="0" u="none" strike="noStrike" kern="1200" baseline="0" noProof="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02757"/>
                  </a:ext>
                </a:extLst>
              </a:tr>
              <a:tr h="11386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000" b="1" dirty="0">
                          <a:solidFill>
                            <a:srgbClr val="FFFFFF"/>
                          </a:solidFill>
                        </a:rPr>
                        <a:t>HR-PROSESSIT</a:t>
                      </a:r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HR on viraston tärkeä tukifunktio ja sen prosessit ovat tärkeitä hallinnollisia prosesseja, jotka turvaavat viraston toimintaa. Käytännössä HR neuvoo, tekee puolesta, järjestää (irrallisia) koulutuksia, vastaa esimiesten ja henkilöstön kysymyksiin.</a:t>
                      </a:r>
                    </a:p>
                  </a:txBody>
                  <a:tcPr>
                    <a:solidFill>
                      <a:schemeClr val="accent4"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Perinteiset HR–prosessit muotoutuvat henkilöstöjohtamiseksi, jonka tehtävä on auttaa virastoa, esimiehiä ja henkilöstöä onnistu-maan. </a:t>
                      </a:r>
                      <a:r>
                        <a:rPr lang="fi-FI" sz="1100" b="0" i="0" u="none" strike="noStrike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HR:ssä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tiedostetaan tarve HR:n uudenlaiselle, </a:t>
                      </a:r>
                      <a:r>
                        <a:rPr lang="fi-FI" sz="1100" b="0" i="0" u="none" strike="noStrike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strategisem-malle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roolille ja tarpeelle kytkeä henkilöstöjohtamisen tavoitteita tiiviimmin viraston strategiaan ja sitä toimeenpaneviin </a:t>
                      </a:r>
                      <a:r>
                        <a:rPr lang="fi-FI" sz="1100" b="0" i="0" u="none" strike="noStrike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tavoittei-siin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. Tehokkuutta haetaan Palkeiden palveluiden hyödyntämisen avulla. HR-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johtamiselle asetettujen tavoitteiden toteutumista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seu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-rataan T&amp;K-keskusteluprosessin lisäksi osana päivittäisjohtamista.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alpha val="6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Henkilöstöjohtamisen prosessit nähdään koko viraston onnistumisen ja organisaatiolle kriittisen oppimisen mahdollistajina:</a:t>
                      </a:r>
                      <a:b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 Osaamisen kehittämistoimet kytkeytyvät strategiaan, kehittäminen on kokonaisuus, jota suunnitellaan yhdessä (johto &amp; henkilöstö)</a:t>
                      </a:r>
                      <a:b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 Liikkuvuus ymmärretään laajasti: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ihmiset+osaaminen+tieto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liikkuvat</a:t>
                      </a:r>
                      <a:b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- Viraston TA-kuvan vahvistamisessa huomioidaan myös valtion TA-kuvan vahvistuminen.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Henkilöstösuunnittelu on pitkäjänteistä. Kehittäminen on osa arkea, ei yksittäisiä tilaisuuksia tai toisistaan irrallisia kehittämishankkeita.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alpha val="6117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67327"/>
                  </a:ext>
                </a:extLst>
              </a:tr>
              <a:tr h="1014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000" b="1" dirty="0">
                          <a:solidFill>
                            <a:srgbClr val="FFFFFF"/>
                          </a:solidFill>
                        </a:rPr>
                        <a:t>HR</a:t>
                      </a:r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Viraston HR on tiedostanut tarpeen asettaa henkilös-tön osaamista, liikkuvuutta ja työnantajakuvaa koske-via tavoitteita. Tavoitteita ei kuitenkaan ole vielä juurikaan konkretisoitu käytännön tekemiseksi. HR pitää keskustelua yllä siitä, MITÄ tavoitteet voisivat olla.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 on käynnistänyt keskustelua siitä, MITEN osaamista, liikku-vuutta ja työnantajakuvaa koskevilla tavoitteilla voidaan edistää koko org. kehittymistä sekä tukea strategisten tavoitteiden ja perustehtävien toteutumista. HR koettaa varmistaa, että </a:t>
                      </a:r>
                      <a:r>
                        <a:rPr lang="fi-FI" sz="1100" b="0" i="0" u="none" strike="noStrike" kern="1200" baseline="0" noProof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johto käy aika ajoin keskustelua myös MIKSI-kysymykseen liittyen, eli miksi viraston kannattaa asettaa em. asioille tavoitteita ja mitä sillä tavoitellaan.</a:t>
                      </a:r>
                      <a:endParaRPr lang="fi-FI" sz="1100" b="0" i="0" u="none" strike="noStrike" kern="1200" baseline="0" noProof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Henkilöstöjohtamisen tavoitteet eivät ole pelkästään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HR:n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vastuulla, vaan virastossa ymmärretään laajemmin, että jatkuvan oppimisen mahdollistaminen monin eri keinoin, liikkuvuuden edistäminen sekä TA-kuvan uudistaminen parantavat työntekijäkokemusta ja tuovat virastolle myös selkeää kilpailuetua. HR varmistaa koko viraston onnistumista ja toimii johdon strategisena kumppanina. Palkeet ja muut konsernitoimijat ovat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HR:n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kumppaneita ja palveluntuottajia.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334340"/>
                  </a:ext>
                </a:extLst>
              </a:tr>
              <a:tr h="883275">
                <a:tc>
                  <a:txBody>
                    <a:bodyPr/>
                    <a:lstStyle/>
                    <a:p>
                      <a:r>
                        <a:rPr lang="fi-FI" sz="1000" b="1" dirty="0">
                          <a:solidFill>
                            <a:schemeClr val="bg1"/>
                          </a:solidFill>
                        </a:rPr>
                        <a:t>ARVIOINTI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Arviointi on satunnaista. Mittareita ei ole tai on  joitakin lähinnä HR–prosessien tehokkuutta mittaavia mittareita.</a:t>
                      </a:r>
                    </a:p>
                  </a:txBody>
                  <a:tcPr>
                    <a:solidFill>
                      <a:srgbClr val="DC486F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Käytössä on muutamia, pääosin määrällisiä mittareita. Pyrkimystä kohti säännöllistä arviointia ja monipuolista mittaristoa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i-FI" sz="11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Henkilös-tötavoitteiden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toteutumista arvioidaan osana </a:t>
                      </a:r>
                      <a:r>
                        <a:rPr lang="fi-FI" sz="11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tulosohjausproses-seja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sekä koko viraston tasolla että henkilöstön kanssa käytävissä T&amp;K-keskusteluissa. 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486F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Tavoitteiden toteutumista seurataan, arvioidaan ja tavoitetasoa </a:t>
                      </a:r>
                      <a:r>
                        <a:rPr lang="fi-FI" sz="11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nos-tetaan</a:t>
                      </a:r>
                      <a:r>
                        <a:rPr lang="fi-FI" sz="11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osana strategiaprosessia sekä päivittäisjohtamista. 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Virastossa on  käytössä toimiva arviointiprosessi ja monipuolisia mittareita (määrä, laatu, eurot). Henkilöstötietoa hyödynnetään laaja-alaisesti. Arvioinnissa ovat mukana kaikki toimijat.</a:t>
                      </a:r>
                      <a:endParaRPr lang="fi-FI" sz="1100" b="0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486F">
                        <a:alpha val="6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87181"/>
                  </a:ext>
                </a:extLst>
              </a:tr>
              <a:tr h="396445">
                <a:tc>
                  <a:txBody>
                    <a:bodyPr/>
                    <a:lstStyle/>
                    <a:p>
                      <a:r>
                        <a:rPr lang="fi-FI" sz="1000" b="1" dirty="0">
                          <a:solidFill>
                            <a:schemeClr val="bg1"/>
                          </a:solidFill>
                        </a:rPr>
                        <a:t>TOIMIJAT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HR</a:t>
                      </a:r>
                    </a:p>
                  </a:txBody>
                  <a:tcPr>
                    <a:solidFill>
                      <a:srgbClr val="00B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HR, osa johtoa, esimiehet, henkilöstö</a:t>
                      </a:r>
                    </a:p>
                  </a:txBody>
                  <a:tcPr>
                    <a:solidFill>
                      <a:srgbClr val="00B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HR, johto, esimiehet, henkilöstö, sidosryhmät ja </a:t>
                      </a:r>
                      <a:r>
                        <a:rPr lang="fi-FI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yhteistyö-</a:t>
                      </a:r>
                      <a:br>
                        <a:rPr lang="fi-FI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i-FI" sz="11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kumppanit</a:t>
                      </a:r>
                      <a:r>
                        <a:rPr lang="fi-FI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(ml. keskeiset verkostot ja yhteisöt), </a:t>
                      </a:r>
                      <a:r>
                        <a:rPr lang="fi-FI" sz="11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myös asiakkaat</a:t>
                      </a:r>
                    </a:p>
                  </a:txBody>
                  <a:tcPr>
                    <a:solidFill>
                      <a:srgbClr val="00B0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27692"/>
                  </a:ext>
                </a:extLst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91977" y="-9734"/>
            <a:ext cx="11602299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 b="1" dirty="0"/>
              <a:t>Tavoiteasetannan kypsyysmalli                  </a:t>
            </a:r>
            <a:r>
              <a:rPr lang="fi-FI" sz="1300" dirty="0"/>
              <a:t>Case, 2020: HR-tavoitteet (osaamisen kehittäminen, liikkuvuuden edistäminen, valtion työnantajakuvan uudistaminen)</a:t>
            </a:r>
            <a:endParaRPr lang="fi-FI" sz="1300" dirty="0">
              <a:solidFill>
                <a:srgbClr val="FF0000"/>
              </a:solidFill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1" y="22861"/>
            <a:ext cx="651510" cy="522908"/>
          </a:xfrm>
          <a:prstGeom prst="rect">
            <a:avLst/>
          </a:prstGeom>
        </p:spPr>
      </p:pic>
      <p:sp>
        <p:nvSpPr>
          <p:cNvPr id="5" name="Toimintopainike: Paluu 4">
            <a:hlinkClick r:id="" action="ppaction://hlinkshowjump?jump=lastslideviewed" highlightClick="1"/>
          </p:cNvPr>
          <p:cNvSpPr/>
          <p:nvPr/>
        </p:nvSpPr>
        <p:spPr>
          <a:xfrm>
            <a:off x="11794921" y="6501467"/>
            <a:ext cx="309726" cy="263589"/>
          </a:xfrm>
          <a:prstGeom prst="actionButtonRetur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374" y="1700359"/>
            <a:ext cx="9559058" cy="3456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0">
              <a:buNone/>
            </a:pPr>
            <a:r>
              <a:rPr lang="fi-FI" sz="2200" dirty="0" smtClean="0"/>
              <a:t>Henkilöstöjohtaminen</a:t>
            </a:r>
            <a:br>
              <a:rPr lang="fi-FI" sz="2200" dirty="0" smtClean="0"/>
            </a:br>
            <a:endParaRPr lang="fi-FI" sz="11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2000" dirty="0"/>
              <a:t>t</a:t>
            </a:r>
            <a:r>
              <a:rPr lang="fi-FI" sz="2000" dirty="0" smtClean="0"/>
              <a:t>oteuttaa </a:t>
            </a:r>
            <a:r>
              <a:rPr lang="fi-FI" sz="2000" dirty="0"/>
              <a:t>toimintastrategiaa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2000" dirty="0">
                <a:cs typeface="Calibri"/>
              </a:rPr>
              <a:t>mahdollistaa viraston ja sen henkilöstön onnistumista ja jatkuvaa kehittymistä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2000" dirty="0" smtClean="0"/>
              <a:t>varmistaa </a:t>
            </a:r>
            <a:r>
              <a:rPr lang="fi-FI" sz="2000" dirty="0"/>
              <a:t>tuloksellisen toiminnan edellyttämien henkilöstövoimavarojen saamisen, ylläpitämisen ja kehittämisen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2000" dirty="0" smtClean="0"/>
              <a:t>toteutuu </a:t>
            </a:r>
            <a:r>
              <a:rPr lang="fi-FI" sz="2000" dirty="0"/>
              <a:t>eri toiminnoissa ja johtamisen käytännöissä </a:t>
            </a:r>
            <a:r>
              <a:rPr lang="fi-FI" sz="2000" dirty="0" smtClean="0"/>
              <a:t>(kts. </a:t>
            </a:r>
            <a:r>
              <a:rPr lang="fi-FI" sz="2000" dirty="0"/>
              <a:t>seuraava kalvo)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2000" dirty="0"/>
              <a:t>o</a:t>
            </a:r>
            <a:r>
              <a:rPr lang="fi-FI" sz="2000" dirty="0" smtClean="0"/>
              <a:t>n </a:t>
            </a:r>
            <a:r>
              <a:rPr lang="fi-FI" sz="2000" dirty="0"/>
              <a:t>johdon ja koko työyhteisön yhteinen asia.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Henkilöstöjohtaminen valtiolla -kuvaus</a:t>
            </a:r>
            <a:b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Kuvauksessa käytetty määritelmä -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641697" y="5423486"/>
            <a:ext cx="815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i="1" dirty="0" smtClean="0">
                <a:solidFill>
                  <a:srgbClr val="507A72"/>
                </a:solidFill>
                <a:latin typeface="Calibri"/>
              </a:rPr>
              <a:t>”</a:t>
            </a:r>
            <a:r>
              <a:rPr lang="fi-FI" i="1" dirty="0">
                <a:solidFill>
                  <a:srgbClr val="507A72"/>
                </a:solidFill>
                <a:latin typeface="Calibri"/>
              </a:rPr>
              <a:t>Hyvin hoidetulla työnantaja- ja henkilöstöpolitiikalla, hyvällä johtamisella </a:t>
            </a:r>
            <a:r>
              <a:rPr lang="fi-FI" i="1" dirty="0" smtClean="0">
                <a:solidFill>
                  <a:srgbClr val="507A72"/>
                </a:solidFill>
                <a:latin typeface="Calibri"/>
              </a:rPr>
              <a:t>sekä osaavalla </a:t>
            </a:r>
            <a:r>
              <a:rPr lang="fi-FI" i="1" dirty="0">
                <a:solidFill>
                  <a:srgbClr val="507A72"/>
                </a:solidFill>
                <a:latin typeface="Calibri"/>
              </a:rPr>
              <a:t>ja sitoutuneella henkilöstöllä luodaan edellytykset julkisen </a:t>
            </a:r>
            <a:r>
              <a:rPr lang="fi-FI" i="1" dirty="0" smtClean="0">
                <a:solidFill>
                  <a:srgbClr val="507A72"/>
                </a:solidFill>
                <a:latin typeface="Calibri"/>
              </a:rPr>
              <a:t>hallinnon tuloksellisuudelle </a:t>
            </a:r>
            <a:r>
              <a:rPr lang="fi-FI" i="1" dirty="0">
                <a:solidFill>
                  <a:srgbClr val="507A72"/>
                </a:solidFill>
                <a:latin typeface="Calibri"/>
              </a:rPr>
              <a:t>ja palvelukyvylle ja siten kansalliselle kilpailukyvylle.</a:t>
            </a:r>
            <a:r>
              <a:rPr lang="fi-FI" sz="1600" i="1" dirty="0">
                <a:solidFill>
                  <a:srgbClr val="507A72"/>
                </a:solidFill>
                <a:latin typeface="Calibri"/>
              </a:rPr>
              <a:t>”</a:t>
            </a:r>
            <a:br>
              <a:rPr lang="fi-FI" sz="1600" i="1" dirty="0">
                <a:solidFill>
                  <a:srgbClr val="507A72"/>
                </a:solidFill>
                <a:latin typeface="Calibri"/>
              </a:rPr>
            </a:br>
            <a:r>
              <a:rPr lang="fi-FI" sz="200" i="1" dirty="0">
                <a:solidFill>
                  <a:srgbClr val="507A72"/>
                </a:solidFill>
                <a:latin typeface="Calibri"/>
              </a:rPr>
              <a:t/>
            </a:r>
            <a:br>
              <a:rPr lang="fi-FI" sz="200" i="1" dirty="0">
                <a:solidFill>
                  <a:srgbClr val="507A72"/>
                </a:solidFill>
                <a:latin typeface="Calibri"/>
              </a:rPr>
            </a:br>
            <a:r>
              <a:rPr lang="fi-FI" sz="1600" dirty="0">
                <a:solidFill>
                  <a:srgbClr val="507A72"/>
                </a:solidFill>
                <a:latin typeface="Calibri"/>
              </a:rPr>
              <a:t>- Valtioneuvoston periaatepäätös 2001 </a:t>
            </a:r>
            <a:r>
              <a:rPr lang="fi-FI" sz="1600" i="1" dirty="0">
                <a:solidFill>
                  <a:srgbClr val="507A72"/>
                </a:solidFill>
                <a:latin typeface="Calibri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766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/>
          <p:cNvSpPr/>
          <p:nvPr/>
        </p:nvSpPr>
        <p:spPr>
          <a:xfrm rot="5400000">
            <a:off x="8908160" y="3605196"/>
            <a:ext cx="6470830" cy="92986"/>
          </a:xfrm>
          <a:prstGeom prst="rect">
            <a:avLst/>
          </a:prstGeom>
          <a:gradFill flip="none" rotWithShape="1">
            <a:gsLst>
              <a:gs pos="0">
                <a:srgbClr val="F0F4FA"/>
              </a:gs>
              <a:gs pos="96000">
                <a:srgbClr val="D3DEF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uorakulmio 29"/>
          <p:cNvSpPr/>
          <p:nvPr/>
        </p:nvSpPr>
        <p:spPr>
          <a:xfrm rot="10800000">
            <a:off x="-19" y="6360921"/>
            <a:ext cx="12190085" cy="496877"/>
          </a:xfrm>
          <a:prstGeom prst="rect">
            <a:avLst/>
          </a:prstGeom>
          <a:gradFill flip="none" rotWithShape="1">
            <a:gsLst>
              <a:gs pos="0">
                <a:srgbClr val="F0F4FA"/>
              </a:gs>
              <a:gs pos="6000">
                <a:srgbClr val="A7BCE3"/>
              </a:gs>
              <a:gs pos="66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0" y="28128"/>
            <a:ext cx="4746628" cy="68115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Ellipsi 1"/>
          <p:cNvSpPr/>
          <p:nvPr/>
        </p:nvSpPr>
        <p:spPr>
          <a:xfrm rot="3241647">
            <a:off x="5817061" y="1229142"/>
            <a:ext cx="3808601" cy="2038614"/>
          </a:xfrm>
          <a:prstGeom prst="ellipse">
            <a:avLst/>
          </a:prstGeom>
          <a:solidFill>
            <a:schemeClr val="accent4">
              <a:lumMod val="60000"/>
              <a:lumOff val="4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/>
          <p:cNvSpPr/>
          <p:nvPr/>
        </p:nvSpPr>
        <p:spPr>
          <a:xfrm rot="18268392">
            <a:off x="5704852" y="3375340"/>
            <a:ext cx="3808601" cy="2111834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 rot="3148139">
            <a:off x="7422509" y="3462384"/>
            <a:ext cx="3871623" cy="2038614"/>
          </a:xfrm>
          <a:prstGeom prst="ellipse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 rot="17961629">
            <a:off x="7329156" y="1314733"/>
            <a:ext cx="3808601" cy="2030765"/>
          </a:xfrm>
          <a:prstGeom prst="ellipse">
            <a:avLst/>
          </a:prstGeom>
          <a:solidFill>
            <a:schemeClr val="accent2">
              <a:lumMod val="60000"/>
              <a:lumOff val="40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7853306" y="2442251"/>
            <a:ext cx="4103757" cy="1915750"/>
          </a:xfrm>
          <a:prstGeom prst="ellipse">
            <a:avLst/>
          </a:prstGeom>
          <a:solidFill>
            <a:srgbClr val="DC486F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/>
          <p:cNvSpPr/>
          <p:nvPr/>
        </p:nvSpPr>
        <p:spPr>
          <a:xfrm>
            <a:off x="5023233" y="2455166"/>
            <a:ext cx="3987596" cy="1915750"/>
          </a:xfrm>
          <a:prstGeom prst="ellipse">
            <a:avLst/>
          </a:prstGeom>
          <a:solidFill>
            <a:schemeClr val="accent5"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7313242" y="2802186"/>
            <a:ext cx="2317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HR-TAVOITTEISSA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OPERATIIVISELTA TASOLTA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STRATEGISELLE</a:t>
            </a:r>
            <a:br>
              <a:rPr lang="fi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TASOLLE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342494" y="1081862"/>
            <a:ext cx="2072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JOHTO</a:t>
            </a:r>
            <a:br>
              <a:rPr lang="fi-FI" sz="1400" b="1" dirty="0"/>
            </a:br>
            <a:r>
              <a:rPr lang="fi-FI" sz="1400" dirty="0"/>
              <a:t>HR:lle ulkoistamisesta kiinnostukseen, yhteiseen näkemykseen ja aktiivi-</a:t>
            </a:r>
            <a:r>
              <a:rPr lang="fi-FI" sz="1400" dirty="0" err="1"/>
              <a:t>seen</a:t>
            </a:r>
            <a:r>
              <a:rPr lang="fi-FI" sz="1400" dirty="0"/>
              <a:t> johtamiseen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743474" y="4413537"/>
            <a:ext cx="207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HR</a:t>
            </a:r>
            <a:br>
              <a:rPr lang="fi-FI" sz="1400" b="1" dirty="0"/>
            </a:br>
            <a:r>
              <a:rPr lang="fi-FI" sz="1400" dirty="0"/>
              <a:t>HR-vetoisista erillistoimista kohti päivittäisjohtamiseen integroitunutta </a:t>
            </a:r>
            <a:br>
              <a:rPr lang="fi-FI" sz="1400" dirty="0"/>
            </a:br>
            <a:r>
              <a:rPr lang="fi-FI" sz="1400" dirty="0"/>
              <a:t>toimintaa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9831968" y="2683844"/>
            <a:ext cx="207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ARVIOINTI</a:t>
            </a:r>
            <a:br>
              <a:rPr lang="fi-FI" sz="1400" b="1" dirty="0"/>
            </a:br>
            <a:r>
              <a:rPr lang="fi-FI" sz="1400" dirty="0"/>
              <a:t>Mittarittomuudesta  selkeiden mittareiden ja tavoitearvojen valintaan/ kehittämiseen ja seuraamiseen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083789" y="2683845"/>
            <a:ext cx="2517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TAVOITTEET</a:t>
            </a:r>
            <a:br>
              <a:rPr lang="fi-FI" sz="1400" b="1" dirty="0"/>
            </a:br>
            <a:r>
              <a:rPr lang="fi-FI" sz="1400" dirty="0"/>
              <a:t>Yleistason lauseista aidosti toimintalähtöisiin ja toimintatapoihin vaikuttaviin</a:t>
            </a:r>
            <a:br>
              <a:rPr lang="fi-FI" sz="1400" dirty="0"/>
            </a:br>
            <a:r>
              <a:rPr lang="fi-FI" sz="1400" dirty="0"/>
              <a:t>konkreettisiin tavoitteisiin, nyt ja tulevaisuudessa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051451" y="4418737"/>
            <a:ext cx="2552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TOIMIJAT</a:t>
            </a:r>
            <a:br>
              <a:rPr lang="fi-FI" sz="1400" b="1" dirty="0"/>
            </a:br>
            <a:r>
              <a:rPr lang="fi-FI" sz="1400" dirty="0"/>
              <a:t>HR:n lisäksi mukana johto, lähijohto, henkilöstö</a:t>
            </a:r>
            <a:br>
              <a:rPr lang="fi-FI" sz="1400" dirty="0"/>
            </a:br>
            <a:r>
              <a:rPr lang="fi-FI" sz="1400" dirty="0"/>
              <a:t>- jopa sidosryhmät, yhteistyökumppanit</a:t>
            </a:r>
            <a:br>
              <a:rPr lang="fi-FI" sz="1400" dirty="0"/>
            </a:br>
            <a:r>
              <a:rPr lang="fi-FI" sz="1400" dirty="0"/>
              <a:t>ja asiakkaat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8536311" y="1078449"/>
            <a:ext cx="2072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PROSESSIT</a:t>
            </a:r>
          </a:p>
          <a:p>
            <a:pPr algn="ctr"/>
            <a:r>
              <a:rPr lang="fi-FI" sz="1400" dirty="0"/>
              <a:t>Irrallisista hallinnollisista toimista osaksi strategiaa ja sen toimeenpanoa </a:t>
            </a:r>
            <a:br>
              <a:rPr lang="fi-FI" sz="1400" dirty="0"/>
            </a:br>
            <a:r>
              <a:rPr lang="fi-FI" sz="1400" dirty="0"/>
              <a:t>(ml. resursointi) </a:t>
            </a:r>
          </a:p>
        </p:txBody>
      </p:sp>
      <p:sp>
        <p:nvSpPr>
          <p:cNvPr id="16" name="Ellipsi 15"/>
          <p:cNvSpPr/>
          <p:nvPr/>
        </p:nvSpPr>
        <p:spPr>
          <a:xfrm>
            <a:off x="90708" y="505296"/>
            <a:ext cx="4538467" cy="1705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8" name="Ellipsi 17"/>
          <p:cNvSpPr/>
          <p:nvPr/>
        </p:nvSpPr>
        <p:spPr>
          <a:xfrm>
            <a:off x="95344" y="4168539"/>
            <a:ext cx="4538467" cy="1730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21" name="Ellipsi 20"/>
          <p:cNvSpPr/>
          <p:nvPr/>
        </p:nvSpPr>
        <p:spPr>
          <a:xfrm>
            <a:off x="90708" y="2320744"/>
            <a:ext cx="4538467" cy="17462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22" name="Tekstiruutu 21"/>
          <p:cNvSpPr txBox="1"/>
          <p:nvPr/>
        </p:nvSpPr>
        <p:spPr>
          <a:xfrm>
            <a:off x="77057" y="4297251"/>
            <a:ext cx="4499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Toteutuvat:</a:t>
            </a:r>
          </a:p>
          <a:p>
            <a:pPr marL="285750" indent="-285750" algn="ctr">
              <a:buFontTx/>
              <a:buChar char="-"/>
            </a:pPr>
            <a:r>
              <a:rPr lang="fi-FI" sz="1400" dirty="0"/>
              <a:t>Ministeriöiden ja virastojen välisissä tulos-</a:t>
            </a:r>
          </a:p>
          <a:p>
            <a:pPr algn="ctr"/>
            <a:r>
              <a:rPr lang="fi-FI" sz="1400" dirty="0"/>
              <a:t>keskusteluissa ja -sopimuksissa</a:t>
            </a:r>
          </a:p>
          <a:p>
            <a:pPr marL="285750" indent="-285750" algn="ctr">
              <a:buFontTx/>
              <a:buChar char="-"/>
            </a:pPr>
            <a:r>
              <a:rPr lang="fi-FI" sz="1400" dirty="0"/>
              <a:t>Viraston strategiassa ja johtamisessa: Virasto </a:t>
            </a:r>
          </a:p>
          <a:p>
            <a:pPr algn="ctr"/>
            <a:r>
              <a:rPr lang="fi-FI" sz="1400" dirty="0"/>
              <a:t>muotoilee em. yhteisiin tavoitteisiin liittyvät omat </a:t>
            </a:r>
            <a:br>
              <a:rPr lang="fi-FI" sz="1400" dirty="0"/>
            </a:br>
            <a:r>
              <a:rPr lang="fi-FI" sz="1400" dirty="0"/>
              <a:t>tavoitteensa toimintaansa tukeviksi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33469" y="647210"/>
            <a:ext cx="45231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Tähtäimessä:</a:t>
            </a:r>
            <a:endParaRPr lang="fi-FI" sz="400" b="1" dirty="0"/>
          </a:p>
          <a:p>
            <a:pPr algn="ctr"/>
            <a:r>
              <a:rPr lang="fi-FI" sz="1400" i="1" dirty="0"/>
              <a:t>Maailman paras julkinen hallinto</a:t>
            </a:r>
            <a:r>
              <a:rPr lang="fi-FI" sz="1400" dirty="0"/>
              <a:t> </a:t>
            </a:r>
            <a:br>
              <a:rPr lang="fi-FI" sz="1400" dirty="0"/>
            </a:br>
            <a:r>
              <a:rPr lang="fi-FI" sz="700" dirty="0"/>
              <a:t/>
            </a:r>
            <a:br>
              <a:rPr lang="fi-FI" sz="700" dirty="0"/>
            </a:br>
            <a:r>
              <a:rPr lang="fi-FI" sz="1400" b="1" dirty="0"/>
              <a:t>Edistäen: </a:t>
            </a:r>
          </a:p>
          <a:p>
            <a:pPr algn="ctr"/>
            <a:r>
              <a:rPr lang="fi-FI" sz="1400" dirty="0"/>
              <a:t>valtion kilpailukykyä työnantajana ja </a:t>
            </a:r>
            <a:br>
              <a:rPr lang="fi-FI" sz="1400" dirty="0"/>
            </a:br>
            <a:r>
              <a:rPr lang="fi-FI" sz="1400" dirty="0"/>
              <a:t>valmistautumista suureen rekrytointitarpeeseen</a:t>
            </a:r>
            <a:br>
              <a:rPr lang="fi-FI" sz="1400" dirty="0"/>
            </a:br>
            <a:endParaRPr lang="fi-FI" sz="4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77057" y="2385771"/>
            <a:ext cx="449929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Toimeenpanevat: </a:t>
            </a:r>
          </a:p>
          <a:p>
            <a:pPr algn="ctr"/>
            <a:r>
              <a:rPr lang="fi-FI" sz="1400" dirty="0"/>
              <a:t>Valtiokonsernin henkilöstöjohtamisen linjauksia</a:t>
            </a:r>
            <a:br>
              <a:rPr lang="fi-FI" sz="1400" dirty="0"/>
            </a:br>
            <a:endParaRPr lang="fi-FI" sz="900" b="1" dirty="0"/>
          </a:p>
          <a:p>
            <a:pPr algn="ctr"/>
            <a:r>
              <a:rPr lang="fi-FI" sz="1400" b="1" dirty="0"/>
              <a:t>Liittyvät edelleen yhteisiin tavoitteisiin:</a:t>
            </a:r>
          </a:p>
          <a:p>
            <a:pPr algn="ctr"/>
            <a:r>
              <a:rPr lang="fi-FI" sz="1400" dirty="0"/>
              <a:t>1. Osaamisen kehittäminen</a:t>
            </a:r>
            <a:br>
              <a:rPr lang="fi-FI" sz="1400" dirty="0"/>
            </a:br>
            <a:r>
              <a:rPr lang="fi-FI" sz="1400" dirty="0"/>
              <a:t>2. Liikkuvuuden edistäminen</a:t>
            </a:r>
            <a:br>
              <a:rPr lang="fi-FI" sz="1400" dirty="0"/>
            </a:br>
            <a:r>
              <a:rPr lang="fi-FI" sz="1400" dirty="0"/>
              <a:t>3. Valtion työnantajakuvan uudistaminen </a:t>
            </a:r>
            <a:r>
              <a:rPr lang="fi-FI" sz="1400" b="1" dirty="0"/>
              <a:t/>
            </a:r>
            <a:br>
              <a:rPr lang="fi-FI" sz="1400" b="1" dirty="0"/>
            </a:br>
            <a:endParaRPr lang="fi-FI" sz="400" b="1" dirty="0"/>
          </a:p>
        </p:txBody>
      </p:sp>
      <p:sp>
        <p:nvSpPr>
          <p:cNvPr id="24" name="Suorakulmio 23"/>
          <p:cNvSpPr/>
          <p:nvPr/>
        </p:nvSpPr>
        <p:spPr>
          <a:xfrm rot="10800000">
            <a:off x="-4" y="0"/>
            <a:ext cx="12192001" cy="403505"/>
          </a:xfrm>
          <a:prstGeom prst="rect">
            <a:avLst/>
          </a:prstGeom>
          <a:gradFill flip="none" rotWithShape="1">
            <a:gsLst>
              <a:gs pos="0">
                <a:srgbClr val="F0F4FA"/>
              </a:gs>
              <a:gs pos="6000">
                <a:srgbClr val="A7BCE3"/>
              </a:gs>
              <a:gs pos="66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 flipH="1">
            <a:off x="37105" y="28128"/>
            <a:ext cx="1215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TIIVISTYS: HR-tavoitteet tulossopimuksissa v. 2021  </a:t>
            </a:r>
            <a:r>
              <a:rPr lang="fi-FI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bg1"/>
                </a:solidFill>
              </a:rPr>
              <a:t> Yhdessä oppien kohti strategisempaa tavoitteenasettelua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4898697" y="6400457"/>
            <a:ext cx="700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i="1" dirty="0">
                <a:solidFill>
                  <a:schemeClr val="bg1"/>
                </a:solidFill>
              </a:rPr>
              <a:t>Kuvio luotu lähes 50 viraston 2020 tulossopimusten HR-tavoitteiden analyysin </a:t>
            </a:r>
            <a:br>
              <a:rPr lang="fi-FI" sz="1200" i="1" dirty="0">
                <a:solidFill>
                  <a:schemeClr val="bg1"/>
                </a:solidFill>
              </a:rPr>
            </a:br>
            <a:r>
              <a:rPr lang="fi-FI" sz="1200" i="1" dirty="0">
                <a:solidFill>
                  <a:schemeClr val="bg1"/>
                </a:solidFill>
              </a:rPr>
              <a:t>ja siitä johdetun kypsyysmallin pohjalta, VM/VKO huhtikuu 2020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37106" y="6042711"/>
            <a:ext cx="470952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>
                <a:solidFill>
                  <a:schemeClr val="bg1"/>
                </a:solidFill>
              </a:rPr>
              <a:t>HR-</a:t>
            </a:r>
            <a:r>
              <a:rPr lang="fi-FI" sz="1300" dirty="0" err="1">
                <a:solidFill>
                  <a:schemeClr val="bg1"/>
                </a:solidFill>
              </a:rPr>
              <a:t>ohry</a:t>
            </a:r>
            <a:r>
              <a:rPr lang="fi-FI" sz="1300" dirty="0">
                <a:solidFill>
                  <a:schemeClr val="bg1"/>
                </a:solidFill>
              </a:rPr>
              <a:t> seuraa, HJF työstää, VM ja konsernitoimijat tukevat </a:t>
            </a:r>
          </a:p>
          <a:p>
            <a:r>
              <a:rPr lang="fi-FI" sz="200" dirty="0">
                <a:solidFill>
                  <a:schemeClr val="bg1"/>
                </a:solidFill>
              </a:rPr>
              <a:t/>
            </a:r>
            <a:br>
              <a:rPr lang="fi-FI" sz="200" dirty="0">
                <a:solidFill>
                  <a:schemeClr val="bg1"/>
                </a:solidFill>
              </a:rPr>
            </a:br>
            <a:r>
              <a:rPr lang="fi-FI" sz="1300" dirty="0">
                <a:solidFill>
                  <a:schemeClr val="bg1"/>
                </a:solidFill>
              </a:rPr>
              <a:t>Huomioitava: Johtamissopimukset, HR-panossuhdelukutavoitteet</a:t>
            </a:r>
          </a:p>
        </p:txBody>
      </p:sp>
    </p:spTree>
    <p:extLst>
      <p:ext uri="{BB962C8B-B14F-4D97-AF65-F5344CB8AC3E}">
        <p14:creationId xmlns:p14="http://schemas.microsoft.com/office/powerpoint/2010/main" val="37662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31</a:t>
            </a:fld>
            <a:endParaRPr lang="fi-FI" dirty="0"/>
          </a:p>
        </p:txBody>
      </p:sp>
      <p:grpSp>
        <p:nvGrpSpPr>
          <p:cNvPr id="4" name="Ryhmä 3"/>
          <p:cNvGrpSpPr/>
          <p:nvPr/>
        </p:nvGrpSpPr>
        <p:grpSpPr>
          <a:xfrm>
            <a:off x="2761919" y="1519761"/>
            <a:ext cx="6330570" cy="4745840"/>
            <a:chOff x="1038934" y="1662473"/>
            <a:chExt cx="5039675" cy="3548807"/>
          </a:xfrm>
        </p:grpSpPr>
        <p:sp>
          <p:nvSpPr>
            <p:cNvPr id="8" name="Suorakulmio 7"/>
            <p:cNvSpPr/>
            <p:nvPr/>
          </p:nvSpPr>
          <p:spPr>
            <a:xfrm>
              <a:off x="2047790" y="1970984"/>
              <a:ext cx="1547192" cy="14250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2045802" y="3432504"/>
              <a:ext cx="1547192" cy="1425077"/>
            </a:xfrm>
            <a:prstGeom prst="rect">
              <a:avLst/>
            </a:prstGeom>
            <a:solidFill>
              <a:srgbClr val="FDA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3631095" y="3432505"/>
              <a:ext cx="1547192" cy="14250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3634705" y="1973914"/>
              <a:ext cx="1547192" cy="14250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3" name="Suora nuoliyhdysviiva 12"/>
            <p:cNvCxnSpPr/>
            <p:nvPr/>
          </p:nvCxnSpPr>
          <p:spPr>
            <a:xfrm>
              <a:off x="1910220" y="3412309"/>
              <a:ext cx="3399166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nuoliyhdysviiva 18"/>
            <p:cNvCxnSpPr/>
            <p:nvPr/>
          </p:nvCxnSpPr>
          <p:spPr>
            <a:xfrm flipH="1">
              <a:off x="3604722" y="1851932"/>
              <a:ext cx="6792" cy="31393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iruutu 22"/>
            <p:cNvSpPr txBox="1"/>
            <p:nvPr/>
          </p:nvSpPr>
          <p:spPr>
            <a:xfrm>
              <a:off x="2125314" y="2199270"/>
              <a:ext cx="131528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Strateginen henkilöstö-johtaminen</a:t>
              </a: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2125314" y="3670279"/>
              <a:ext cx="131528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Organisaation perusrakenteiden johtaminen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3756990" y="2199270"/>
              <a:ext cx="1315280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Muutoksen ja uudistumisen johtaminen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3850066" y="3673499"/>
              <a:ext cx="1129127" cy="3222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Henkilöstön ohjaus ja sitouttaminen</a:t>
              </a: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2677765" y="1662473"/>
              <a:ext cx="188678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Strateginen painopiste</a:t>
              </a: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1038934" y="3313887"/>
              <a:ext cx="97734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Prosessit</a:t>
              </a: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2327203" y="4995836"/>
              <a:ext cx="25589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Operatiivinen painopiste</a:t>
              </a:r>
            </a:p>
          </p:txBody>
        </p:sp>
        <p:sp>
          <p:nvSpPr>
            <p:cNvPr id="30" name="Tekstiruutu 29"/>
            <p:cNvSpPr txBox="1"/>
            <p:nvPr/>
          </p:nvSpPr>
          <p:spPr>
            <a:xfrm>
              <a:off x="5178287" y="3324782"/>
              <a:ext cx="90032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Ihmiset</a:t>
              </a: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2225947" y="2882166"/>
              <a:ext cx="111401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2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HR on strateginen kumppani</a:t>
              </a:r>
            </a:p>
          </p:txBody>
        </p:sp>
        <p:sp>
          <p:nvSpPr>
            <p:cNvPr id="33" name="Tekstiruutu 32"/>
            <p:cNvSpPr txBox="1"/>
            <p:nvPr/>
          </p:nvSpPr>
          <p:spPr>
            <a:xfrm>
              <a:off x="3857623" y="2888324"/>
              <a:ext cx="111401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2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HR on muutoksen edistäjä</a:t>
              </a:r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3859692" y="4382963"/>
              <a:ext cx="111401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2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HR on henkilöstön kehittäjä</a:t>
              </a:r>
            </a:p>
          </p:txBody>
        </p:sp>
        <p:sp>
          <p:nvSpPr>
            <p:cNvPr id="35" name="Tekstiruutu 34"/>
            <p:cNvSpPr txBox="1"/>
            <p:nvPr/>
          </p:nvSpPr>
          <p:spPr>
            <a:xfrm>
              <a:off x="2157408" y="4379301"/>
              <a:ext cx="125109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2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HR on hallinnollinen asiantuntija</a:t>
              </a:r>
            </a:p>
          </p:txBody>
        </p:sp>
      </p:grpSp>
      <p:sp>
        <p:nvSpPr>
          <p:cNvPr id="31" name="Otsikko 1"/>
          <p:cNvSpPr txBox="1">
            <a:spLocks/>
          </p:cNvSpPr>
          <p:nvPr/>
        </p:nvSpPr>
        <p:spPr>
          <a:xfrm>
            <a:off x="182881" y="228952"/>
            <a:ext cx="1180768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Henkilöstöjohtamisen nelikenttä ja HR-ammattilaisten </a:t>
            </a:r>
            <a:r>
              <a:rPr lang="fi-FI" sz="3200" b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roolit </a:t>
            </a:r>
            <a:br>
              <a:rPr lang="fi-FI" sz="3200" b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i-FI" sz="2000" b="1" i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Ulrich </a:t>
            </a:r>
            <a:r>
              <a:rPr lang="fi-FI" sz="20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1997, </a:t>
            </a:r>
            <a:r>
              <a:rPr lang="fi-FI" sz="2000" b="1" i="1" dirty="0" err="1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mukaellen</a:t>
            </a:r>
            <a:r>
              <a:rPr lang="fi-FI" sz="20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fi-FI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1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31" name="Otsikko 1"/>
          <p:cNvSpPr txBox="1">
            <a:spLocks/>
          </p:cNvSpPr>
          <p:nvPr/>
        </p:nvSpPr>
        <p:spPr>
          <a:xfrm>
            <a:off x="182881" y="228952"/>
            <a:ext cx="11807686" cy="415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900" b="1" dirty="0" smtClean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Valtionhallinnon osaaminen, kokonaiskuva</a:t>
            </a:r>
            <a:endParaRPr lang="fi-FI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88" y="949032"/>
            <a:ext cx="8293526" cy="5772447"/>
          </a:xfrm>
          <a:prstGeom prst="rect">
            <a:avLst/>
          </a:prstGeom>
        </p:spPr>
      </p:pic>
      <p:sp>
        <p:nvSpPr>
          <p:cNvPr id="36" name="Tekstiruutu 35"/>
          <p:cNvSpPr txBox="1"/>
          <p:nvPr/>
        </p:nvSpPr>
        <p:spPr>
          <a:xfrm>
            <a:off x="9487848" y="6372287"/>
            <a:ext cx="22493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fi-FI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äiv</a:t>
            </a:r>
            <a:r>
              <a:rPr kumimoji="0" lang="fi-FI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itetty maaliskuussa 2022  </a:t>
            </a:r>
            <a:br>
              <a:rPr kumimoji="0" lang="fi-FI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VM, VKO, </a:t>
            </a:r>
            <a:r>
              <a:rPr kumimoji="0" lang="fi-FI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Mlaine</a:t>
            </a:r>
            <a:r>
              <a: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oimintopainike: Paluu 5">
            <a:hlinkClick r:id="" action="ppaction://hlinkshowjump?jump=lastslideviewed" highlightClick="1"/>
          </p:cNvPr>
          <p:cNvSpPr/>
          <p:nvPr/>
        </p:nvSpPr>
        <p:spPr>
          <a:xfrm>
            <a:off x="11674928" y="6419048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6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9170616" y="6097"/>
            <a:ext cx="3067458" cy="68579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7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6096" y="1"/>
            <a:ext cx="9144000" cy="6857998"/>
          </a:xfrm>
          <a:prstGeom prst="rect">
            <a:avLst/>
          </a:prstGeom>
          <a:gradFill flip="none" rotWithShape="1">
            <a:gsLst>
              <a:gs pos="0">
                <a:srgbClr val="A4FC8C">
                  <a:tint val="66000"/>
                  <a:satMod val="160000"/>
                  <a:alpha val="40000"/>
                  <a:lumMod val="57000"/>
                  <a:lumOff val="43000"/>
                </a:srgbClr>
              </a:gs>
              <a:gs pos="50000">
                <a:srgbClr val="A4FC8C">
                  <a:tint val="44500"/>
                  <a:satMod val="160000"/>
                </a:srgbClr>
              </a:gs>
              <a:gs pos="100000">
                <a:srgbClr val="A4FC8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82" y="3212977"/>
            <a:ext cx="1562950" cy="1746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48" y="4869161"/>
            <a:ext cx="1455438" cy="1790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01" y="1412777"/>
            <a:ext cx="1505631" cy="1760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yöristetty kuvaselitesuorakulmio 2"/>
          <p:cNvSpPr/>
          <p:nvPr/>
        </p:nvSpPr>
        <p:spPr>
          <a:xfrm>
            <a:off x="1689144" y="1309704"/>
            <a:ext cx="2312889" cy="648072"/>
          </a:xfrm>
          <a:prstGeom prst="wedgeRoundRectCallout">
            <a:avLst>
              <a:gd name="adj1" fmla="val -63513"/>
              <a:gd name="adj2" fmla="val 56640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13601" y="116632"/>
            <a:ext cx="8930599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-kuvaus</a:t>
            </a:r>
            <a:r>
              <a:rPr lang="fi-FI" sz="36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fi-FI" sz="36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i-FI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Parviälyilemässä 2017 mukana -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686916" y="1309705"/>
            <a:ext cx="245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Yhteistä tekemisen meininkiä matkalla tulevaisuuteen</a:t>
            </a:r>
            <a:br>
              <a:rPr lang="fi-FI" sz="1200" dirty="0">
                <a:solidFill>
                  <a:prstClr val="black"/>
                </a:solidFill>
                <a:latin typeface="Calibri"/>
              </a:rPr>
            </a:br>
            <a:r>
              <a:rPr lang="fi-FI" sz="1200" dirty="0">
                <a:solidFill>
                  <a:prstClr val="black"/>
                </a:solidFill>
                <a:latin typeface="Calibri"/>
              </a:rPr>
              <a:t>                            </a:t>
            </a:r>
            <a:r>
              <a:rPr lang="fi-FI" sz="1200" i="1" dirty="0">
                <a:solidFill>
                  <a:prstClr val="black"/>
                </a:solidFill>
                <a:latin typeface="Calibri"/>
              </a:rPr>
              <a:t>- Maarit Hildén, VK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yöristetty kuvaselitesuorakulmio 5"/>
          <p:cNvSpPr/>
          <p:nvPr/>
        </p:nvSpPr>
        <p:spPr>
          <a:xfrm>
            <a:off x="1750934" y="6031690"/>
            <a:ext cx="2899171" cy="651319"/>
          </a:xfrm>
          <a:prstGeom prst="wedgeRoundRectCallout">
            <a:avLst>
              <a:gd name="adj1" fmla="val -61015"/>
              <a:gd name="adj2" fmla="val -55556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778126" y="6031690"/>
            <a:ext cx="287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Oli tarve, tuli idea, sain upeasti apua. </a:t>
            </a:r>
            <a:br>
              <a:rPr lang="fi-FI" sz="1200" dirty="0">
                <a:solidFill>
                  <a:prstClr val="black"/>
                </a:solidFill>
                <a:latin typeface="Calibri"/>
              </a:rPr>
            </a:br>
            <a:r>
              <a:rPr lang="fi-FI" sz="1200" dirty="0">
                <a:solidFill>
                  <a:prstClr val="black"/>
                </a:solidFill>
                <a:latin typeface="Calibri"/>
              </a:rPr>
              <a:t>Oma JET-tutkintokin eteni </a:t>
            </a:r>
            <a:r>
              <a:rPr lang="fi-FI" sz="12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 </a:t>
            </a:r>
            <a:r>
              <a:rPr lang="fi-FI" sz="1200" dirty="0">
                <a:solidFill>
                  <a:prstClr val="black"/>
                </a:solidFill>
                <a:latin typeface="Calibri"/>
              </a:rPr>
              <a:t>Kiitos kaikille!</a:t>
            </a:r>
            <a:br>
              <a:rPr lang="fi-FI" sz="1200" dirty="0">
                <a:solidFill>
                  <a:prstClr val="black"/>
                </a:solidFill>
                <a:latin typeface="Calibri"/>
              </a:rPr>
            </a:br>
            <a:r>
              <a:rPr lang="fi-FI" sz="1200" dirty="0">
                <a:solidFill>
                  <a:prstClr val="black"/>
                </a:solidFill>
                <a:latin typeface="Calibri"/>
              </a:rPr>
              <a:t>                                      </a:t>
            </a:r>
            <a:r>
              <a:rPr lang="fi-FI" sz="1200" i="1" dirty="0">
                <a:solidFill>
                  <a:prstClr val="black"/>
                </a:solidFill>
                <a:latin typeface="Calibri"/>
              </a:rPr>
              <a:t>- Marjaana Laine, VM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646" y="4728942"/>
            <a:ext cx="1765946" cy="1724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yöristetty kuvaselitesuorakulmio 8"/>
          <p:cNvSpPr/>
          <p:nvPr/>
        </p:nvSpPr>
        <p:spPr>
          <a:xfrm>
            <a:off x="1745649" y="4869160"/>
            <a:ext cx="5712769" cy="1015664"/>
          </a:xfrm>
          <a:prstGeom prst="wedgeRoundRectCallout">
            <a:avLst>
              <a:gd name="adj1" fmla="val 54822"/>
              <a:gd name="adj2" fmla="val 34310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754377" y="4869161"/>
            <a:ext cx="5680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Olen jo pidemmän aikaa kaivannut oman HR-työni tueksi kattavaa kuvausta, jonka avulla jäsentää ja organisoida johtamaani kokonaisuutta. Nyt kun olen saanut mahdollisuuden valtion </a:t>
            </a:r>
            <a:r>
              <a:rPr lang="fi-FI" sz="1200" dirty="0" err="1">
                <a:solidFill>
                  <a:prstClr val="black"/>
                </a:solidFill>
                <a:latin typeface="Calibri"/>
              </a:rPr>
              <a:t>HR-kokonaisuuden</a:t>
            </a:r>
            <a:r>
              <a:rPr lang="fi-FI" sz="1200" dirty="0">
                <a:solidFill>
                  <a:prstClr val="black"/>
                </a:solidFill>
                <a:latin typeface="Calibri"/>
              </a:rPr>
              <a:t> osaamisen kehittämiseen, niin voin hyödyntää tätä kuvausta myös siinä. Tämän tekeminen yhteistyössä oli tosi antoisaa ja tästä taisi tulla todellinen HR:n kokonaisuuden yleisavain!                                             </a:t>
            </a:r>
            <a:r>
              <a:rPr lang="fi-FI" sz="1200" i="1" dirty="0">
                <a:solidFill>
                  <a:prstClr val="black"/>
                </a:solidFill>
                <a:latin typeface="Calibri"/>
              </a:rPr>
              <a:t>- Tiina Kukkonen-Suvivuo, HAUS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265" y="5854234"/>
            <a:ext cx="1097521" cy="863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5010144" y="6069107"/>
            <a:ext cx="2520280" cy="70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Ja joukko </a:t>
            </a:r>
            <a:b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kollegakommentoijia</a:t>
            </a:r>
          </a:p>
        </p:txBody>
      </p:sp>
      <p:sp>
        <p:nvSpPr>
          <p:cNvPr id="14" name="Pyöristetty kuvaselitesuorakulmio 13"/>
          <p:cNvSpPr/>
          <p:nvPr/>
        </p:nvSpPr>
        <p:spPr>
          <a:xfrm>
            <a:off x="1697776" y="3917897"/>
            <a:ext cx="5762299" cy="823045"/>
          </a:xfrm>
          <a:prstGeom prst="wedgeRoundRectCallout">
            <a:avLst>
              <a:gd name="adj1" fmla="val -55960"/>
              <a:gd name="adj2" fmla="val 2502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1697776" y="3917898"/>
            <a:ext cx="5750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Käytiin rakentavaa ja avointa keskustelua eri näkökulmista. Henkilöstöjohtaminen on laaja kokonaisuus. Hyvä että asiat on kerätty nyt yhteen pakettiin. Se helpottaa kokonaisuuden ymmärtämistä ja auttaa näkemään eri osa-alueiden toisiinsa nivoutumisen.</a:t>
            </a:r>
            <a:br>
              <a:rPr lang="fi-FI" sz="1200" dirty="0">
                <a:solidFill>
                  <a:prstClr val="black"/>
                </a:solidFill>
                <a:latin typeface="Calibri"/>
              </a:rPr>
            </a:br>
            <a:r>
              <a:rPr lang="fi-FI" sz="1200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                  </a:t>
            </a:r>
            <a:r>
              <a:rPr lang="fi-FI" sz="1200" i="1" dirty="0">
                <a:solidFill>
                  <a:prstClr val="black"/>
                </a:solidFill>
                <a:latin typeface="Calibri"/>
              </a:rPr>
              <a:t>- Taina Mäenpää, Palkeet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4020" y="1322766"/>
            <a:ext cx="1620180" cy="162018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18" name="Pyöristetty kuvaselitesuorakulmio 17"/>
          <p:cNvSpPr/>
          <p:nvPr/>
        </p:nvSpPr>
        <p:spPr>
          <a:xfrm>
            <a:off x="5347682" y="1340768"/>
            <a:ext cx="2076338" cy="1272449"/>
          </a:xfrm>
          <a:prstGeom prst="wedgeRoundRectCallout">
            <a:avLst>
              <a:gd name="adj1" fmla="val 60736"/>
              <a:gd name="adj2" fmla="val 5484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5364460" y="1354417"/>
            <a:ext cx="2076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Kuvaus on kuin kompassi, jonka avulla on helpompi suunnistaa yhteisellä </a:t>
            </a:r>
            <a:r>
              <a:rPr lang="fi-FI" sz="1200" dirty="0" err="1">
                <a:solidFill>
                  <a:prstClr val="black"/>
                </a:solidFill>
                <a:latin typeface="Calibri"/>
              </a:rPr>
              <a:t>HR-kartalla</a:t>
            </a:r>
            <a:r>
              <a:rPr lang="fi-FI" sz="1200" dirty="0">
                <a:solidFill>
                  <a:prstClr val="black"/>
                </a:solidFill>
                <a:latin typeface="Calibri"/>
              </a:rPr>
              <a:t>. Yhteistyö oli tosi antoisaa, kiitos kaikille!</a:t>
            </a:r>
          </a:p>
          <a:p>
            <a:r>
              <a:rPr lang="fi-FI" sz="1200" i="1" dirty="0">
                <a:solidFill>
                  <a:prstClr val="black"/>
                </a:solidFill>
                <a:latin typeface="Calibri"/>
              </a:rPr>
              <a:t>- Anu Almiala, Viestintävirasto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8678" y="2924944"/>
            <a:ext cx="1371907" cy="1759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yöristetty kuvaselitesuorakulmio 20"/>
          <p:cNvSpPr/>
          <p:nvPr/>
        </p:nvSpPr>
        <p:spPr>
          <a:xfrm>
            <a:off x="1697778" y="2773377"/>
            <a:ext cx="5763229" cy="1015663"/>
          </a:xfrm>
          <a:prstGeom prst="wedgeRoundRectCallout">
            <a:avLst>
              <a:gd name="adj1" fmla="val 54808"/>
              <a:gd name="adj2" fmla="val 38423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697777" y="2773378"/>
            <a:ext cx="582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prstClr val="black"/>
                </a:solidFill>
                <a:latin typeface="Calibri"/>
              </a:rPr>
              <a:t>HR-kokonaisuus</a:t>
            </a:r>
            <a:r>
              <a:rPr lang="fi-FI" sz="1200" dirty="0">
                <a:solidFill>
                  <a:prstClr val="black"/>
                </a:solidFill>
                <a:latin typeface="Calibri"/>
              </a:rPr>
              <a:t> on ”1000-palainen palapeli”, ja valtiolla siinä on vielä omat lisäsävynsä. Tämä kentän kokonaiskuvaus olisi ollut hyödyksi monissa </a:t>
            </a:r>
            <a:r>
              <a:rPr lang="fi-FI" sz="1200" dirty="0" err="1">
                <a:solidFill>
                  <a:prstClr val="black"/>
                </a:solidFill>
                <a:latin typeface="Calibri"/>
              </a:rPr>
              <a:t>HR-työni</a:t>
            </a:r>
            <a:r>
              <a:rPr lang="fi-FI" sz="1200" dirty="0">
                <a:solidFill>
                  <a:prstClr val="black"/>
                </a:solidFill>
                <a:latin typeface="Calibri"/>
              </a:rPr>
              <a:t> käänteissä. Uskon, että tästä nyt yhdessä työstetystä – ja toki alati edelleen kehittyvästä – jäsennyksestä voi olla tukea monissa tilanteissa. On ollut ilo olla mukana tässä yhdessä oppimisen prosessissa. </a:t>
            </a:r>
          </a:p>
          <a:p>
            <a:r>
              <a:rPr lang="fi-FI" sz="1200" i="1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                              - Erja Vuorio, VRK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024" y="1196752"/>
            <a:ext cx="1478086" cy="1576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yöristetty kuvaselitesuorakulmio 23"/>
          <p:cNvSpPr/>
          <p:nvPr/>
        </p:nvSpPr>
        <p:spPr>
          <a:xfrm>
            <a:off x="1691664" y="2067882"/>
            <a:ext cx="2310369" cy="590549"/>
          </a:xfrm>
          <a:prstGeom prst="wedgeRoundRectCallout">
            <a:avLst>
              <a:gd name="adj1" fmla="val 61567"/>
              <a:gd name="adj2" fmla="val -41261"/>
              <a:gd name="adj3" fmla="val 16667"/>
            </a:avLst>
          </a:prstGeom>
          <a:solidFill>
            <a:schemeClr val="bg1"/>
          </a:solidFill>
          <a:ln w="3175">
            <a:solidFill>
              <a:srgbClr val="528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1697778" y="2047311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Rohkeasti yhdessä eteenpäin;</a:t>
            </a:r>
          </a:p>
          <a:p>
            <a:r>
              <a:rPr lang="fi-FI" sz="1200" dirty="0">
                <a:solidFill>
                  <a:prstClr val="black"/>
                </a:solidFill>
                <a:latin typeface="Calibri"/>
              </a:rPr>
              <a:t>tekemällä ja kokeilemalla oppien.</a:t>
            </a:r>
          </a:p>
          <a:p>
            <a:r>
              <a:rPr lang="fi-FI" sz="1200" i="1" dirty="0">
                <a:solidFill>
                  <a:prstClr val="black"/>
                </a:solidFill>
                <a:latin typeface="Calibri"/>
              </a:rPr>
              <a:t>                         - Eeva Sankari, MML</a:t>
            </a:r>
            <a:endParaRPr lang="fi-FI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oimintopainike: Paluu 26">
            <a:hlinkClick r:id="" action="ppaction://hlinkshowjump?jump=lastslideviewed" highlightClick="1"/>
          </p:cNvPr>
          <p:cNvSpPr/>
          <p:nvPr/>
        </p:nvSpPr>
        <p:spPr>
          <a:xfrm>
            <a:off x="11684072" y="6445336"/>
            <a:ext cx="432048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tsikko 1"/>
          <p:cNvSpPr txBox="1">
            <a:spLocks/>
          </p:cNvSpPr>
          <p:nvPr/>
        </p:nvSpPr>
        <p:spPr>
          <a:xfrm>
            <a:off x="9170615" y="194776"/>
            <a:ext cx="2988962" cy="4259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b="1" dirty="0">
                <a:solidFill>
                  <a:srgbClr val="D7E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Päivitys </a:t>
            </a:r>
            <a:r>
              <a:rPr lang="fi-FI" sz="1800" b="1" dirty="0" smtClean="0">
                <a:solidFill>
                  <a:srgbClr val="D7E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2022-</a:t>
            </a:r>
            <a:endParaRPr lang="fi-FI" sz="1800" b="1" dirty="0">
              <a:solidFill>
                <a:srgbClr val="D7E4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0" name="Otsikko 1"/>
          <p:cNvSpPr txBox="1">
            <a:spLocks/>
          </p:cNvSpPr>
          <p:nvPr/>
        </p:nvSpPr>
        <p:spPr>
          <a:xfrm>
            <a:off x="9170615" y="722080"/>
            <a:ext cx="3087979" cy="59955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fi-FI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Koko kokonaisuus käyty läpi</a:t>
            </a:r>
          </a:p>
          <a:p>
            <a:pPr marL="285750" indent="-285750" algn="l">
              <a:buFontTx/>
              <a:buChar char="-"/>
            </a:pPr>
            <a:r>
              <a:rPr lang="fi-FI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Perusrakenne pysynyt </a:t>
            </a: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samana, mutta muuten sisältöä rikastettu</a:t>
            </a:r>
            <a:endParaRPr lang="fi-FI" sz="1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  <a:p>
            <a:pPr marL="285750" indent="-285750" algn="l">
              <a:buFontTx/>
              <a:buChar char="-"/>
            </a:pPr>
            <a:r>
              <a:rPr lang="fi-FI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Päivitetty versio käsitelty valtiovarainministeriössä valtionhallinnon kehittämisosaston (VKO) johtoryhmässä </a:t>
            </a:r>
            <a:r>
              <a:rPr lang="fi-FI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21.</a:t>
            </a:r>
            <a:r>
              <a:rPr lang="fi-FI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3</a:t>
            </a: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.2022</a:t>
            </a:r>
          </a:p>
          <a:p>
            <a:pPr algn="l"/>
            <a:endParaRPr lang="fi-FI" sz="1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  <a:p>
            <a:pPr algn="l"/>
            <a:r>
              <a:rPr lang="fi-FI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Kiitos päivityksessä auttaneille:</a:t>
            </a:r>
          </a:p>
          <a:p>
            <a:pPr marL="285750" indent="-285750" algn="l">
              <a:buFontTx/>
              <a:buChar char="-"/>
            </a:pP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Valtionhallinnon kehittämisosaston  </a:t>
            </a:r>
            <a:r>
              <a:rPr lang="fi-FI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asiantuntijat (VM)</a:t>
            </a:r>
          </a:p>
          <a:p>
            <a:pPr marL="285750" indent="-285750" algn="l">
              <a:buFontTx/>
              <a:buChar char="-"/>
            </a:pPr>
            <a:r>
              <a:rPr lang="fi-FI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Soile Röppänen ja Erika Palm, </a:t>
            </a: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Palkeet</a:t>
            </a:r>
          </a:p>
          <a:p>
            <a:pPr marL="285750" indent="-285750" algn="l">
              <a:buFontTx/>
              <a:buChar char="-"/>
            </a:pP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Kati Kivistö, HAUS</a:t>
            </a:r>
          </a:p>
          <a:p>
            <a:pPr marL="285750" indent="-285750" algn="l">
              <a:buFontTx/>
              <a:buChar char="-"/>
            </a:pP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Tiina Kukkonen-Suvivuo, Tuomioistuinvirasto</a:t>
            </a:r>
          </a:p>
          <a:p>
            <a:pPr marL="285750" indent="-285750" algn="l">
              <a:buFontTx/>
              <a:buChar char="-"/>
            </a:pP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Maarit Hildén, ELY-keskus</a:t>
            </a:r>
            <a:endParaRPr lang="fi-FI" sz="1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  <a:p>
            <a:pPr algn="l"/>
            <a:r>
              <a:rPr lang="fi-FI" sz="1400" i="1" dirty="0">
                <a:solidFill>
                  <a:srgbClr val="FF0000"/>
                </a:solidFill>
              </a:rPr>
              <a:t/>
            </a:r>
            <a:br>
              <a:rPr lang="fi-FI" sz="1400" i="1" dirty="0">
                <a:solidFill>
                  <a:srgbClr val="FF0000"/>
                </a:solidFill>
              </a:rPr>
            </a:br>
            <a:endParaRPr lang="fi-FI" sz="1400" i="1" dirty="0" smtClean="0">
              <a:solidFill>
                <a:srgbClr val="FF0000"/>
              </a:solidFill>
            </a:endParaRPr>
          </a:p>
          <a:p>
            <a:pPr algn="l"/>
            <a:r>
              <a:rPr lang="fi-FI" sz="1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Huom</a:t>
            </a: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! </a:t>
            </a:r>
            <a:b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</a:br>
            <a:r>
              <a:rPr lang="fi-FI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Kuvausta päivitetään tarpeen mukaan pitkin matkaa. Huomioita voi lähettää osoitteeseen: valtionhallinto.vm@gov.fi</a:t>
            </a:r>
            <a:endParaRPr lang="fi-FI" sz="1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schemeClr val="bg1"/>
                </a:solidFill>
                <a:latin typeface="Calibri"/>
              </a:rPr>
              <a:t>2022 </a:t>
            </a:r>
            <a:endParaRPr lang="fi-FI" sz="10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30" y="2406277"/>
            <a:ext cx="4111800" cy="321722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48776"/>
            <a:ext cx="9144000" cy="1200105"/>
          </a:xfrm>
          <a:noFill/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Kiitos!</a:t>
            </a:r>
            <a:endParaRPr lang="fi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6093296"/>
            <a:ext cx="9144000" cy="48160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i-FI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Lisätiedot: </a:t>
            </a:r>
            <a:r>
              <a:rPr lang="fi-FI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valtionhallinto.vm@gov.fi</a:t>
            </a:r>
            <a:r>
              <a:rPr lang="fi-FI" sz="24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Marjaana Laine</a:t>
            </a: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3431704" y="476672"/>
            <a:ext cx="5328592" cy="4816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i-FI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”HUNAJAKENNO”-kuvaus päättyy tähän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1171250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8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sikulmio 3"/>
          <p:cNvSpPr/>
          <p:nvPr/>
        </p:nvSpPr>
        <p:spPr>
          <a:xfrm>
            <a:off x="2279576" y="620689"/>
            <a:ext cx="7560840" cy="6028928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ikehys 7">
            <a:hlinkClick r:id="rId3" action="ppaction://hlinksldjump"/>
          </p:cNvPr>
          <p:cNvSpPr txBox="1"/>
          <p:nvPr/>
        </p:nvSpPr>
        <p:spPr>
          <a:xfrm>
            <a:off x="6744073" y="1035025"/>
            <a:ext cx="1842873" cy="323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Työhyvinvoinnin ja työkyvyn edistäminen</a:t>
            </a:r>
          </a:p>
        </p:txBody>
      </p:sp>
      <p:sp>
        <p:nvSpPr>
          <p:cNvPr id="13" name="Tekstikehys 14">
            <a:hlinkClick r:id="rId3" action="ppaction://hlinksldjump"/>
          </p:cNvPr>
          <p:cNvSpPr txBox="1"/>
          <p:nvPr/>
        </p:nvSpPr>
        <p:spPr>
          <a:xfrm>
            <a:off x="7643774" y="5093573"/>
            <a:ext cx="1194715" cy="392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Työn ja </a:t>
            </a: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/>
            </a:r>
            <a:br>
              <a:rPr lang="fi-FI" sz="1200" b="1" dirty="0" smtClean="0">
                <a:solidFill>
                  <a:srgbClr val="507A72"/>
                </a:solidFill>
                <a:latin typeface="Calibri"/>
              </a:rPr>
            </a:b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>työympäristön</a:t>
            </a:r>
            <a:endParaRPr lang="fi-FI" sz="1200" b="1" dirty="0">
              <a:solidFill>
                <a:srgbClr val="507A72"/>
              </a:solidFill>
              <a:latin typeface="Calibri"/>
            </a:endParaRPr>
          </a:p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kehittäminen</a:t>
            </a:r>
            <a:endParaRPr lang="fi-FI" sz="1200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16" name="Tekstikehys 16">
            <a:hlinkClick r:id="rId4" action="ppaction://hlinksldjump"/>
          </p:cNvPr>
          <p:cNvSpPr txBox="1"/>
          <p:nvPr/>
        </p:nvSpPr>
        <p:spPr>
          <a:xfrm>
            <a:off x="8053182" y="4155336"/>
            <a:ext cx="13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TA-kuvan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vahvistaminen</a:t>
            </a:r>
          </a:p>
        </p:txBody>
      </p:sp>
      <p:sp>
        <p:nvSpPr>
          <p:cNvPr id="17" name="Kuusikulmio 16"/>
          <p:cNvSpPr/>
          <p:nvPr/>
        </p:nvSpPr>
        <p:spPr>
          <a:xfrm>
            <a:off x="6456040" y="2743029"/>
            <a:ext cx="1656184" cy="1584176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Ryhmä 18"/>
          <p:cNvGrpSpPr/>
          <p:nvPr/>
        </p:nvGrpSpPr>
        <p:grpSpPr>
          <a:xfrm>
            <a:off x="4519778" y="3586440"/>
            <a:ext cx="2090167" cy="1892895"/>
            <a:chOff x="-479680" y="548680"/>
            <a:chExt cx="2196750" cy="2016223"/>
          </a:xfrm>
        </p:grpSpPr>
        <p:sp>
          <p:nvSpPr>
            <p:cNvPr id="20" name="Kuusikulmio 19">
              <a:hlinkClick r:id="" action="ppaction://noaction"/>
            </p:cNvPr>
            <p:cNvSpPr/>
            <p:nvPr/>
          </p:nvSpPr>
          <p:spPr>
            <a:xfrm>
              <a:off x="-479680" y="548680"/>
              <a:ext cx="2196750" cy="2016223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kstikehys 23">
              <a:hlinkClick r:id="" action="ppaction://noaction"/>
            </p:cNvPr>
            <p:cNvSpPr txBox="1"/>
            <p:nvPr/>
          </p:nvSpPr>
          <p:spPr>
            <a:xfrm>
              <a:off x="-443167" y="950307"/>
              <a:ext cx="2059506" cy="833326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algn="ctr"/>
            </a:lstStyle>
            <a:p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TYÖNANTAJUUS </a:t>
              </a:r>
            </a:p>
          </p:txBody>
        </p:sp>
      </p:grpSp>
      <p:sp>
        <p:nvSpPr>
          <p:cNvPr id="24" name="Tekstikehys 26">
            <a:hlinkClick r:id="rId5" action="ppaction://hlinksldjump"/>
          </p:cNvPr>
          <p:cNvSpPr txBox="1"/>
          <p:nvPr/>
        </p:nvSpPr>
        <p:spPr>
          <a:xfrm>
            <a:off x="8072066" y="3336954"/>
            <a:ext cx="1912849" cy="52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Osaamisen hankinta</a:t>
            </a:r>
          </a:p>
        </p:txBody>
      </p:sp>
      <p:grpSp>
        <p:nvGrpSpPr>
          <p:cNvPr id="25" name="Ryhmä 24"/>
          <p:cNvGrpSpPr/>
          <p:nvPr/>
        </p:nvGrpSpPr>
        <p:grpSpPr>
          <a:xfrm>
            <a:off x="4434487" y="1689551"/>
            <a:ext cx="2237577" cy="1892895"/>
            <a:chOff x="2647834" y="1813202"/>
            <a:chExt cx="1772987" cy="1584176"/>
          </a:xfrm>
        </p:grpSpPr>
        <p:sp>
          <p:nvSpPr>
            <p:cNvPr id="26" name="Kuusikulmio 25">
              <a:hlinkClick r:id="" action="ppaction://noaction"/>
            </p:cNvPr>
            <p:cNvSpPr/>
            <p:nvPr/>
          </p:nvSpPr>
          <p:spPr>
            <a:xfrm>
              <a:off x="2730512" y="1813202"/>
              <a:ext cx="1656184" cy="158417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kstikehys 28">
              <a:hlinkClick r:id="" action="ppaction://noaction"/>
            </p:cNvPr>
            <p:cNvSpPr txBox="1"/>
            <p:nvPr/>
          </p:nvSpPr>
          <p:spPr>
            <a:xfrm>
              <a:off x="2647834" y="2307808"/>
              <a:ext cx="1772987" cy="257581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JOHTAJUUS</a:t>
              </a:r>
              <a:endParaRPr lang="fi-FI" sz="1400" b="1" strike="sngStrike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Ryhmä 27"/>
          <p:cNvGrpSpPr/>
          <p:nvPr/>
        </p:nvGrpSpPr>
        <p:grpSpPr>
          <a:xfrm>
            <a:off x="6151660" y="2650336"/>
            <a:ext cx="2090167" cy="1892895"/>
            <a:chOff x="5198082" y="899504"/>
            <a:chExt cx="1656184" cy="1584176"/>
          </a:xfrm>
        </p:grpSpPr>
        <p:sp>
          <p:nvSpPr>
            <p:cNvPr id="29" name="Kuusikulmio 28"/>
            <p:cNvSpPr/>
            <p:nvPr/>
          </p:nvSpPr>
          <p:spPr>
            <a:xfrm>
              <a:off x="5198082" y="899504"/>
              <a:ext cx="1656184" cy="158417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Tekstikehys 30">
              <a:hlinkClick r:id="" action="ppaction://noaction"/>
            </p:cNvPr>
            <p:cNvSpPr txBox="1"/>
            <p:nvPr/>
          </p:nvSpPr>
          <p:spPr>
            <a:xfrm>
              <a:off x="5289451" y="1365324"/>
              <a:ext cx="1492559" cy="43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HENKILÖSTÖ- </a:t>
              </a:r>
              <a:br>
                <a:rPr lang="fi-FI" sz="1400" b="1" dirty="0">
                  <a:solidFill>
                    <a:prstClr val="black"/>
                  </a:solidFill>
                  <a:latin typeface="Calibri"/>
                </a:rPr>
              </a:br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VOIMAVARAT</a:t>
              </a:r>
            </a:p>
          </p:txBody>
        </p:sp>
      </p:grpSp>
      <p:sp>
        <p:nvSpPr>
          <p:cNvPr id="33" name="Tekstikehys 33">
            <a:hlinkClick r:id="rId6" action="ppaction://hlinksldjump"/>
          </p:cNvPr>
          <p:cNvSpPr txBox="1"/>
          <p:nvPr/>
        </p:nvSpPr>
        <p:spPr>
          <a:xfrm>
            <a:off x="3529707" y="947115"/>
            <a:ext cx="1540297" cy="467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Suorituksen </a:t>
            </a: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/>
            </a:r>
            <a:br>
              <a:rPr lang="fi-FI" sz="1200" b="1" dirty="0" smtClean="0">
                <a:solidFill>
                  <a:srgbClr val="507A72"/>
                </a:solidFill>
                <a:latin typeface="Calibri"/>
              </a:rPr>
            </a:b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>johtaminen</a:t>
            </a:r>
            <a:endParaRPr lang="fi-FI" sz="1200" b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36" name="Tekstikehys 36">
            <a:hlinkClick r:id="rId7" action="ppaction://hlinksldjump"/>
          </p:cNvPr>
          <p:cNvSpPr txBox="1"/>
          <p:nvPr/>
        </p:nvSpPr>
        <p:spPr>
          <a:xfrm>
            <a:off x="3127490" y="1915389"/>
            <a:ext cx="141463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Oppimisen ja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uudistumisen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edistäminen</a:t>
            </a:r>
          </a:p>
        </p:txBody>
      </p:sp>
      <p:grpSp>
        <p:nvGrpSpPr>
          <p:cNvPr id="38" name="Ryhmä 37"/>
          <p:cNvGrpSpPr/>
          <p:nvPr/>
        </p:nvGrpSpPr>
        <p:grpSpPr>
          <a:xfrm>
            <a:off x="5979159" y="5357305"/>
            <a:ext cx="1728192" cy="1269141"/>
            <a:chOff x="2483768" y="4509120"/>
            <a:chExt cx="1882879" cy="1584176"/>
          </a:xfrm>
        </p:grpSpPr>
        <p:sp>
          <p:nvSpPr>
            <p:cNvPr id="39" name="Kuusikulmio 38"/>
            <p:cNvSpPr/>
            <p:nvPr/>
          </p:nvSpPr>
          <p:spPr>
            <a:xfrm>
              <a:off x="2617112" y="4509120"/>
              <a:ext cx="1656184" cy="158417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 w="127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Tekstikehys 49">
              <a:hlinkClick r:id="" action="ppaction://noaction"/>
            </p:cNvPr>
            <p:cNvSpPr txBox="1"/>
            <p:nvPr/>
          </p:nvSpPr>
          <p:spPr>
            <a:xfrm>
              <a:off x="2483768" y="5085184"/>
              <a:ext cx="1882879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fi-FI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Tekstikehys 18">
            <a:hlinkClick r:id="rId8" action="ppaction://hlinksldjump"/>
          </p:cNvPr>
          <p:cNvSpPr txBox="1"/>
          <p:nvPr/>
        </p:nvSpPr>
        <p:spPr>
          <a:xfrm>
            <a:off x="2825328" y="4598907"/>
            <a:ext cx="184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Henkilöstön oikeusasema ja TA-velvoitteet</a:t>
            </a:r>
          </a:p>
        </p:txBody>
      </p:sp>
      <p:sp>
        <p:nvSpPr>
          <p:cNvPr id="46" name="Kuusikulmio 45"/>
          <p:cNvSpPr/>
          <p:nvPr/>
        </p:nvSpPr>
        <p:spPr>
          <a:xfrm>
            <a:off x="5179414" y="5654276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uorakulmio 1">
            <a:hlinkClick r:id="rId9" action="ppaction://hlinksldjump"/>
          </p:cNvPr>
          <p:cNvSpPr/>
          <p:nvPr/>
        </p:nvSpPr>
        <p:spPr>
          <a:xfrm>
            <a:off x="6267192" y="5512218"/>
            <a:ext cx="1181275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i="1" dirty="0">
                <a:solidFill>
                  <a:srgbClr val="507A72"/>
                </a:solidFill>
                <a:latin typeface="Calibri"/>
              </a:rPr>
              <a:t>Kaikille </a:t>
            </a:r>
            <a:br>
              <a:rPr lang="fi-FI" sz="1200" i="1" dirty="0">
                <a:solidFill>
                  <a:srgbClr val="507A72"/>
                </a:solidFill>
                <a:latin typeface="Calibri"/>
              </a:rPr>
            </a:br>
            <a:r>
              <a:rPr lang="fi-FI" sz="1200" i="1" dirty="0">
                <a:solidFill>
                  <a:srgbClr val="507A72"/>
                </a:solidFill>
                <a:latin typeface="Calibri"/>
              </a:rPr>
              <a:t>osa-alueille </a:t>
            </a:r>
            <a:br>
              <a:rPr lang="fi-FI" sz="1200" i="1" dirty="0">
                <a:solidFill>
                  <a:srgbClr val="507A72"/>
                </a:solidFill>
                <a:latin typeface="Calibri"/>
              </a:rPr>
            </a:br>
            <a:r>
              <a:rPr lang="fi-FI" sz="1200" i="1" dirty="0">
                <a:solidFill>
                  <a:srgbClr val="507A72"/>
                </a:solidFill>
                <a:latin typeface="Calibri"/>
              </a:rPr>
              <a:t>ja toiminnoille yhteiset asiat</a:t>
            </a:r>
            <a:endParaRPr lang="fi-FI" sz="800" i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0009824" y="6631213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r>
              <a:rPr lang="fi-FI" sz="1000" dirty="0">
                <a:solidFill>
                  <a:prstClr val="black"/>
                </a:solidFill>
                <a:latin typeface="Calibri"/>
              </a:rPr>
              <a:t>(VKO, marjaana.laine@gov.fi)</a:t>
            </a:r>
          </a:p>
        </p:txBody>
      </p:sp>
      <p:sp>
        <p:nvSpPr>
          <p:cNvPr id="32" name="Kuusikulmio 31"/>
          <p:cNvSpPr/>
          <p:nvPr/>
        </p:nvSpPr>
        <p:spPr>
          <a:xfrm>
            <a:off x="4637393" y="6090607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Kuusikulmio 33"/>
          <p:cNvSpPr/>
          <p:nvPr/>
        </p:nvSpPr>
        <p:spPr>
          <a:xfrm>
            <a:off x="4386380" y="3292870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805404" y="4475868"/>
            <a:ext cx="175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000" i="1">
                <a:solidFill>
                  <a:srgbClr val="507A72"/>
                </a:solidFill>
                <a:latin typeface="Calibri"/>
              </a:defRPr>
            </a:lvl1pPr>
          </a:lstStyle>
          <a:p>
            <a:r>
              <a:rPr lang="fi-FI" dirty="0" smtClean="0"/>
              <a:t>Varmistamme lakisääteisten palveluiden toteutumista vaikuttavalla ja kustannus-</a:t>
            </a:r>
            <a:br>
              <a:rPr lang="fi-FI" dirty="0" smtClean="0"/>
            </a:br>
            <a:r>
              <a:rPr lang="fi-FI" dirty="0" smtClean="0"/>
              <a:t>tehokkaalla tavalla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6496243" y="3679132"/>
            <a:ext cx="157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000" i="1">
                <a:solidFill>
                  <a:srgbClr val="507A72"/>
                </a:solidFill>
              </a:defRPr>
            </a:lvl1pPr>
          </a:lstStyle>
          <a:p>
            <a:r>
              <a:rPr lang="fi-FI" dirty="0" smtClean="0">
                <a:latin typeface="Calibri"/>
              </a:rPr>
              <a:t>Osaavan, hyvinvoivan ja oikein mitoitetun henkilös-tön työpanos </a:t>
            </a:r>
            <a:r>
              <a:rPr lang="fi-FI" dirty="0">
                <a:latin typeface="Calibri"/>
              </a:rPr>
              <a:t>on </a:t>
            </a:r>
            <a:r>
              <a:rPr lang="fi-FI" dirty="0" smtClean="0">
                <a:latin typeface="Calibri"/>
              </a:rPr>
              <a:t>joustava-</a:t>
            </a:r>
            <a:r>
              <a:rPr lang="fi-FI" dirty="0" err="1" smtClean="0">
                <a:latin typeface="Calibri"/>
              </a:rPr>
              <a:t>sti</a:t>
            </a:r>
            <a:r>
              <a:rPr lang="fi-FI" dirty="0" smtClean="0">
                <a:latin typeface="Calibri"/>
              </a:rPr>
              <a:t> </a:t>
            </a:r>
            <a:r>
              <a:rPr lang="fi-FI" dirty="0">
                <a:latin typeface="Calibri"/>
              </a:rPr>
              <a:t>käytettävissä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4857451" y="2568394"/>
            <a:ext cx="16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000" i="1">
                <a:solidFill>
                  <a:srgbClr val="507A72"/>
                </a:solidFill>
              </a:defRPr>
            </a:lvl1pPr>
          </a:lstStyle>
          <a:p>
            <a:r>
              <a:rPr lang="fi-FI" dirty="0">
                <a:latin typeface="Calibri"/>
              </a:rPr>
              <a:t>Johtajuus on esimerkillistä ja ammattimaista, henkilöstö-johtaminen on osa johtajuutta</a:t>
            </a:r>
          </a:p>
        </p:txBody>
      </p:sp>
      <p:sp>
        <p:nvSpPr>
          <p:cNvPr id="44" name="Tekstikehys 26">
            <a:hlinkClick r:id="rId3" action="ppaction://hlinksldjump"/>
          </p:cNvPr>
          <p:cNvSpPr txBox="1"/>
          <p:nvPr/>
        </p:nvSpPr>
        <p:spPr>
          <a:xfrm>
            <a:off x="7963301" y="2457268"/>
            <a:ext cx="1502541" cy="52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>Henkilöstö-suunnittelu</a:t>
            </a:r>
            <a:endParaRPr lang="fi-FI" sz="1200" b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45" name="Tekstikehys 18">
            <a:hlinkClick r:id="rId10" action="ppaction://hlinksldjump"/>
          </p:cNvPr>
          <p:cNvSpPr txBox="1"/>
          <p:nvPr/>
        </p:nvSpPr>
        <p:spPr>
          <a:xfrm>
            <a:off x="2803808" y="2898689"/>
            <a:ext cx="108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Palkitseminen</a:t>
            </a:r>
          </a:p>
        </p:txBody>
      </p:sp>
      <p:sp>
        <p:nvSpPr>
          <p:cNvPr id="48" name="Tekstikehys 18">
            <a:hlinkClick r:id="rId11" action="ppaction://hlinksldjump"/>
          </p:cNvPr>
          <p:cNvSpPr txBox="1"/>
          <p:nvPr/>
        </p:nvSpPr>
        <p:spPr>
          <a:xfrm>
            <a:off x="2482061" y="3627404"/>
            <a:ext cx="172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Neuvottelutoiminta</a:t>
            </a:r>
            <a:br>
              <a:rPr lang="fi-FI" dirty="0">
                <a:solidFill>
                  <a:srgbClr val="507A72"/>
                </a:solidFill>
                <a:latin typeface="Calibri"/>
              </a:rPr>
            </a:br>
            <a:r>
              <a:rPr lang="fi-FI" dirty="0">
                <a:solidFill>
                  <a:srgbClr val="507A72"/>
                </a:solidFill>
                <a:latin typeface="Calibri"/>
              </a:rPr>
              <a:t>ja työelämäsuhteet</a:t>
            </a:r>
          </a:p>
        </p:txBody>
      </p:sp>
      <p:sp>
        <p:nvSpPr>
          <p:cNvPr id="51" name="Tekstikehys 18">
            <a:hlinkClick r:id="rId12" action="ppaction://hlinksldjump"/>
          </p:cNvPr>
          <p:cNvSpPr txBox="1"/>
          <p:nvPr/>
        </p:nvSpPr>
        <p:spPr>
          <a:xfrm>
            <a:off x="7601901" y="1786770"/>
            <a:ext cx="133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Työsuojelu</a:t>
            </a:r>
          </a:p>
        </p:txBody>
      </p:sp>
      <p:sp>
        <p:nvSpPr>
          <p:cNvPr id="52" name="Kuusikulmio 51"/>
          <p:cNvSpPr/>
          <p:nvPr/>
        </p:nvSpPr>
        <p:spPr>
          <a:xfrm>
            <a:off x="6995448" y="1662752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kstikehys 33">
            <a:hlinkClick r:id="rId13" action="ppaction://hlinksldjump"/>
          </p:cNvPr>
          <p:cNvSpPr txBox="1"/>
          <p:nvPr/>
        </p:nvSpPr>
        <p:spPr>
          <a:xfrm>
            <a:off x="5183753" y="947115"/>
            <a:ext cx="1469098" cy="467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Arvot ja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virkamiesetiikka</a:t>
            </a:r>
          </a:p>
        </p:txBody>
      </p:sp>
      <p:sp>
        <p:nvSpPr>
          <p:cNvPr id="54" name="Kuusikulmio 53"/>
          <p:cNvSpPr/>
          <p:nvPr/>
        </p:nvSpPr>
        <p:spPr>
          <a:xfrm>
            <a:off x="6496243" y="2080238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kstikehys 18">
            <a:hlinkClick r:id="rId14" action="ppaction://hlinksldjump"/>
          </p:cNvPr>
          <p:cNvSpPr txBox="1"/>
          <p:nvPr/>
        </p:nvSpPr>
        <p:spPr>
          <a:xfrm>
            <a:off x="3358880" y="5490479"/>
            <a:ext cx="133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Yhteistoiminta</a:t>
            </a:r>
          </a:p>
        </p:txBody>
      </p:sp>
      <p:sp>
        <p:nvSpPr>
          <p:cNvPr id="56" name="Tekstikehys 8">
            <a:hlinkClick r:id="" action="ppaction://noaction"/>
          </p:cNvPr>
          <p:cNvSpPr txBox="1"/>
          <p:nvPr/>
        </p:nvSpPr>
        <p:spPr>
          <a:xfrm>
            <a:off x="1524003" y="117794"/>
            <a:ext cx="547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-KUVAUS, </a:t>
            </a:r>
            <a:endParaRPr lang="fi-FI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6711372" y="1965"/>
            <a:ext cx="2213260" cy="631769"/>
          </a:xfrm>
        </p:spPr>
        <p:txBody>
          <a:bodyPr>
            <a:noAutofit/>
          </a:bodyPr>
          <a:lstStyle/>
          <a:p>
            <a:pPr algn="l"/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ERI OSA-ALUEET</a:t>
            </a:r>
          </a:p>
        </p:txBody>
      </p:sp>
      <p:sp>
        <p:nvSpPr>
          <p:cNvPr id="47" name="Otsikko 4"/>
          <p:cNvSpPr txBox="1">
            <a:spLocks/>
          </p:cNvSpPr>
          <p:nvPr/>
        </p:nvSpPr>
        <p:spPr>
          <a:xfrm>
            <a:off x="8485902" y="8242"/>
            <a:ext cx="2218611" cy="63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JA TOIMINNOT</a:t>
            </a:r>
          </a:p>
        </p:txBody>
      </p:sp>
      <p:grpSp>
        <p:nvGrpSpPr>
          <p:cNvPr id="7" name="Ryhmä 6"/>
          <p:cNvGrpSpPr/>
          <p:nvPr/>
        </p:nvGrpSpPr>
        <p:grpSpPr>
          <a:xfrm>
            <a:off x="5319869" y="3019237"/>
            <a:ext cx="1296609" cy="1303460"/>
            <a:chOff x="939899" y="1130531"/>
            <a:chExt cx="1296609" cy="1303460"/>
          </a:xfrm>
        </p:grpSpPr>
        <p:sp>
          <p:nvSpPr>
            <p:cNvPr id="58" name="32-sakarainen tähti 57"/>
            <p:cNvSpPr/>
            <p:nvPr/>
          </p:nvSpPr>
          <p:spPr>
            <a:xfrm>
              <a:off x="939899" y="1130531"/>
              <a:ext cx="1296609" cy="1303460"/>
            </a:xfrm>
            <a:prstGeom prst="star32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8FCD4"/>
                </a:gs>
                <a:gs pos="100000">
                  <a:srgbClr val="FDF2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Tekstiruutu 58"/>
            <p:cNvSpPr txBox="1"/>
            <p:nvPr/>
          </p:nvSpPr>
          <p:spPr>
            <a:xfrm>
              <a:off x="1060164" y="1566817"/>
              <a:ext cx="104366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7A7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Toiminta-</a:t>
              </a:r>
              <a:b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7A7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7A7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kulttuuri</a:t>
              </a:r>
            </a:p>
          </p:txBody>
        </p:sp>
      </p:grpSp>
      <p:sp>
        <p:nvSpPr>
          <p:cNvPr id="49" name="Kuusikulmio 48"/>
          <p:cNvSpPr/>
          <p:nvPr/>
        </p:nvSpPr>
        <p:spPr>
          <a:xfrm>
            <a:off x="6464353" y="4543617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Suorakulmio 49"/>
          <p:cNvSpPr/>
          <p:nvPr/>
        </p:nvSpPr>
        <p:spPr>
          <a:xfrm>
            <a:off x="8838488" y="634401"/>
            <a:ext cx="2861041" cy="758870"/>
          </a:xfrm>
          <a:prstGeom prst="rect">
            <a:avLst/>
          </a:prstGeom>
          <a:gradFill flip="none" rotWithShape="1">
            <a:gsLst>
              <a:gs pos="0">
                <a:srgbClr val="D1DABD">
                  <a:tint val="66000"/>
                  <a:satMod val="160000"/>
                </a:srgbClr>
              </a:gs>
              <a:gs pos="50000">
                <a:srgbClr val="D1DABD">
                  <a:tint val="44500"/>
                  <a:satMod val="160000"/>
                </a:srgbClr>
              </a:gs>
              <a:gs pos="100000">
                <a:srgbClr val="D1DA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Suorakulmio 56"/>
          <p:cNvSpPr/>
          <p:nvPr/>
        </p:nvSpPr>
        <p:spPr>
          <a:xfrm>
            <a:off x="8909102" y="659359"/>
            <a:ext cx="2895802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/>
              <a:t>Toiminnot liittyvät tiiviisti toisiinsa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ja </a:t>
            </a:r>
            <a:r>
              <a:rPr lang="fi-FI" sz="1400" dirty="0"/>
              <a:t>muodostavat yhdessä </a:t>
            </a:r>
            <a:r>
              <a:rPr lang="fi-FI" sz="1400" dirty="0" smtClean="0"/>
              <a:t>henkilöstö-johtamisen kokonaisuuden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66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6" grpId="0"/>
      <p:bldP spid="24" grpId="0"/>
      <p:bldP spid="33" grpId="0"/>
      <p:bldP spid="36" grpId="0"/>
      <p:bldP spid="18" grpId="0"/>
      <p:bldP spid="46" grpId="0" animBg="1"/>
      <p:bldP spid="2" grpId="0"/>
      <p:bldP spid="32" grpId="0" animBg="1"/>
      <p:bldP spid="34" grpId="0" animBg="1"/>
      <p:bldP spid="6" grpId="0"/>
      <p:bldP spid="42" grpId="0"/>
      <p:bldP spid="43" grpId="0"/>
      <p:bldP spid="44" grpId="0"/>
      <p:bldP spid="45" grpId="0"/>
      <p:bldP spid="48" grpId="0"/>
      <p:bldP spid="51" grpId="0"/>
      <p:bldP spid="52" grpId="0" animBg="1"/>
      <p:bldP spid="53" grpId="0"/>
      <p:bldP spid="54" grpId="0" animBg="1"/>
      <p:bldP spid="55" grpId="0"/>
      <p:bldP spid="5" grpId="0"/>
      <p:bldP spid="47" grpId="0"/>
      <p:bldP spid="49" grpId="0" animBg="1"/>
      <p:bldP spid="50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Kuusikulmio 46"/>
          <p:cNvSpPr/>
          <p:nvPr/>
        </p:nvSpPr>
        <p:spPr>
          <a:xfrm>
            <a:off x="989215" y="517903"/>
            <a:ext cx="9842269" cy="6240343"/>
          </a:xfrm>
          <a:prstGeom prst="hexagon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kstikehys 8">
            <a:hlinkClick r:id="" action="ppaction://noaction"/>
          </p:cNvPr>
          <p:cNvSpPr txBox="1"/>
          <p:nvPr/>
        </p:nvSpPr>
        <p:spPr>
          <a:xfrm>
            <a:off x="2906320" y="43059"/>
            <a:ext cx="596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VALTION HENKILÖSTÖJOHTAMISEN VIITEKEHYS </a:t>
            </a:r>
            <a:endParaRPr lang="fi-FI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9" name="Tekstikehys 8">
            <a:hlinkClick r:id="" action="ppaction://noaction"/>
          </p:cNvPr>
          <p:cNvSpPr txBox="1"/>
          <p:nvPr/>
        </p:nvSpPr>
        <p:spPr>
          <a:xfrm>
            <a:off x="4367808" y="620689"/>
            <a:ext cx="309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prstClr val="black"/>
                </a:solidFill>
                <a:latin typeface="Calibri"/>
              </a:rPr>
              <a:t>VALTIONHALLINNON TOIMINTA </a:t>
            </a:r>
            <a:endParaRPr lang="fi-FI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8178813" y="2549546"/>
            <a:ext cx="2100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rgbClr val="507A72"/>
                </a:solidFill>
                <a:latin typeface="Calibri"/>
              </a:rPr>
              <a:t>UUDISTUVA JA TURVALLINEN </a:t>
            </a:r>
            <a:r>
              <a:rPr lang="fi-FI" sz="1100" dirty="0">
                <a:solidFill>
                  <a:srgbClr val="507A72"/>
                </a:solidFill>
                <a:latin typeface="Calibri"/>
              </a:rPr>
              <a:t>TYÖELÄMÄ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2196694" y="1471133"/>
            <a:ext cx="1665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dirty="0">
                <a:solidFill>
                  <a:srgbClr val="507A72"/>
                </a:solidFill>
                <a:latin typeface="Calibri"/>
              </a:rPr>
              <a:t>KANSALAISET, ASIAKKAAT</a:t>
            </a:r>
          </a:p>
        </p:txBody>
      </p:sp>
      <p:pic>
        <p:nvPicPr>
          <p:cNvPr id="63" name="Picture 2" descr="https://pbs.twimg.com/media/DAbC21dXsAAPR1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0912" y="2966934"/>
            <a:ext cx="907250" cy="6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kstiruutu 63"/>
          <p:cNvSpPr txBox="1"/>
          <p:nvPr/>
        </p:nvSpPr>
        <p:spPr>
          <a:xfrm>
            <a:off x="1672117" y="2500966"/>
            <a:ext cx="150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507A72"/>
                </a:solidFill>
                <a:latin typeface="Calibri"/>
              </a:rPr>
              <a:t>HENKILÖSTÖ JA JOHTO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7834130" y="1898621"/>
            <a:ext cx="2445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507A72"/>
                </a:solidFill>
                <a:latin typeface="Calibri"/>
              </a:rPr>
              <a:t>TALOUDEN KESTÄVYYS JA YHTEIS-KUNNALLINEN VAIKUTTAVUUS</a:t>
            </a:r>
          </a:p>
        </p:txBody>
      </p:sp>
      <p:pic>
        <p:nvPicPr>
          <p:cNvPr id="71" name="Picture 2" descr="https://pbs.twimg.com/media/DAbC21dXsAAPR1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75" y="2990297"/>
            <a:ext cx="911248" cy="6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kstiruutu 71"/>
          <p:cNvSpPr txBox="1"/>
          <p:nvPr/>
        </p:nvSpPr>
        <p:spPr>
          <a:xfrm>
            <a:off x="2384804" y="5696310"/>
            <a:ext cx="18060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632876"/>
                </a:solidFill>
                <a:latin typeface="Calibri"/>
              </a:rPr>
              <a:t>HALLITUS  JA EDUSKUNTA</a:t>
            </a:r>
            <a:br>
              <a:rPr lang="fi-FI" sz="1100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Hallitusohjelma, hallituksen asettamat muut painopisteet</a:t>
            </a:r>
            <a:endParaRPr lang="fi-FI" sz="1100" i="1" dirty="0">
              <a:solidFill>
                <a:srgbClr val="632876"/>
              </a:solidFill>
              <a:latin typeface="Calibri"/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1866005" y="4588649"/>
            <a:ext cx="22017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632876"/>
                </a:solidFill>
                <a:latin typeface="Calibri"/>
              </a:rPr>
              <a:t>VALTIOVARAINMINISTERIÖ </a:t>
            </a:r>
            <a:br>
              <a:rPr lang="fi-FI" sz="1100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Ministeri, hallintopolitiikan alivaltiosihteeri, valtionhallinnon kehittämisosasto (VKO) ja Valtion työmarkkinalaitos (VTML)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1546659" y="3846256"/>
            <a:ext cx="179914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632876"/>
                </a:solidFill>
                <a:latin typeface="Calibri"/>
              </a:rPr>
              <a:t>MINISTERIÖT </a:t>
            </a:r>
          </a:p>
          <a:p>
            <a:r>
              <a:rPr lang="fi-FI" sz="1000" i="1" dirty="0">
                <a:solidFill>
                  <a:srgbClr val="632876"/>
                </a:solidFill>
                <a:latin typeface="Calibri"/>
              </a:rPr>
              <a:t>Kansliapäällikkökokous </a:t>
            </a:r>
            <a:br>
              <a:rPr lang="fi-FI" sz="1000" i="1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Hallintojohtajakokous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8484827" y="3846256"/>
            <a:ext cx="172287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632876"/>
                </a:solidFill>
                <a:latin typeface="Calibri"/>
              </a:rPr>
              <a:t>YLIN JOHTO </a:t>
            </a:r>
            <a:br>
              <a:rPr lang="fi-FI" sz="1100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Johdon Foorum</a:t>
            </a:r>
            <a:r>
              <a:rPr lang="fi-FI" sz="1000" dirty="0">
                <a:solidFill>
                  <a:srgbClr val="632876"/>
                </a:solidFill>
                <a:latin typeface="Calibri"/>
              </a:rPr>
              <a:t>i</a:t>
            </a:r>
            <a:br>
              <a:rPr lang="fi-FI" sz="1000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TA-politiikan neuvottelukunta</a:t>
            </a:r>
            <a:endParaRPr lang="fi-FI" sz="1100" i="1" dirty="0">
              <a:solidFill>
                <a:srgbClr val="632876"/>
              </a:solidFill>
              <a:latin typeface="Calibri"/>
            </a:endParaRPr>
          </a:p>
        </p:txBody>
      </p:sp>
      <p:sp>
        <p:nvSpPr>
          <p:cNvPr id="77" name="Tekstiruutu 76"/>
          <p:cNvSpPr txBox="1"/>
          <p:nvPr/>
        </p:nvSpPr>
        <p:spPr>
          <a:xfrm>
            <a:off x="8034411" y="4588649"/>
            <a:ext cx="1985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632876"/>
                </a:solidFill>
                <a:latin typeface="Calibri"/>
              </a:rPr>
              <a:t>HALLINTO- JA HENKILÖSTÖJOHTO </a:t>
            </a:r>
            <a:r>
              <a:rPr lang="fi-FI" sz="1000" i="1" dirty="0">
                <a:solidFill>
                  <a:srgbClr val="632876"/>
                </a:solidFill>
                <a:latin typeface="Calibri"/>
              </a:rPr>
              <a:t>Henkilöstöjohdon foorumi HJF</a:t>
            </a:r>
            <a:br>
              <a:rPr lang="fi-FI" sz="1000" i="1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Työnantajaryhmä</a:t>
            </a:r>
            <a:br>
              <a:rPr lang="fi-FI" sz="1000" i="1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Valtionhallinnon HR-ohjausryhmä</a:t>
            </a:r>
          </a:p>
        </p:txBody>
      </p:sp>
      <p:sp>
        <p:nvSpPr>
          <p:cNvPr id="82" name="Tekstiruutu 81"/>
          <p:cNvSpPr txBox="1"/>
          <p:nvPr/>
        </p:nvSpPr>
        <p:spPr>
          <a:xfrm>
            <a:off x="7510270" y="5699806"/>
            <a:ext cx="21539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632876"/>
                </a:solidFill>
                <a:latin typeface="Calibri"/>
              </a:rPr>
              <a:t>ESIMIEHET</a:t>
            </a:r>
            <a:r>
              <a:rPr lang="fi-FI" sz="1100" dirty="0">
                <a:solidFill>
                  <a:schemeClr val="accent4">
                    <a:lumMod val="75000"/>
                  </a:schemeClr>
                </a:solidFill>
                <a:latin typeface="Calibri"/>
              </a:rPr>
              <a:t/>
            </a:r>
            <a:br>
              <a:rPr lang="fi-FI" sz="1100" dirty="0">
                <a:solidFill>
                  <a:schemeClr val="accent4">
                    <a:lumMod val="75000"/>
                  </a:schemeClr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Vertaisverkostot, toiminta virastoissa</a:t>
            </a:r>
            <a:br>
              <a:rPr lang="fi-FI" sz="1000" i="1" dirty="0">
                <a:solidFill>
                  <a:srgbClr val="632876"/>
                </a:solidFill>
                <a:latin typeface="Calibri"/>
              </a:rPr>
            </a:br>
            <a:r>
              <a:rPr lang="fi-FI" sz="1000" i="1" dirty="0">
                <a:solidFill>
                  <a:srgbClr val="632876"/>
                </a:solidFill>
                <a:latin typeface="Calibri"/>
              </a:rPr>
              <a:t>Koulutusohjelmat, digisisällöt</a:t>
            </a:r>
          </a:p>
        </p:txBody>
      </p:sp>
      <p:sp>
        <p:nvSpPr>
          <p:cNvPr id="84" name="Tekstiruutu 83"/>
          <p:cNvSpPr txBox="1"/>
          <p:nvPr/>
        </p:nvSpPr>
        <p:spPr>
          <a:xfrm>
            <a:off x="7617731" y="1475399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rgbClr val="507A72"/>
                </a:solidFill>
                <a:latin typeface="Calibri"/>
              </a:rPr>
              <a:t>TOIMINTA- JA PALVELUKYKY</a:t>
            </a:r>
          </a:p>
        </p:txBody>
      </p:sp>
      <p:sp>
        <p:nvSpPr>
          <p:cNvPr id="80" name="Tekstiruutu 79"/>
          <p:cNvSpPr txBox="1"/>
          <p:nvPr/>
        </p:nvSpPr>
        <p:spPr>
          <a:xfrm>
            <a:off x="2028753" y="1898621"/>
            <a:ext cx="1048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rgbClr val="507A72"/>
                </a:solidFill>
                <a:latin typeface="Calibri"/>
              </a:rPr>
              <a:t>KUMPPANIT JA</a:t>
            </a:r>
            <a:br>
              <a:rPr lang="fi-FI" sz="1100" dirty="0">
                <a:solidFill>
                  <a:srgbClr val="507A72"/>
                </a:solidFill>
                <a:latin typeface="Calibri"/>
              </a:rPr>
            </a:br>
            <a:r>
              <a:rPr lang="fi-FI" sz="1100" dirty="0">
                <a:solidFill>
                  <a:srgbClr val="507A72"/>
                </a:solidFill>
                <a:latin typeface="Calibri"/>
              </a:rPr>
              <a:t>SIDOSRYHMÄT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4" y="1484013"/>
            <a:ext cx="5397215" cy="4222980"/>
          </a:xfrm>
          <a:prstGeom prst="rect">
            <a:avLst/>
          </a:prstGeom>
        </p:spPr>
      </p:pic>
      <p:sp>
        <p:nvSpPr>
          <p:cNvPr id="57" name="Tekstikehys 8">
            <a:hlinkClick r:id="" action="ppaction://noaction"/>
          </p:cNvPr>
          <p:cNvSpPr txBox="1"/>
          <p:nvPr/>
        </p:nvSpPr>
        <p:spPr>
          <a:xfrm>
            <a:off x="4002156" y="2196441"/>
            <a:ext cx="3747208" cy="2862322"/>
          </a:xfrm>
          <a:prstGeom prst="rect">
            <a:avLst/>
          </a:prstGeom>
          <a:solidFill>
            <a:srgbClr val="D7E4BD">
              <a:alpha val="81961"/>
            </a:srgbClr>
          </a:solidFill>
          <a:ln>
            <a:solidFill>
              <a:srgbClr val="507A72"/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fi-FI" sz="80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800" dirty="0">
                <a:solidFill>
                  <a:prstClr val="black"/>
                </a:solidFill>
                <a:latin typeface="Calibri"/>
              </a:rPr>
            </a:br>
            <a:r>
              <a:rPr lang="fi-FI" dirty="0">
                <a:solidFill>
                  <a:prstClr val="black"/>
                </a:solidFill>
                <a:latin typeface="Calibri"/>
              </a:rPr>
              <a:t>Henkilöstöjohtamista tehdään </a:t>
            </a:r>
            <a:br>
              <a:rPr lang="fi-FI" dirty="0">
                <a:solidFill>
                  <a:prstClr val="black"/>
                </a:solidFill>
                <a:latin typeface="Calibri"/>
              </a:rPr>
            </a:br>
            <a:r>
              <a:rPr lang="fi-FI" dirty="0">
                <a:solidFill>
                  <a:prstClr val="black"/>
                </a:solidFill>
                <a:latin typeface="Calibri"/>
              </a:rPr>
              <a:t>eri näkökulmista toiminnan eri tasoilla: </a:t>
            </a:r>
          </a:p>
          <a:p>
            <a:pPr algn="ctr"/>
            <a:r>
              <a:rPr lang="fi-FI" sz="100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000" dirty="0">
                <a:solidFill>
                  <a:prstClr val="black"/>
                </a:solidFill>
                <a:latin typeface="Calibri"/>
              </a:rPr>
            </a:br>
            <a:r>
              <a:rPr lang="fi-FI" dirty="0" smtClean="0">
                <a:solidFill>
                  <a:srgbClr val="507A72"/>
                </a:solidFill>
                <a:latin typeface="Calibri"/>
              </a:rPr>
              <a:t>Virastoissa ja palvelukeskuksissa</a:t>
            </a:r>
            <a:r>
              <a:rPr lang="fi-FI" dirty="0">
                <a:solidFill>
                  <a:srgbClr val="507A72"/>
                </a:solidFill>
                <a:latin typeface="Calibri"/>
              </a:rPr>
              <a:t/>
            </a:r>
            <a:br>
              <a:rPr lang="fi-FI" dirty="0">
                <a:solidFill>
                  <a:srgbClr val="507A72"/>
                </a:solidFill>
                <a:latin typeface="Calibri"/>
              </a:rPr>
            </a:br>
            <a:r>
              <a:rPr lang="fi-FI" sz="1000" dirty="0">
                <a:solidFill>
                  <a:srgbClr val="507A72"/>
                </a:solidFill>
                <a:latin typeface="Calibri"/>
              </a:rPr>
              <a:t/>
            </a:r>
            <a:br>
              <a:rPr lang="fi-FI" sz="1000" dirty="0">
                <a:solidFill>
                  <a:srgbClr val="507A72"/>
                </a:solidFill>
                <a:latin typeface="Calibri"/>
              </a:rPr>
            </a:br>
            <a:r>
              <a:rPr lang="fi-FI" dirty="0">
                <a:solidFill>
                  <a:srgbClr val="507A72"/>
                </a:solidFill>
                <a:latin typeface="Calibri"/>
              </a:rPr>
              <a:t>Hallinnonalatasolla</a:t>
            </a:r>
          </a:p>
          <a:p>
            <a:pPr algn="ctr"/>
            <a:endParaRPr lang="fi-FI" sz="1000" dirty="0">
              <a:solidFill>
                <a:srgbClr val="507A72"/>
              </a:solidFill>
              <a:latin typeface="Calibri"/>
            </a:endParaRPr>
          </a:p>
          <a:p>
            <a:pPr algn="ctr"/>
            <a:r>
              <a:rPr lang="fi-FI" dirty="0">
                <a:solidFill>
                  <a:srgbClr val="507A72"/>
                </a:solidFill>
                <a:latin typeface="Calibri"/>
              </a:rPr>
              <a:t>Valtiokonsernitasolla</a:t>
            </a:r>
          </a:p>
          <a:p>
            <a:pPr algn="ctr"/>
            <a:r>
              <a:rPr lang="fi-FI" sz="1400" dirty="0">
                <a:solidFill>
                  <a:prstClr val="black"/>
                </a:solidFill>
              </a:rPr>
              <a:t/>
            </a:r>
            <a:br>
              <a:rPr lang="fi-FI" sz="1400" dirty="0">
                <a:solidFill>
                  <a:prstClr val="black"/>
                </a:solidFill>
              </a:rPr>
            </a:br>
            <a:r>
              <a:rPr lang="fi-FI" dirty="0">
                <a:solidFill>
                  <a:prstClr val="black"/>
                </a:solidFill>
              </a:rPr>
              <a:t>Operationaalisella ja strategisella tasolla</a:t>
            </a:r>
            <a:r>
              <a:rPr lang="fi-FI" i="1" dirty="0">
                <a:solidFill>
                  <a:prstClr val="black"/>
                </a:solidFill>
                <a:latin typeface="Calibri"/>
              </a:rPr>
              <a:t/>
            </a:r>
            <a:br>
              <a:rPr lang="fi-FI" i="1" dirty="0">
                <a:solidFill>
                  <a:prstClr val="black"/>
                </a:solidFill>
                <a:latin typeface="Calibri"/>
              </a:rPr>
            </a:br>
            <a:r>
              <a:rPr lang="fi-FI" i="1" dirty="0">
                <a:solidFill>
                  <a:prstClr val="black"/>
                </a:solidFill>
                <a:latin typeface="Calibri"/>
              </a:rPr>
              <a:t/>
            </a:r>
            <a:br>
              <a:rPr lang="fi-FI" i="1" dirty="0">
                <a:solidFill>
                  <a:prstClr val="black"/>
                </a:solidFill>
                <a:latin typeface="Calibri"/>
              </a:rPr>
            </a:br>
            <a:endParaRPr lang="fi-FI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kstikehys 8">
            <a:hlinkClick r:id="" action="ppaction://noaction"/>
          </p:cNvPr>
          <p:cNvSpPr txBox="1"/>
          <p:nvPr/>
        </p:nvSpPr>
        <p:spPr>
          <a:xfrm>
            <a:off x="4347935" y="5773146"/>
            <a:ext cx="308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HENKILÖSTÖJOHTAMISEN </a:t>
            </a:r>
            <a:r>
              <a:rPr lang="fi-FI" sz="14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400" b="1" dirty="0">
                <a:solidFill>
                  <a:prstClr val="black"/>
                </a:solidFill>
                <a:latin typeface="Calibri"/>
              </a:rPr>
            </a:br>
            <a:r>
              <a:rPr lang="fi-FI" sz="1400" b="1" dirty="0">
                <a:solidFill>
                  <a:prstClr val="black"/>
                </a:solidFill>
                <a:latin typeface="Calibri"/>
              </a:rPr>
              <a:t>OHJAUS JA JOHTAMINEN </a:t>
            </a:r>
            <a:endParaRPr lang="fi-FI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kstikehys 8">
            <a:hlinkClick r:id="" action="ppaction://noaction"/>
          </p:cNvPr>
          <p:cNvSpPr txBox="1"/>
          <p:nvPr/>
        </p:nvSpPr>
        <p:spPr>
          <a:xfrm>
            <a:off x="4295800" y="911480"/>
            <a:ext cx="319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Henkilöstöjohtaminen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palvelee ydintoimintaa ja sujuvaa arkea</a:t>
            </a:r>
            <a:endParaRPr lang="fi-FI" sz="1200" b="1" i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78" name="Tekstikehys 8">
            <a:hlinkClick r:id="" action="ppaction://noaction"/>
          </p:cNvPr>
          <p:cNvSpPr txBox="1"/>
          <p:nvPr/>
        </p:nvSpPr>
        <p:spPr>
          <a:xfrm>
            <a:off x="4347935" y="6241484"/>
            <a:ext cx="308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7030A0"/>
                </a:solidFill>
                <a:latin typeface="Calibri"/>
              </a:rPr>
              <a:t>Luo toimintaedellytyksiä, </a:t>
            </a:r>
          </a:p>
          <a:p>
            <a:pPr algn="ctr"/>
            <a:r>
              <a:rPr lang="fi-FI" sz="1200" b="1" dirty="0">
                <a:solidFill>
                  <a:srgbClr val="7030A0"/>
                </a:solidFill>
                <a:latin typeface="Calibri"/>
              </a:rPr>
              <a:t>vuorovaikutuksessa henkilöstön kanssa </a:t>
            </a:r>
            <a:endParaRPr lang="fi-FI" sz="1200" b="1" i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598320" y="4652523"/>
            <a:ext cx="2589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i="1" dirty="0">
                <a:solidFill>
                  <a:srgbClr val="507A72"/>
                </a:solidFill>
                <a:latin typeface="Calibri"/>
              </a:rPr>
              <a:t>Näistä lisää seuraavalla kalvolla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oimintopainike: Paluu 27">
            <a:hlinkClick r:id="" action="ppaction://hlinkshowjump?jump=previousslide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 rot="675607">
            <a:off x="8385382" y="6439610"/>
            <a:ext cx="97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latin typeface="Calibri"/>
              </a:rPr>
              <a:t>”Yhteistyö”</a:t>
            </a:r>
            <a:endParaRPr lang="fi-FI" sz="1200" dirty="0">
              <a:latin typeface="Calibri"/>
            </a:endParaRPr>
          </a:p>
        </p:txBody>
      </p:sp>
      <p:sp>
        <p:nvSpPr>
          <p:cNvPr id="29" name="Tekstiruutu 28"/>
          <p:cNvSpPr txBox="1"/>
          <p:nvPr/>
        </p:nvSpPr>
        <p:spPr>
          <a:xfrm rot="20898287">
            <a:off x="2541729" y="6400458"/>
            <a:ext cx="98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latin typeface="Calibri"/>
              </a:rPr>
              <a:t>”Virallinen”</a:t>
            </a:r>
            <a:endParaRPr lang="fi-FI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9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9" grpId="0"/>
      <p:bldP spid="61" grpId="0"/>
      <p:bldP spid="62" grpId="0"/>
      <p:bldP spid="64" grpId="0"/>
      <p:bldP spid="66" grpId="0"/>
      <p:bldP spid="72" grpId="0"/>
      <p:bldP spid="73" grpId="0"/>
      <p:bldP spid="74" grpId="0"/>
      <p:bldP spid="76" grpId="0"/>
      <p:bldP spid="77" grpId="0"/>
      <p:bldP spid="82" grpId="0"/>
      <p:bldP spid="84" grpId="0"/>
      <p:bldP spid="80" grpId="0"/>
      <p:bldP spid="57" grpId="0" animBg="1"/>
      <p:bldP spid="58" grpId="0"/>
      <p:bldP spid="69" grpId="0"/>
      <p:bldP spid="78" grpId="0"/>
      <p:bldP spid="7" grpId="0"/>
      <p:bldP spid="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096001" y="1139919"/>
            <a:ext cx="5899264" cy="1364770"/>
          </a:xfrm>
          <a:prstGeom prst="rect">
            <a:avLst/>
          </a:prstGeom>
          <a:solidFill>
            <a:srgbClr val="E2E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6096001" y="1128290"/>
            <a:ext cx="5899264" cy="1376399"/>
          </a:xfrm>
        </p:spPr>
        <p:txBody>
          <a:bodyPr>
            <a:noAutofit/>
          </a:bodyPr>
          <a:lstStyle/>
          <a:p>
            <a:pPr marL="400050">
              <a:buFont typeface="Wingdings" panose="05000000000000000000" pitchFamily="2" charset="2"/>
              <a:buChar char="Ø"/>
            </a:pPr>
            <a:r>
              <a:rPr lang="fi-FI" sz="1300" dirty="0" smtClean="0"/>
              <a:t>Covid-19- ja Ukrainan kriisi nostaneet esiin erityisesti turvallisuuskysymykset (yksilön turvallisuus ja toiminnan jatkuvuus) ja voimakkaasti uudistuvan työn.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1300" dirty="0" smtClean="0"/>
              <a:t>HR-tekemisessä ”pinnalla” ovat mm</a:t>
            </a:r>
            <a:r>
              <a:rPr lang="fi-FI" sz="1300" dirty="0"/>
              <a:t>. </a:t>
            </a:r>
            <a:r>
              <a:rPr lang="fi-FI" sz="1300" dirty="0" smtClean="0"/>
              <a:t>hybridi- ja monipaikkainen </a:t>
            </a:r>
            <a:r>
              <a:rPr lang="fi-FI" sz="1300" dirty="0"/>
              <a:t>työ, tiedolla johtaminen, </a:t>
            </a:r>
            <a:r>
              <a:rPr lang="fi-FI" sz="1300" dirty="0" smtClean="0"/>
              <a:t>digitalisaation vaateet ja mahdollisuudet </a:t>
            </a:r>
            <a:r>
              <a:rPr lang="fi-FI" sz="1300" dirty="0"/>
              <a:t>(tekoäly, robotiikka, botit</a:t>
            </a:r>
            <a:r>
              <a:rPr lang="fi-FI" sz="1300" dirty="0" smtClean="0"/>
              <a:t>), monimuotoisuus, </a:t>
            </a:r>
            <a:r>
              <a:rPr lang="fi-FI" sz="1300" dirty="0">
                <a:hlinkClick r:id="rId3" action="ppaction://hlinksldjump"/>
              </a:rPr>
              <a:t>yhteiset HR-tavoitteet</a:t>
            </a:r>
            <a:endParaRPr lang="fi-FI" sz="1300" dirty="0"/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1300" dirty="0"/>
              <a:t>Henkilöstöjohtamisella on suuri vaikutus </a:t>
            </a:r>
            <a:r>
              <a:rPr lang="fi-FI" sz="1300" dirty="0">
                <a:hlinkClick r:id="rId4" action="ppaction://hlinksldjump"/>
              </a:rPr>
              <a:t>yksittäisen työntekijän kokemukseen</a:t>
            </a:r>
            <a:endParaRPr lang="fi-FI" sz="1300" dirty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0022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Henkilöstöjohtaminen valtiolla -kuvaus</a:t>
            </a:r>
            <a: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fi-FI" sz="24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Toiminnan eri tasot -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13266" y="2626707"/>
            <a:ext cx="5782735" cy="414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i-FI" sz="2000" b="1" dirty="0" smtClean="0">
                <a:latin typeface="Calibri"/>
              </a:rPr>
              <a:t>Virastot ja palvelukeskus Palkeet</a:t>
            </a:r>
            <a:endParaRPr lang="fi-FI" sz="2000" b="1" dirty="0">
              <a:latin typeface="Calibri"/>
            </a:endParaRP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2000" dirty="0" smtClean="0">
                <a:latin typeface="Calibri"/>
              </a:rPr>
              <a:t>Virasto vastaa </a:t>
            </a:r>
            <a:r>
              <a:rPr lang="fi-FI" sz="2000" dirty="0">
                <a:latin typeface="Calibri"/>
              </a:rPr>
              <a:t>omasta henkilöstöjohtamisestaan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2000" dirty="0" smtClean="0">
                <a:latin typeface="Calibri"/>
              </a:rPr>
              <a:t>Virasto toteuttaa </a:t>
            </a:r>
            <a:r>
              <a:rPr lang="fi-FI" sz="2000" dirty="0">
                <a:latin typeface="Calibri"/>
              </a:rPr>
              <a:t>ja kehittää henkilöstöjohtamisen eri osa-alueita toiminnastaan nousevien tarpeiden perusteella, huomioiden 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700" dirty="0">
                <a:latin typeface="Calibri"/>
              </a:rPr>
              <a:t>säädöspohjan 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700" dirty="0">
                <a:latin typeface="Calibri"/>
              </a:rPr>
              <a:t>konsernitasolta ja/tai hallinnonalatasolta tulevan ohjeistuksen, </a:t>
            </a:r>
            <a:br>
              <a:rPr lang="fi-FI" sz="1700" dirty="0">
                <a:latin typeface="Calibri"/>
              </a:rPr>
            </a:br>
            <a:r>
              <a:rPr lang="fi-FI" sz="1700" dirty="0">
                <a:latin typeface="Calibri"/>
              </a:rPr>
              <a:t>yhteiset linjaukset ja tulosohjauksen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2000" dirty="0" smtClean="0">
                <a:latin typeface="Calibri"/>
              </a:rPr>
              <a:t>Asiakkaana/sidosryhminä ovat </a:t>
            </a:r>
            <a:r>
              <a:rPr lang="fi-FI" sz="2000" dirty="0">
                <a:latin typeface="Calibri"/>
              </a:rPr>
              <a:t>viraston henkilöstö, viraston johto, </a:t>
            </a:r>
            <a:r>
              <a:rPr lang="fi-FI" sz="2000" dirty="0" smtClean="0">
                <a:latin typeface="Calibri"/>
              </a:rPr>
              <a:t>henkilöstöjärjestöt</a:t>
            </a:r>
            <a:r>
              <a:rPr lang="fi-FI" sz="2000" dirty="0">
                <a:latin typeface="Calibri"/>
              </a:rPr>
              <a:t>, ohjaava ministeriö, </a:t>
            </a:r>
            <a:r>
              <a:rPr lang="fi-FI" sz="2000" dirty="0" smtClean="0">
                <a:latin typeface="Calibri"/>
              </a:rPr>
              <a:t>valtiokonserni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2000" dirty="0" smtClean="0">
                <a:latin typeface="Calibri"/>
              </a:rPr>
              <a:t>Palkeet toimii virastojen kumppanina hoitaen suuren osan eri toimintoihin liittyvästä HR-tekemisestä</a:t>
            </a:r>
            <a:endParaRPr lang="fi-FI" sz="2000" dirty="0">
              <a:latin typeface="Calibri"/>
            </a:endParaRPr>
          </a:p>
          <a:p>
            <a:pPr marL="57150" indent="0">
              <a:buNone/>
            </a:pPr>
            <a:endParaRPr lang="fi-FI" sz="1600" dirty="0">
              <a:solidFill>
                <a:prstClr val="black"/>
              </a:solidFill>
              <a:latin typeface="Calibri"/>
            </a:endParaRPr>
          </a:p>
          <a:p>
            <a:pPr marL="57150" indent="0">
              <a:buNone/>
            </a:pPr>
            <a:r>
              <a:rPr lang="fi-FI" sz="2000" b="1" dirty="0">
                <a:solidFill>
                  <a:prstClr val="black"/>
                </a:solidFill>
                <a:latin typeface="Calibri"/>
              </a:rPr>
              <a:t>Hallinnonalataso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prstClr val="black"/>
                </a:solidFill>
                <a:latin typeface="Calibri"/>
              </a:rPr>
              <a:t>Vastaa sille annetuista HR-tehtävistä, esim. määrittää hallinnonalan /oman toimialueensa toiminta-/henkilöstöstrategiat yhteisten linjausten ja hallinnonalan toiminnallisten tarpeiden pohjalta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prstClr val="black"/>
                </a:solidFill>
                <a:latin typeface="Calibri"/>
              </a:rPr>
              <a:t>Ministeriöt ohjaavat virastoja omilla </a:t>
            </a:r>
            <a:r>
              <a:rPr lang="fi-FI" sz="2000" dirty="0">
                <a:latin typeface="Calibri"/>
              </a:rPr>
              <a:t>hallinnonaloillansa. Joidenkin virastojen/toimialojen kohdalla </a:t>
            </a:r>
            <a:r>
              <a:rPr lang="fi-FI" sz="2000" dirty="0" smtClean="0">
                <a:latin typeface="Calibri"/>
              </a:rPr>
              <a:t>ohjausta ja/tai toiminnan tukea </a:t>
            </a:r>
            <a:r>
              <a:rPr lang="fi-FI" sz="2000" dirty="0">
                <a:latin typeface="Calibri"/>
              </a:rPr>
              <a:t>on organisoitu erillisiin </a:t>
            </a:r>
            <a:r>
              <a:rPr lang="fi-FI" sz="2000" dirty="0" smtClean="0">
                <a:latin typeface="Calibri"/>
              </a:rPr>
              <a:t>keskusyksiköihin ja -virastoihin.</a:t>
            </a:r>
            <a:endParaRPr lang="fi-FI" sz="2000" dirty="0">
              <a:latin typeface="Calibri"/>
            </a:endParaRP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700" dirty="0">
                <a:latin typeface="Calibri"/>
              </a:rPr>
              <a:t>esim. Valtioneuvoston yhteinen </a:t>
            </a:r>
            <a:r>
              <a:rPr lang="fi-FI" sz="1700" dirty="0" smtClean="0">
                <a:latin typeface="Calibri"/>
              </a:rPr>
              <a:t>henkilöstöyksikkö (VNK), </a:t>
            </a:r>
            <a:r>
              <a:rPr lang="fi-FI" sz="1700" dirty="0">
                <a:latin typeface="Calibri"/>
              </a:rPr>
              <a:t>Poliisihallitus, Puolustusvoimien pääesikunta, Tuomioistuinvirasto, KEHA-keskus</a:t>
            </a:r>
          </a:p>
        </p:txBody>
      </p:sp>
      <p:sp>
        <p:nvSpPr>
          <p:cNvPr id="8" name="Tekstikehys 8">
            <a:hlinkClick r:id="" action="ppaction://noaction"/>
          </p:cNvPr>
          <p:cNvSpPr txBox="1"/>
          <p:nvPr/>
        </p:nvSpPr>
        <p:spPr>
          <a:xfrm>
            <a:off x="200297" y="1139919"/>
            <a:ext cx="5786322" cy="1369606"/>
          </a:xfrm>
          <a:prstGeom prst="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fi-FI" sz="1400" dirty="0">
                <a:solidFill>
                  <a:prstClr val="black"/>
                </a:solidFill>
                <a:latin typeface="Calibri"/>
              </a:rPr>
              <a:t>Henkilöstöjohtamista 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– strategista ja </a:t>
            </a:r>
            <a:r>
              <a:rPr lang="fi-FI" sz="1400" dirty="0">
                <a:solidFill>
                  <a:prstClr val="black"/>
                </a:solidFill>
              </a:rPr>
              <a:t>operatiivista – tehdään 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fi-FI" sz="1400" dirty="0" smtClean="0">
                <a:solidFill>
                  <a:prstClr val="black"/>
                </a:solidFill>
                <a:latin typeface="Calibri"/>
              </a:rPr>
            </a:b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eri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näkökulmista toiminnan eri 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tasoilla: 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i-FI" sz="30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300" dirty="0">
                <a:solidFill>
                  <a:prstClr val="black"/>
                </a:solidFill>
                <a:latin typeface="Calibri"/>
              </a:rPr>
            </a:br>
            <a:r>
              <a:rPr lang="fi-FI" sz="1400" dirty="0">
                <a:solidFill>
                  <a:srgbClr val="507A72"/>
                </a:solidFill>
                <a:latin typeface="Calibri"/>
              </a:rPr>
              <a:t>Virastoissa ja palvelukeskuksessa</a:t>
            </a:r>
            <a:br>
              <a:rPr lang="fi-FI" sz="1400" dirty="0">
                <a:solidFill>
                  <a:srgbClr val="507A72"/>
                </a:solidFill>
                <a:latin typeface="Calibri"/>
              </a:rPr>
            </a:br>
            <a:r>
              <a:rPr lang="fi-FI" sz="300" dirty="0">
                <a:solidFill>
                  <a:srgbClr val="507A72"/>
                </a:solidFill>
                <a:latin typeface="Calibri"/>
              </a:rPr>
              <a:t/>
            </a:r>
            <a:br>
              <a:rPr lang="fi-FI" sz="300" dirty="0">
                <a:solidFill>
                  <a:srgbClr val="507A72"/>
                </a:solidFill>
                <a:latin typeface="Calibri"/>
              </a:rPr>
            </a:br>
            <a:r>
              <a:rPr lang="fi-FI" sz="1400" dirty="0">
                <a:solidFill>
                  <a:srgbClr val="507A72"/>
                </a:solidFill>
                <a:latin typeface="Calibri"/>
              </a:rPr>
              <a:t>Hallinnonalatasolla</a:t>
            </a:r>
          </a:p>
          <a:p>
            <a:pPr algn="ctr"/>
            <a:endParaRPr lang="fi-FI" sz="300" dirty="0">
              <a:solidFill>
                <a:srgbClr val="507A72"/>
              </a:solidFill>
              <a:latin typeface="Calibri"/>
            </a:endParaRPr>
          </a:p>
          <a:p>
            <a:pPr algn="ctr"/>
            <a:r>
              <a:rPr lang="fi-FI" sz="1400" dirty="0" smtClean="0">
                <a:solidFill>
                  <a:srgbClr val="507A72"/>
                </a:solidFill>
                <a:latin typeface="Calibri"/>
              </a:rPr>
              <a:t>Valtiokonsernitasolla</a:t>
            </a:r>
            <a:br>
              <a:rPr lang="fi-FI" sz="1400" dirty="0" smtClean="0">
                <a:solidFill>
                  <a:srgbClr val="507A72"/>
                </a:solidFill>
                <a:latin typeface="Calibri"/>
              </a:rPr>
            </a:br>
            <a:endParaRPr lang="fi-FI" sz="400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6172199" y="2626707"/>
            <a:ext cx="5687568" cy="4016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fi-FI" sz="1400" b="1" dirty="0"/>
              <a:t>Valtiokonsernitaso</a:t>
            </a:r>
            <a:endParaRPr lang="fi-FI" sz="1400" b="1" dirty="0">
              <a:solidFill>
                <a:srgbClr val="FF0000"/>
              </a:solidFill>
            </a:endParaRP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1400" dirty="0"/>
              <a:t>Vastaa edellytysten luomisesta valtion organisaatioiden henkilöstö-johtamisen tuloksellisuudelle ja palvelukyvylle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1400" dirty="0"/>
              <a:t>Tavoitteena on, että henkilöstöjohtaminen on ammattimaista ja että valtion kunkin organisaation henkilöstö vastaa sekä määrältään että laadultaan yksikön toiminnallisia tarpeita (henkilöstövoimavarojen joustava ja tarkoituksenmukainen käyttö valtionhallinnon sisällä)</a:t>
            </a:r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1400" dirty="0"/>
              <a:t>Strateginen ohjaus: VM/valtionhallinnon kehittämisosasto (VKO) ja VM/Valtion työmarkkinalaitos (VTML)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200" dirty="0"/>
              <a:t>mm. lait, ohjeet, sopimukset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200" dirty="0"/>
              <a:t>tärkeää aktiiviset yhteistyöfoorumit hallinnon sisällä (vrt. </a:t>
            </a:r>
            <a:r>
              <a:rPr lang="fi-FI" sz="1200" dirty="0" smtClean="0"/>
              <a:t>edellinen kalvo)</a:t>
            </a:r>
            <a:endParaRPr lang="fi-FI" sz="1200" dirty="0"/>
          </a:p>
          <a:p>
            <a:pPr marL="400050">
              <a:buFont typeface="Wingdings" panose="05000000000000000000" pitchFamily="2" charset="2"/>
              <a:buChar char="Ø"/>
            </a:pPr>
            <a:r>
              <a:rPr lang="fi-FI" sz="1400" dirty="0"/>
              <a:t>Konsernitason HR-toiminnan ja </a:t>
            </a:r>
            <a:r>
              <a:rPr lang="fi-FI" sz="1400" dirty="0" smtClean="0"/>
              <a:t>-palveluiden </a:t>
            </a:r>
            <a:r>
              <a:rPr lang="fi-FI" sz="1400" dirty="0"/>
              <a:t>sekä yhdessä tekemisen merkitys on kasvava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200" dirty="0"/>
              <a:t>toimijoina </a:t>
            </a:r>
            <a:r>
              <a:rPr lang="fi-FI" sz="1200" dirty="0">
                <a:hlinkClick r:id="rId5" action="ppaction://hlinksldjump"/>
              </a:rPr>
              <a:t>valtion </a:t>
            </a:r>
            <a:r>
              <a:rPr lang="fi-FI" sz="1200" dirty="0" smtClean="0">
                <a:hlinkClick r:id="rId5" action="ppaction://hlinksldjump"/>
              </a:rPr>
              <a:t>palveluntarjoajat</a:t>
            </a:r>
            <a:r>
              <a:rPr lang="fi-FI" sz="1200" dirty="0" smtClean="0"/>
              <a:t> </a:t>
            </a:r>
            <a:r>
              <a:rPr lang="fi-FI" sz="1200" dirty="0"/>
              <a:t>(HAUS, Palkeet, Valtiokonttori, Senaatti ja </a:t>
            </a:r>
            <a:r>
              <a:rPr lang="fi-FI" sz="1200" dirty="0" err="1"/>
              <a:t>Hansel</a:t>
            </a:r>
            <a:r>
              <a:rPr lang="fi-FI" sz="1200" dirty="0"/>
              <a:t>) sekä valtiovarainministeriö (esim. </a:t>
            </a:r>
            <a:r>
              <a:rPr lang="fi-FI" sz="1200" dirty="0" smtClean="0">
                <a:hlinkClick r:id="rId6"/>
              </a:rPr>
              <a:t>valtionhallinnon </a:t>
            </a:r>
            <a:r>
              <a:rPr lang="fi-FI" sz="1200" dirty="0">
                <a:hlinkClick r:id="rId6"/>
              </a:rPr>
              <a:t>johdon </a:t>
            </a:r>
            <a:r>
              <a:rPr lang="fi-FI" sz="1200" dirty="0" smtClean="0">
                <a:hlinkClick r:id="rId6"/>
              </a:rPr>
              <a:t>tuki</a:t>
            </a:r>
            <a:r>
              <a:rPr lang="fi-FI" sz="1200" dirty="0" smtClean="0"/>
              <a:t>)</a:t>
            </a:r>
            <a:endParaRPr lang="fi-FI" sz="1200" dirty="0"/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fi-FI" sz="1200" dirty="0"/>
              <a:t>tiivistä yhteistyötä palveluntuottajien </a:t>
            </a:r>
            <a:r>
              <a:rPr lang="fi-FI" sz="1200" dirty="0" smtClean="0"/>
              <a:t>kesken, </a:t>
            </a:r>
            <a:r>
              <a:rPr lang="fi-FI" sz="1200" dirty="0"/>
              <a:t>esim. VM/VKO ja </a:t>
            </a:r>
            <a:r>
              <a:rPr lang="fi-FI" sz="1200" dirty="0" smtClean="0"/>
              <a:t>Palkeet, palveluntuottajien johdon tapaamiset</a:t>
            </a:r>
            <a:endParaRPr lang="fi-FI" sz="1200" dirty="0"/>
          </a:p>
          <a:p>
            <a:pPr marL="57150" indent="0">
              <a:buFont typeface="Arial" panose="020B0604020202020204" pitchFamily="34" charset="0"/>
              <a:buNone/>
            </a:pPr>
            <a:r>
              <a:rPr lang="fi-FI" sz="1400" b="1" dirty="0"/>
              <a:t/>
            </a:r>
            <a:br>
              <a:rPr lang="fi-FI" sz="1400" b="1" dirty="0"/>
            </a:br>
            <a:endParaRPr lang="fi-FI" sz="1400" b="1" dirty="0"/>
          </a:p>
        </p:txBody>
      </p:sp>
      <p:sp>
        <p:nvSpPr>
          <p:cNvPr id="12" name="Toimintopainike: Paluu 11">
            <a:hlinkClick r:id="" action="ppaction://hlinkshowjump?jump=previousslide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4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7577593" y="634401"/>
            <a:ext cx="4085850" cy="614809"/>
          </a:xfrm>
          <a:prstGeom prst="rect">
            <a:avLst/>
          </a:prstGeom>
          <a:gradFill flip="none" rotWithShape="1">
            <a:gsLst>
              <a:gs pos="0">
                <a:srgbClr val="D1DABD">
                  <a:tint val="66000"/>
                  <a:satMod val="160000"/>
                </a:srgbClr>
              </a:gs>
              <a:gs pos="50000">
                <a:srgbClr val="D1DABD">
                  <a:tint val="44500"/>
                  <a:satMod val="160000"/>
                </a:srgbClr>
              </a:gs>
              <a:gs pos="100000">
                <a:srgbClr val="D1DAB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Kuusikulmio 3"/>
          <p:cNvSpPr/>
          <p:nvPr/>
        </p:nvSpPr>
        <p:spPr>
          <a:xfrm>
            <a:off x="605059" y="620689"/>
            <a:ext cx="7560840" cy="6028928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kstikehys 7">
            <a:hlinkClick r:id="rId3" action="ppaction://hlinksldjump"/>
          </p:cNvPr>
          <p:cNvSpPr txBox="1"/>
          <p:nvPr/>
        </p:nvSpPr>
        <p:spPr>
          <a:xfrm>
            <a:off x="5069556" y="1036111"/>
            <a:ext cx="1842873" cy="323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Työhyvinvoinnin ja työkyvyn edistäminen</a:t>
            </a:r>
          </a:p>
        </p:txBody>
      </p:sp>
      <p:sp>
        <p:nvSpPr>
          <p:cNvPr id="13" name="Tekstikehys 14">
            <a:hlinkClick r:id="rId4" action="ppaction://hlinksldjump"/>
          </p:cNvPr>
          <p:cNvSpPr txBox="1"/>
          <p:nvPr/>
        </p:nvSpPr>
        <p:spPr>
          <a:xfrm>
            <a:off x="5843573" y="5091868"/>
            <a:ext cx="1447474" cy="392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Työn ja </a:t>
            </a: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/>
            </a:r>
            <a:br>
              <a:rPr lang="fi-FI" sz="1200" b="1" dirty="0" smtClean="0">
                <a:solidFill>
                  <a:srgbClr val="507A72"/>
                </a:solidFill>
                <a:latin typeface="Calibri"/>
              </a:rPr>
            </a:b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>työympäristön</a:t>
            </a:r>
            <a:endParaRPr lang="fi-FI" sz="1200" b="1" dirty="0">
              <a:solidFill>
                <a:srgbClr val="507A72"/>
              </a:solidFill>
              <a:latin typeface="Calibri"/>
            </a:endParaRPr>
          </a:p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kehittäminen</a:t>
            </a:r>
            <a:endParaRPr lang="fi-FI" sz="1200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16" name="Tekstikehys 16">
            <a:hlinkClick r:id="rId5" action="ppaction://hlinksldjump"/>
          </p:cNvPr>
          <p:cNvSpPr txBox="1"/>
          <p:nvPr/>
        </p:nvSpPr>
        <p:spPr>
          <a:xfrm>
            <a:off x="6378665" y="4149110"/>
            <a:ext cx="13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TA-kuvan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vahvistaminen</a:t>
            </a:r>
          </a:p>
        </p:txBody>
      </p:sp>
      <p:sp>
        <p:nvSpPr>
          <p:cNvPr id="24" name="Tekstikehys 26">
            <a:hlinkClick r:id="rId6" action="ppaction://hlinksldjump"/>
          </p:cNvPr>
          <p:cNvSpPr txBox="1"/>
          <p:nvPr/>
        </p:nvSpPr>
        <p:spPr>
          <a:xfrm>
            <a:off x="6397069" y="3341212"/>
            <a:ext cx="1912849" cy="52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Osaamisen hankinta</a:t>
            </a:r>
          </a:p>
        </p:txBody>
      </p:sp>
      <p:sp>
        <p:nvSpPr>
          <p:cNvPr id="33" name="Tekstikehys 33">
            <a:hlinkClick r:id="rId7" action="ppaction://hlinksldjump"/>
          </p:cNvPr>
          <p:cNvSpPr txBox="1"/>
          <p:nvPr/>
        </p:nvSpPr>
        <p:spPr>
          <a:xfrm>
            <a:off x="1775677" y="947477"/>
            <a:ext cx="1709705" cy="467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Suorituksen </a:t>
            </a: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/>
            </a:r>
            <a:br>
              <a:rPr lang="fi-FI" sz="1200" b="1" dirty="0" smtClean="0">
                <a:solidFill>
                  <a:srgbClr val="507A72"/>
                </a:solidFill>
                <a:latin typeface="Calibri"/>
              </a:rPr>
            </a:br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>johtaminen</a:t>
            </a:r>
            <a:endParaRPr lang="fi-FI" sz="1200" b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36" name="Tekstikehys 36">
            <a:hlinkClick r:id="rId8" action="ppaction://hlinksldjump"/>
          </p:cNvPr>
          <p:cNvSpPr txBox="1"/>
          <p:nvPr/>
        </p:nvSpPr>
        <p:spPr>
          <a:xfrm>
            <a:off x="1558513" y="1913281"/>
            <a:ext cx="119996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Oppimisen ja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uudistumisen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edistäminen</a:t>
            </a:r>
          </a:p>
        </p:txBody>
      </p:sp>
      <p:sp>
        <p:nvSpPr>
          <p:cNvPr id="18" name="Tekstikehys 18">
            <a:hlinkClick r:id="rId9" action="ppaction://hlinksldjump"/>
          </p:cNvPr>
          <p:cNvSpPr txBox="1"/>
          <p:nvPr/>
        </p:nvSpPr>
        <p:spPr>
          <a:xfrm>
            <a:off x="1155405" y="4604988"/>
            <a:ext cx="184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Henkilöstön oikeusasema ja TA-velvoitteet</a:t>
            </a:r>
          </a:p>
        </p:txBody>
      </p:sp>
      <p:sp>
        <p:nvSpPr>
          <p:cNvPr id="49" name="Suorakulmio 48"/>
          <p:cNvSpPr/>
          <p:nvPr/>
        </p:nvSpPr>
        <p:spPr>
          <a:xfrm>
            <a:off x="7700532" y="659359"/>
            <a:ext cx="39162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/>
              <a:t>Toiminnot liittyvät tiiviisti toisiinsa </a:t>
            </a:r>
            <a:r>
              <a:rPr lang="fi-FI" sz="1400" dirty="0" smtClean="0"/>
              <a:t>ja </a:t>
            </a:r>
            <a:r>
              <a:rPr lang="fi-FI" sz="1400" dirty="0"/>
              <a:t>muodostavat yhdessä </a:t>
            </a:r>
            <a:r>
              <a:rPr lang="fi-FI" sz="1400" dirty="0" smtClean="0"/>
              <a:t>henkilöstöjohtamisen kokonaisuuden</a:t>
            </a:r>
            <a:endParaRPr lang="fi-FI" sz="1400" dirty="0"/>
          </a:p>
        </p:txBody>
      </p:sp>
      <p:sp>
        <p:nvSpPr>
          <p:cNvPr id="44" name="Tekstikehys 26">
            <a:hlinkClick r:id="rId10" action="ppaction://hlinksldjump"/>
          </p:cNvPr>
          <p:cNvSpPr txBox="1"/>
          <p:nvPr/>
        </p:nvSpPr>
        <p:spPr>
          <a:xfrm>
            <a:off x="6351611" y="2458263"/>
            <a:ext cx="1377752" cy="52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rgbClr val="507A72"/>
                </a:solidFill>
                <a:latin typeface="Calibri"/>
              </a:rPr>
              <a:t>Henkilöstö-suunnittelu</a:t>
            </a:r>
            <a:endParaRPr lang="fi-FI" sz="1200" b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45" name="Tekstikehys 18">
            <a:hlinkClick r:id="rId11" action="ppaction://hlinksldjump"/>
          </p:cNvPr>
          <p:cNvSpPr txBox="1"/>
          <p:nvPr/>
        </p:nvSpPr>
        <p:spPr>
          <a:xfrm>
            <a:off x="1131753" y="2892871"/>
            <a:ext cx="108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Palkitseminen</a:t>
            </a:r>
          </a:p>
        </p:txBody>
      </p:sp>
      <p:sp>
        <p:nvSpPr>
          <p:cNvPr id="48" name="Tekstikehys 18">
            <a:hlinkClick r:id="rId12" action="ppaction://hlinksldjump"/>
          </p:cNvPr>
          <p:cNvSpPr txBox="1"/>
          <p:nvPr/>
        </p:nvSpPr>
        <p:spPr>
          <a:xfrm>
            <a:off x="809565" y="3632641"/>
            <a:ext cx="172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Neuvottelutoiminta</a:t>
            </a:r>
            <a:br>
              <a:rPr lang="fi-FI" dirty="0">
                <a:solidFill>
                  <a:srgbClr val="507A72"/>
                </a:solidFill>
                <a:latin typeface="Calibri"/>
              </a:rPr>
            </a:br>
            <a:r>
              <a:rPr lang="fi-FI" dirty="0">
                <a:solidFill>
                  <a:srgbClr val="507A72"/>
                </a:solidFill>
                <a:latin typeface="Calibri"/>
              </a:rPr>
              <a:t>ja työelämäsuhteet</a:t>
            </a:r>
          </a:p>
        </p:txBody>
      </p:sp>
      <p:sp>
        <p:nvSpPr>
          <p:cNvPr id="51" name="Tekstikehys 18">
            <a:hlinkClick r:id="rId13" action="ppaction://hlinksldjump"/>
          </p:cNvPr>
          <p:cNvSpPr txBox="1"/>
          <p:nvPr/>
        </p:nvSpPr>
        <p:spPr>
          <a:xfrm>
            <a:off x="5925830" y="1779553"/>
            <a:ext cx="133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Työsuojelu</a:t>
            </a:r>
          </a:p>
        </p:txBody>
      </p:sp>
      <p:sp>
        <p:nvSpPr>
          <p:cNvPr id="53" name="Tekstikehys 33">
            <a:hlinkClick r:id="rId14" action="ppaction://hlinksldjump"/>
          </p:cNvPr>
          <p:cNvSpPr txBox="1"/>
          <p:nvPr/>
        </p:nvSpPr>
        <p:spPr>
          <a:xfrm>
            <a:off x="3485382" y="947477"/>
            <a:ext cx="1512165" cy="467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507A72"/>
                </a:solidFill>
                <a:latin typeface="Calibri"/>
              </a:rPr>
              <a:t>Arvot ja </a:t>
            </a:r>
            <a:br>
              <a:rPr lang="fi-FI" sz="1200" b="1" dirty="0">
                <a:solidFill>
                  <a:srgbClr val="507A72"/>
                </a:solidFill>
                <a:latin typeface="Calibri"/>
              </a:rPr>
            </a:br>
            <a:r>
              <a:rPr lang="fi-FI" sz="1200" b="1" dirty="0">
                <a:solidFill>
                  <a:srgbClr val="507A72"/>
                </a:solidFill>
                <a:latin typeface="Calibri"/>
              </a:rPr>
              <a:t>virkamiesetiikka</a:t>
            </a:r>
          </a:p>
        </p:txBody>
      </p:sp>
      <p:sp>
        <p:nvSpPr>
          <p:cNvPr id="55" name="Tekstikehys 18">
            <a:hlinkClick r:id="rId15" action="ppaction://hlinksldjump"/>
          </p:cNvPr>
          <p:cNvSpPr txBox="1"/>
          <p:nvPr/>
        </p:nvSpPr>
        <p:spPr>
          <a:xfrm>
            <a:off x="1682315" y="5492296"/>
            <a:ext cx="1332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1200" b="1"/>
            </a:lvl1pPr>
          </a:lstStyle>
          <a:p>
            <a:r>
              <a:rPr lang="fi-FI" dirty="0">
                <a:solidFill>
                  <a:srgbClr val="507A72"/>
                </a:solidFill>
                <a:latin typeface="Calibri"/>
              </a:rPr>
              <a:t>Yhteistoiminta</a:t>
            </a:r>
          </a:p>
        </p:txBody>
      </p:sp>
      <p:sp>
        <p:nvSpPr>
          <p:cNvPr id="56" name="Tekstikehys 8">
            <a:hlinkClick r:id="" action="ppaction://noaction"/>
          </p:cNvPr>
          <p:cNvSpPr txBox="1"/>
          <p:nvPr/>
        </p:nvSpPr>
        <p:spPr>
          <a:xfrm>
            <a:off x="342468" y="117794"/>
            <a:ext cx="547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-KUVAUS, </a:t>
            </a:r>
            <a:endParaRPr lang="fi-FI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5561641" y="9917"/>
            <a:ext cx="2213260" cy="624484"/>
          </a:xfrm>
        </p:spPr>
        <p:txBody>
          <a:bodyPr>
            <a:noAutofit/>
          </a:bodyPr>
          <a:lstStyle/>
          <a:p>
            <a:pPr algn="l"/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ERI OSA-ALUEET</a:t>
            </a:r>
          </a:p>
        </p:txBody>
      </p:sp>
      <p:sp>
        <p:nvSpPr>
          <p:cNvPr id="47" name="Otsikko 4"/>
          <p:cNvSpPr txBox="1">
            <a:spLocks/>
          </p:cNvSpPr>
          <p:nvPr/>
        </p:nvSpPr>
        <p:spPr>
          <a:xfrm>
            <a:off x="7328220" y="8242"/>
            <a:ext cx="2218611" cy="63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JA TOIMINNOT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10009824" y="6631213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r>
              <a:rPr lang="fi-FI" sz="1000" dirty="0">
                <a:solidFill>
                  <a:prstClr val="black"/>
                </a:solidFill>
                <a:latin typeface="Calibri"/>
              </a:rPr>
              <a:t>(VKO, marjaana.laine@gov.fi)</a:t>
            </a:r>
          </a:p>
        </p:txBody>
      </p:sp>
      <p:sp>
        <p:nvSpPr>
          <p:cNvPr id="17" name="Kuusikulmio 16"/>
          <p:cNvSpPr/>
          <p:nvPr/>
        </p:nvSpPr>
        <p:spPr>
          <a:xfrm>
            <a:off x="4781523" y="2743029"/>
            <a:ext cx="1656184" cy="1584176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" name="Ryhmä 37"/>
          <p:cNvGrpSpPr/>
          <p:nvPr/>
        </p:nvGrpSpPr>
        <p:grpSpPr>
          <a:xfrm>
            <a:off x="4305224" y="5353708"/>
            <a:ext cx="1728192" cy="1269141"/>
            <a:chOff x="2483768" y="4509120"/>
            <a:chExt cx="1882879" cy="1584176"/>
          </a:xfrm>
        </p:grpSpPr>
        <p:sp>
          <p:nvSpPr>
            <p:cNvPr id="39" name="Kuusikulmio 38"/>
            <p:cNvSpPr/>
            <p:nvPr/>
          </p:nvSpPr>
          <p:spPr>
            <a:xfrm>
              <a:off x="2617112" y="4509120"/>
              <a:ext cx="1656184" cy="158417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 w="127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Tekstikehys 49">
              <a:hlinkClick r:id="" action="ppaction://noaction"/>
            </p:cNvPr>
            <p:cNvSpPr txBox="1"/>
            <p:nvPr/>
          </p:nvSpPr>
          <p:spPr>
            <a:xfrm>
              <a:off x="2483768" y="5085184"/>
              <a:ext cx="1882879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fi-FI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Kuusikulmio 45"/>
          <p:cNvSpPr/>
          <p:nvPr/>
        </p:nvSpPr>
        <p:spPr>
          <a:xfrm>
            <a:off x="4784344" y="4548294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uorakulmio 1">
            <a:hlinkClick r:id="rId16" action="ppaction://hlinksldjump"/>
          </p:cNvPr>
          <p:cNvSpPr/>
          <p:nvPr/>
        </p:nvSpPr>
        <p:spPr>
          <a:xfrm>
            <a:off x="4593257" y="5508621"/>
            <a:ext cx="1181275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i="1" dirty="0">
                <a:solidFill>
                  <a:srgbClr val="507A72"/>
                </a:solidFill>
                <a:latin typeface="Calibri"/>
              </a:rPr>
              <a:t>Kaikille </a:t>
            </a:r>
            <a:br>
              <a:rPr lang="fi-FI" sz="1200" i="1" dirty="0">
                <a:solidFill>
                  <a:srgbClr val="507A72"/>
                </a:solidFill>
                <a:latin typeface="Calibri"/>
              </a:rPr>
            </a:br>
            <a:r>
              <a:rPr lang="fi-FI" sz="1200" i="1" dirty="0">
                <a:solidFill>
                  <a:srgbClr val="507A72"/>
                </a:solidFill>
                <a:latin typeface="Calibri"/>
              </a:rPr>
              <a:t>osa-alueille </a:t>
            </a:r>
            <a:br>
              <a:rPr lang="fi-FI" sz="1200" i="1" dirty="0">
                <a:solidFill>
                  <a:srgbClr val="507A72"/>
                </a:solidFill>
                <a:latin typeface="Calibri"/>
              </a:rPr>
            </a:br>
            <a:r>
              <a:rPr lang="fi-FI" sz="1200" i="1" dirty="0">
                <a:solidFill>
                  <a:srgbClr val="507A72"/>
                </a:solidFill>
                <a:latin typeface="Calibri"/>
              </a:rPr>
              <a:t>ja toiminnoille yhteiset asiat</a:t>
            </a:r>
            <a:endParaRPr lang="fi-FI" sz="800" i="1" dirty="0">
              <a:solidFill>
                <a:srgbClr val="507A72"/>
              </a:solidFill>
              <a:latin typeface="Calibri"/>
            </a:endParaRPr>
          </a:p>
        </p:txBody>
      </p:sp>
      <p:sp>
        <p:nvSpPr>
          <p:cNvPr id="50" name="Suorakulmio 49"/>
          <p:cNvSpPr/>
          <p:nvPr/>
        </p:nvSpPr>
        <p:spPr>
          <a:xfrm>
            <a:off x="4204697" y="5263311"/>
            <a:ext cx="832159" cy="515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8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2" name="Kuusikulmio 31"/>
          <p:cNvSpPr/>
          <p:nvPr/>
        </p:nvSpPr>
        <p:spPr>
          <a:xfrm>
            <a:off x="3502902" y="5656603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Kuusikulmio 33"/>
          <p:cNvSpPr/>
          <p:nvPr/>
        </p:nvSpPr>
        <p:spPr>
          <a:xfrm>
            <a:off x="2711863" y="3292870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Kuusikulmio 51"/>
          <p:cNvSpPr/>
          <p:nvPr/>
        </p:nvSpPr>
        <p:spPr>
          <a:xfrm>
            <a:off x="5320931" y="1662752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Kuusikulmio 53"/>
          <p:cNvSpPr/>
          <p:nvPr/>
        </p:nvSpPr>
        <p:spPr>
          <a:xfrm>
            <a:off x="4821726" y="2080238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4" name="Ryhmä 73"/>
          <p:cNvGrpSpPr/>
          <p:nvPr/>
        </p:nvGrpSpPr>
        <p:grpSpPr>
          <a:xfrm>
            <a:off x="2835293" y="3586440"/>
            <a:ext cx="2100135" cy="1892895"/>
            <a:chOff x="-490156" y="548680"/>
            <a:chExt cx="2207226" cy="2016223"/>
          </a:xfrm>
        </p:grpSpPr>
        <p:sp>
          <p:nvSpPr>
            <p:cNvPr id="75" name="Kuusikulmio 74">
              <a:hlinkClick r:id="" action="ppaction://noaction"/>
            </p:cNvPr>
            <p:cNvSpPr/>
            <p:nvPr/>
          </p:nvSpPr>
          <p:spPr>
            <a:xfrm>
              <a:off x="-479680" y="548680"/>
              <a:ext cx="2196750" cy="2016223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kstikehys 23">
              <a:hlinkClick r:id="" action="ppaction://noaction"/>
            </p:cNvPr>
            <p:cNvSpPr txBox="1"/>
            <p:nvPr/>
          </p:nvSpPr>
          <p:spPr>
            <a:xfrm>
              <a:off x="-490156" y="950307"/>
              <a:ext cx="2207226" cy="833326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algn="ctr"/>
            </a:lstStyle>
            <a:p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TYÖNANTAJUUS </a:t>
              </a:r>
            </a:p>
          </p:txBody>
        </p:sp>
      </p:grpSp>
      <p:grpSp>
        <p:nvGrpSpPr>
          <p:cNvPr id="77" name="Ryhmä 76"/>
          <p:cNvGrpSpPr/>
          <p:nvPr/>
        </p:nvGrpSpPr>
        <p:grpSpPr>
          <a:xfrm>
            <a:off x="2759970" y="1689551"/>
            <a:ext cx="2237577" cy="1892895"/>
            <a:chOff x="2647834" y="1813202"/>
            <a:chExt cx="1772987" cy="1584176"/>
          </a:xfrm>
        </p:grpSpPr>
        <p:sp>
          <p:nvSpPr>
            <p:cNvPr id="78" name="Kuusikulmio 77">
              <a:hlinkClick r:id="" action="ppaction://noaction"/>
            </p:cNvPr>
            <p:cNvSpPr/>
            <p:nvPr/>
          </p:nvSpPr>
          <p:spPr>
            <a:xfrm>
              <a:off x="2730512" y="1813202"/>
              <a:ext cx="1656184" cy="158417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Tekstikehys 28">
              <a:hlinkClick r:id="" action="ppaction://noaction"/>
            </p:cNvPr>
            <p:cNvSpPr txBox="1"/>
            <p:nvPr/>
          </p:nvSpPr>
          <p:spPr>
            <a:xfrm>
              <a:off x="2647834" y="2307808"/>
              <a:ext cx="1772987" cy="257581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JOHTAJUUS</a:t>
              </a:r>
              <a:endParaRPr lang="fi-FI" sz="1400" b="1" strike="sngStrike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0" name="Ryhmä 79"/>
          <p:cNvGrpSpPr/>
          <p:nvPr/>
        </p:nvGrpSpPr>
        <p:grpSpPr>
          <a:xfrm>
            <a:off x="4477143" y="2650336"/>
            <a:ext cx="2090167" cy="1892895"/>
            <a:chOff x="5198082" y="899504"/>
            <a:chExt cx="1656184" cy="1584176"/>
          </a:xfrm>
        </p:grpSpPr>
        <p:sp>
          <p:nvSpPr>
            <p:cNvPr id="81" name="Kuusikulmio 80"/>
            <p:cNvSpPr/>
            <p:nvPr/>
          </p:nvSpPr>
          <p:spPr>
            <a:xfrm>
              <a:off x="5198082" y="899504"/>
              <a:ext cx="1656184" cy="158417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Tekstikehys 30">
              <a:hlinkClick r:id="" action="ppaction://noaction"/>
            </p:cNvPr>
            <p:cNvSpPr txBox="1"/>
            <p:nvPr/>
          </p:nvSpPr>
          <p:spPr>
            <a:xfrm>
              <a:off x="5289451" y="1362663"/>
              <a:ext cx="1492559" cy="43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HENKILÖSTÖ- </a:t>
              </a:r>
              <a:br>
                <a:rPr lang="fi-FI" sz="1400" b="1" dirty="0">
                  <a:solidFill>
                    <a:prstClr val="black"/>
                  </a:solidFill>
                  <a:latin typeface="Calibri"/>
                </a:rPr>
              </a:br>
              <a:r>
                <a:rPr lang="fi-FI" sz="1400" b="1" dirty="0">
                  <a:solidFill>
                    <a:prstClr val="black"/>
                  </a:solidFill>
                  <a:latin typeface="Calibri"/>
                </a:rPr>
                <a:t>VOIMAVARAT</a:t>
              </a:r>
            </a:p>
          </p:txBody>
        </p:sp>
      </p:grpSp>
      <p:sp>
        <p:nvSpPr>
          <p:cNvPr id="83" name="Tekstiruutu 82"/>
          <p:cNvSpPr txBox="1"/>
          <p:nvPr/>
        </p:nvSpPr>
        <p:spPr>
          <a:xfrm>
            <a:off x="3160714" y="4475868"/>
            <a:ext cx="16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000" i="1">
                <a:solidFill>
                  <a:srgbClr val="507A72"/>
                </a:solidFill>
                <a:latin typeface="Calibri"/>
              </a:defRPr>
            </a:lvl1pPr>
          </a:lstStyle>
          <a:p>
            <a:r>
              <a:rPr lang="fi-FI" dirty="0"/>
              <a:t>Varmistamme lakisääteisten palveluiden toteutumista vaikuttavalla ja kustannus-</a:t>
            </a:r>
            <a:br>
              <a:rPr lang="fi-FI" dirty="0"/>
            </a:br>
            <a:r>
              <a:rPr lang="fi-FI" dirty="0"/>
              <a:t>tehokkaalla tavalla</a:t>
            </a:r>
          </a:p>
        </p:txBody>
      </p:sp>
      <p:sp>
        <p:nvSpPr>
          <p:cNvPr id="85" name="Tekstiruutu 84"/>
          <p:cNvSpPr txBox="1"/>
          <p:nvPr/>
        </p:nvSpPr>
        <p:spPr>
          <a:xfrm>
            <a:off x="3182934" y="2568394"/>
            <a:ext cx="16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000" i="1">
                <a:solidFill>
                  <a:srgbClr val="507A72"/>
                </a:solidFill>
              </a:defRPr>
            </a:lvl1pPr>
          </a:lstStyle>
          <a:p>
            <a:r>
              <a:rPr lang="fi-FI" dirty="0">
                <a:latin typeface="Calibri"/>
              </a:rPr>
              <a:t>Johtajuus on esimerkillistä ja ammattimaista, henkilöstö-johtaminen on osa johtajuutta</a:t>
            </a:r>
          </a:p>
        </p:txBody>
      </p:sp>
      <p:grpSp>
        <p:nvGrpSpPr>
          <p:cNvPr id="86" name="Ryhmä 85"/>
          <p:cNvGrpSpPr/>
          <p:nvPr/>
        </p:nvGrpSpPr>
        <p:grpSpPr>
          <a:xfrm>
            <a:off x="3645352" y="3019237"/>
            <a:ext cx="1296609" cy="1303460"/>
            <a:chOff x="939899" y="1130531"/>
            <a:chExt cx="1296609" cy="1303460"/>
          </a:xfrm>
        </p:grpSpPr>
        <p:sp>
          <p:nvSpPr>
            <p:cNvPr id="87" name="32-sakarainen tähti 86"/>
            <p:cNvSpPr/>
            <p:nvPr/>
          </p:nvSpPr>
          <p:spPr>
            <a:xfrm>
              <a:off x="939899" y="1130531"/>
              <a:ext cx="1296609" cy="1303460"/>
            </a:xfrm>
            <a:prstGeom prst="star32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8FCD4"/>
                </a:gs>
                <a:gs pos="100000">
                  <a:srgbClr val="FDF2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Tekstiruutu 87"/>
            <p:cNvSpPr txBox="1"/>
            <p:nvPr/>
          </p:nvSpPr>
          <p:spPr>
            <a:xfrm>
              <a:off x="1060164" y="1566817"/>
              <a:ext cx="104366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7A7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Toiminta-</a:t>
              </a:r>
              <a:b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7A7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7A7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kulttuuri</a:t>
              </a:r>
            </a:p>
          </p:txBody>
        </p:sp>
      </p:grpSp>
      <p:sp>
        <p:nvSpPr>
          <p:cNvPr id="58" name="Tekstiruutu 57"/>
          <p:cNvSpPr txBox="1"/>
          <p:nvPr/>
        </p:nvSpPr>
        <p:spPr>
          <a:xfrm>
            <a:off x="4821726" y="3679132"/>
            <a:ext cx="157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000" i="1">
                <a:solidFill>
                  <a:srgbClr val="507A72"/>
                </a:solidFill>
              </a:defRPr>
            </a:lvl1pPr>
          </a:lstStyle>
          <a:p>
            <a:r>
              <a:rPr lang="fi-FI" dirty="0" smtClean="0">
                <a:latin typeface="Calibri"/>
              </a:rPr>
              <a:t>Osaavan, hyvinvoivan ja oikein mitoitetun henkilös-tön työpanos </a:t>
            </a:r>
            <a:r>
              <a:rPr lang="fi-FI" dirty="0">
                <a:latin typeface="Calibri"/>
              </a:rPr>
              <a:t>on </a:t>
            </a:r>
            <a:r>
              <a:rPr lang="fi-FI" dirty="0" smtClean="0">
                <a:latin typeface="Calibri"/>
              </a:rPr>
              <a:t>joustava-</a:t>
            </a:r>
            <a:r>
              <a:rPr lang="fi-FI" dirty="0" err="1" smtClean="0">
                <a:latin typeface="Calibri"/>
              </a:rPr>
              <a:t>sti</a:t>
            </a:r>
            <a:r>
              <a:rPr lang="fi-FI" dirty="0" smtClean="0">
                <a:latin typeface="Calibri"/>
              </a:rPr>
              <a:t> </a:t>
            </a:r>
            <a:r>
              <a:rPr lang="fi-FI" dirty="0">
                <a:latin typeface="Calibri"/>
              </a:rPr>
              <a:t>käytettävissä</a:t>
            </a:r>
          </a:p>
        </p:txBody>
      </p:sp>
      <p:sp>
        <p:nvSpPr>
          <p:cNvPr id="59" name="Kuusikulmio 58"/>
          <p:cNvSpPr/>
          <p:nvPr/>
        </p:nvSpPr>
        <p:spPr>
          <a:xfrm>
            <a:off x="2963668" y="6091331"/>
            <a:ext cx="620807" cy="555761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oimintopainike: Paluu 59">
            <a:hlinkClick r:id="" action="ppaction://noaction" highlightClick="1"/>
          </p:cNvPr>
          <p:cNvSpPr/>
          <p:nvPr/>
        </p:nvSpPr>
        <p:spPr>
          <a:xfrm>
            <a:off x="11616824" y="3341212"/>
            <a:ext cx="238572" cy="24321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Suorakulmio 60"/>
          <p:cNvSpPr/>
          <p:nvPr/>
        </p:nvSpPr>
        <p:spPr>
          <a:xfrm>
            <a:off x="8713536" y="2905472"/>
            <a:ext cx="29499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i="1" dirty="0" smtClean="0">
                <a:solidFill>
                  <a:schemeClr val="accent2"/>
                </a:solidFill>
                <a:latin typeface="Calibri"/>
              </a:rPr>
              <a:t>2. Klikkaa kutakin toimintoa ja tutustu lyhyeen kuvaukseen</a:t>
            </a:r>
            <a:br>
              <a:rPr lang="fi-FI" sz="1400" i="1" dirty="0" smtClean="0">
                <a:solidFill>
                  <a:schemeClr val="accent2"/>
                </a:solidFill>
                <a:latin typeface="Calibri"/>
              </a:rPr>
            </a:br>
            <a:r>
              <a:rPr lang="fi-FI" sz="1400" i="1" dirty="0" smtClean="0">
                <a:solidFill>
                  <a:schemeClr val="accent2"/>
                </a:solidFill>
                <a:latin typeface="Calibri"/>
              </a:rPr>
              <a:t>- Palaa sitten tälle kalvolle painamalla</a:t>
            </a:r>
          </a:p>
          <a:p>
            <a:r>
              <a:rPr lang="fi-FI" sz="1400" i="1" dirty="0" smtClean="0">
                <a:solidFill>
                  <a:schemeClr val="accent2"/>
                </a:solidFill>
                <a:latin typeface="Calibri"/>
              </a:rPr>
              <a:t>tai vasemman alakulman toimintojen avulla:   </a:t>
            </a:r>
            <a:endParaRPr lang="fi-FI" sz="1400" i="1" dirty="0">
              <a:solidFill>
                <a:schemeClr val="accent2"/>
              </a:solidFill>
              <a:latin typeface="Calibri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60109" y="3886782"/>
            <a:ext cx="2538248" cy="2055115"/>
          </a:xfrm>
          <a:prstGeom prst="rect">
            <a:avLst/>
          </a:prstGeom>
        </p:spPr>
      </p:pic>
      <p:sp>
        <p:nvSpPr>
          <p:cNvPr id="62" name="Suorakulmio 61"/>
          <p:cNvSpPr/>
          <p:nvPr/>
        </p:nvSpPr>
        <p:spPr>
          <a:xfrm>
            <a:off x="8713537" y="6047154"/>
            <a:ext cx="295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i="1" dirty="0" smtClean="0">
                <a:solidFill>
                  <a:schemeClr val="accent2"/>
                </a:solidFill>
                <a:latin typeface="Calibri"/>
              </a:rPr>
              <a:t>Kalvoja on yhteensä 34 kpl </a:t>
            </a:r>
            <a:r>
              <a:rPr lang="fi-FI" sz="1400" i="1" dirty="0" smtClean="0">
                <a:solidFill>
                  <a:schemeClr val="accent2"/>
                </a:solidFill>
                <a:latin typeface="Calibri"/>
              </a:rPr>
              <a:t/>
            </a:r>
            <a:br>
              <a:rPr lang="fi-FI" sz="1400" i="1" dirty="0" smtClean="0">
                <a:solidFill>
                  <a:schemeClr val="accent2"/>
                </a:solidFill>
                <a:latin typeface="Calibri"/>
              </a:rPr>
            </a:br>
            <a:r>
              <a:rPr lang="fi-FI" sz="1400" i="1" dirty="0" smtClean="0">
                <a:solidFill>
                  <a:schemeClr val="accent2"/>
                </a:solidFill>
                <a:latin typeface="Calibri"/>
              </a:rPr>
              <a:t>(ml. lopussa olevat lisämateriaalit)</a:t>
            </a:r>
            <a:endParaRPr lang="fi-FI" sz="1400" i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63" name="Suorakulmio 62"/>
          <p:cNvSpPr/>
          <p:nvPr/>
        </p:nvSpPr>
        <p:spPr>
          <a:xfrm>
            <a:off x="8713536" y="2243341"/>
            <a:ext cx="2949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i="1" dirty="0" smtClean="0">
                <a:solidFill>
                  <a:schemeClr val="accent2"/>
                </a:solidFill>
                <a:latin typeface="Calibri"/>
              </a:rPr>
              <a:t>OHJE KALVOSETIN KÄYTTÖÖN</a:t>
            </a:r>
          </a:p>
          <a:p>
            <a:endParaRPr lang="fi-FI" sz="1400" i="1" dirty="0">
              <a:solidFill>
                <a:schemeClr val="accent2"/>
              </a:solidFill>
              <a:latin typeface="Calibri"/>
            </a:endParaRPr>
          </a:p>
          <a:p>
            <a:r>
              <a:rPr lang="fi-FI" sz="1400" i="1" dirty="0" smtClean="0">
                <a:solidFill>
                  <a:schemeClr val="accent2"/>
                </a:solidFill>
                <a:latin typeface="Calibri"/>
              </a:rPr>
              <a:t>1. Etene normaalisti kalvo kalvolta TAI</a:t>
            </a:r>
            <a:br>
              <a:rPr lang="fi-FI" sz="1400" i="1" dirty="0" smtClean="0">
                <a:solidFill>
                  <a:schemeClr val="accent2"/>
                </a:solidFill>
                <a:latin typeface="Calibri"/>
              </a:rPr>
            </a:br>
            <a:endParaRPr lang="fi-FI" sz="1400" i="1" dirty="0">
              <a:solidFill>
                <a:schemeClr val="accent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6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5055" y="1543833"/>
            <a:ext cx="7718241" cy="674457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Strategiaan perustuva, kokonaisvaltainen ja jatkuvaan kehittämiseen kannustava johtamisprosessi. Siihen liittyy tavoitteiden asettaminen ja mittaaminen, toimintatavat, seuranta, palaute, motivointi ja palkinta.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5055" y="707753"/>
            <a:ext cx="6245345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Suorituksen johtaminen</a:t>
            </a:r>
          </a:p>
        </p:txBody>
      </p:sp>
      <p:sp>
        <p:nvSpPr>
          <p:cNvPr id="8" name="Ellipsi 7"/>
          <p:cNvSpPr/>
          <p:nvPr/>
        </p:nvSpPr>
        <p:spPr>
          <a:xfrm>
            <a:off x="10419683" y="155983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>
          <a:xfrm>
            <a:off x="365055" y="2505903"/>
            <a:ext cx="7357649" cy="393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fi-FI" sz="1400" dirty="0"/>
              <a:t>Suorituksen johtamisessa varmistetaan, että yksilö, tiimi ja koko organisaatio tietää: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/>
              <a:t>Mikä on toiminnan tarkoitus suunta</a:t>
            </a:r>
            <a:r>
              <a:rPr lang="fi-FI" sz="1400" dirty="0"/>
              <a:t>; näitä havainnollistetaan mission, vision, arvojen ja strategian avulla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/>
              <a:t>Mitkä ovat keskeiset tavoitteet</a:t>
            </a:r>
            <a:r>
              <a:rPr lang="fi-FI" sz="1400" dirty="0"/>
              <a:t>; ne sanoitetaan toiminnan suunnitteluprosessissa, valuvat yksilö- ja ryhmätason tavoite- ja kehityskeskusteluihin (ml. johtamissopimukset, tuloskortit)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/>
              <a:t>Miten tavoitteisiin pyritään</a:t>
            </a:r>
            <a:r>
              <a:rPr lang="fi-FI" sz="1400" dirty="0"/>
              <a:t>; valmentava johtaminen tavoitteiden saavuttamisen ja itseohjautuvuuden tukena. Esimerkillä johtaminen, kyvykkyyksien johtaminen </a:t>
            </a:r>
            <a:r>
              <a:rPr lang="fi-FI" sz="1400" dirty="0" smtClean="0"/>
              <a:t>ja</a:t>
            </a:r>
            <a:br>
              <a:rPr lang="fi-FI" sz="1400" dirty="0" smtClean="0"/>
            </a:br>
            <a:r>
              <a:rPr lang="fi-FI" sz="1400" dirty="0" smtClean="0"/>
              <a:t>johtaminen </a:t>
            </a:r>
            <a:r>
              <a:rPr lang="fi-FI" sz="1400" dirty="0"/>
              <a:t>viestintänä (innostavuus, luottamus) korostuvat.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b="1" dirty="0"/>
              <a:t>Mitä osaamista </a:t>
            </a:r>
            <a:r>
              <a:rPr lang="fi-FI" sz="1400" b="1" dirty="0" smtClean="0"/>
              <a:t>tarvitaan – tiedot, taidot, asenteet</a:t>
            </a:r>
            <a:r>
              <a:rPr lang="fi-FI" sz="1400" dirty="0" smtClean="0"/>
              <a:t>; </a:t>
            </a:r>
            <a:r>
              <a:rPr lang="fi-FI" sz="1400" dirty="0"/>
              <a:t>strategisten osaamisten </a:t>
            </a:r>
            <a:r>
              <a:rPr lang="fi-FI" sz="1400" dirty="0" smtClean="0"/>
              <a:t>tunnistaminen </a:t>
            </a:r>
            <a:r>
              <a:rPr lang="fi-FI" sz="1400" dirty="0"/>
              <a:t>ja organisaation suorituksen parantaminen yksilöitä, tiimejä ja työyhteisöjä </a:t>
            </a:r>
            <a:r>
              <a:rPr lang="fi-FI" sz="1400" dirty="0" smtClean="0"/>
              <a:t>kehittämällä</a:t>
            </a:r>
            <a:r>
              <a:rPr lang="fi-FI" sz="1400" dirty="0"/>
              <a:t>, sillä suoritus voi tapahtua yksilötasolla, tiimissä tai osana laajempaa </a:t>
            </a:r>
            <a:r>
              <a:rPr lang="fi-FI" sz="1400" dirty="0" smtClean="0"/>
              <a:t>toimintaketjua. 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Analysoidun tiedon hyödyntäminen </a:t>
            </a:r>
            <a:r>
              <a:rPr lang="fi-FI" sz="1400" dirty="0" smtClean="0"/>
              <a:t>tärkeää, mm</a:t>
            </a:r>
            <a:r>
              <a:rPr lang="fi-FI" sz="1400" dirty="0"/>
              <a:t>. vuorovaikutuksellisen ja synergisen johtoryhmätyön </a:t>
            </a:r>
            <a:r>
              <a:rPr lang="fi-FI" sz="1400" dirty="0" smtClean="0"/>
              <a:t>tukena ja perusedellytyksenä tiedolla johtamiselle (kts. </a:t>
            </a:r>
            <a:r>
              <a:rPr lang="fi-FI" sz="1400" dirty="0" smtClean="0">
                <a:hlinkClick r:id="rId4"/>
              </a:rPr>
              <a:t>Tiedoista </a:t>
            </a:r>
            <a:r>
              <a:rPr lang="fi-FI" sz="1400" dirty="0">
                <a:hlinkClick r:id="rId4"/>
              </a:rPr>
              <a:t>tekoihin </a:t>
            </a:r>
            <a:r>
              <a:rPr lang="fi-FI" sz="1400" dirty="0"/>
              <a:t>–koulutus, </a:t>
            </a:r>
            <a:r>
              <a:rPr lang="fi-FI" sz="1400" dirty="0" err="1"/>
              <a:t>eOppiva</a:t>
            </a:r>
            <a:r>
              <a:rPr lang="fi-FI" sz="1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Valtion arviointityökalut tuottavat laajasti tietoa, mm. valtion yhteinen 360 –</a:t>
            </a:r>
            <a:r>
              <a:rPr lang="fi-FI" sz="1300" dirty="0" smtClean="0"/>
              <a:t>johtamisarviointi </a:t>
            </a:r>
            <a:r>
              <a:rPr lang="fi-FI" sz="1300" dirty="0"/>
              <a:t>(Osaava), CAF-viitekehys, </a:t>
            </a:r>
            <a:r>
              <a:rPr lang="fi-FI" sz="1300" dirty="0" err="1"/>
              <a:t>VMbaro</a:t>
            </a:r>
            <a:r>
              <a:rPr lang="fi-FI" sz="1300" dirty="0"/>
              <a:t> (</a:t>
            </a:r>
            <a:r>
              <a:rPr lang="fi-FI" sz="1300" dirty="0" smtClean="0"/>
              <a:t>kts. </a:t>
            </a:r>
            <a:r>
              <a:rPr lang="fi-FI" sz="1300" dirty="0" smtClean="0">
                <a:hlinkClick r:id="rId5" action="ppaction://hlinksldjump"/>
              </a:rPr>
              <a:t>valtion palveluntarjoajat</a:t>
            </a:r>
            <a:r>
              <a:rPr lang="fi-FI" sz="1300" dirty="0" smtClean="0"/>
              <a:t>)</a:t>
            </a:r>
            <a:endParaRPr lang="fi-FI" sz="1300" dirty="0"/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Lisää: </a:t>
            </a:r>
            <a:r>
              <a:rPr lang="fi-FI" sz="1400" dirty="0" smtClean="0">
                <a:hlinkClick r:id="rId6"/>
              </a:rPr>
              <a:t>Työelämäpalvelut/VK</a:t>
            </a:r>
            <a:endParaRPr lang="fi-FI" sz="1400" dirty="0"/>
          </a:p>
          <a:p>
            <a:pPr marL="514350" indent="-457200">
              <a:buFont typeface="Wingdings" panose="05000000000000000000" pitchFamily="2" charset="2"/>
              <a:buChar char="Ø"/>
            </a:pPr>
            <a:endParaRPr lang="fi-FI" sz="14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304414" y="3603499"/>
            <a:ext cx="3726357" cy="2708434"/>
          </a:xfrm>
          <a:prstGeom prst="rect">
            <a:avLst/>
          </a:prstGeom>
          <a:ln w="3175" cmpd="sng">
            <a:noFill/>
          </a:ln>
          <a:effectLst>
            <a:glow rad="127000">
              <a:schemeClr val="accent3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Käytännössä puhutaan myös </a:t>
            </a:r>
            <a:r>
              <a:rPr lang="fi-FI" sz="1400" b="1" dirty="0"/>
              <a:t>mm. näistä: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Työtehtävät </a:t>
            </a:r>
            <a:r>
              <a:rPr lang="fi-FI" sz="1300" dirty="0"/>
              <a:t>ja toimenkuvat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Dialogi ja jatkuva kahdensuuntainen palaute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Kriittisten tehtävien jatkuvuuden varmistaminen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Jatkuva oppiminen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Seuraajasuunnittelu</a:t>
            </a:r>
            <a:endParaRPr lang="fi-FI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Osaamisen ja hiljaisen tiedon siirtäminen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(Ennakoiva) puuttuminen, varhaisen tuen malli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Alisuoriutuminen vs. ylisuoriutuminen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Hybridityön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Yksilöiden ja tiimin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 smtClean="0"/>
              <a:t>Työ- </a:t>
            </a:r>
            <a:r>
              <a:rPr lang="fi-FI" sz="1300" dirty="0"/>
              <a:t>ja oppimispolkujen sekä liikkuvuuden edistäminen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8287788" y="1828800"/>
            <a:ext cx="3742983" cy="4497643"/>
          </a:xfrm>
          <a:prstGeom prst="rect">
            <a:avLst/>
          </a:prstGeom>
          <a:noFill/>
          <a:ln w="44450">
            <a:solidFill>
              <a:srgbClr val="D7E4BD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057" y="1860100"/>
            <a:ext cx="3672240" cy="1677443"/>
          </a:xfrm>
          <a:prstGeom prst="rect">
            <a:avLst/>
          </a:prstGeom>
        </p:spPr>
      </p:pic>
      <p:graphicFrame>
        <p:nvGraphicFramePr>
          <p:cNvPr id="18" name="Kaaviokuva 17"/>
          <p:cNvGraphicFramePr/>
          <p:nvPr>
            <p:extLst>
              <p:ext uri="{D42A27DB-BD31-4B8C-83A1-F6EECF244321}">
                <p14:modId xmlns:p14="http://schemas.microsoft.com/office/powerpoint/2010/main" val="1101736770"/>
              </p:ext>
            </p:extLst>
          </p:nvPr>
        </p:nvGraphicFramePr>
        <p:xfrm>
          <a:off x="8016442" y="874298"/>
          <a:ext cx="4418677" cy="355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oimintopainike: Paluu 18">
            <a:hlinkClick r:id="" action="ppaction://hlinkshowjump?jump=lastslideviewed" highlightClick="1"/>
          </p:cNvPr>
          <p:cNvSpPr/>
          <p:nvPr/>
        </p:nvSpPr>
        <p:spPr>
          <a:xfrm>
            <a:off x="11672599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5" y="126902"/>
            <a:ext cx="1925200" cy="150634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5054" y="1552474"/>
            <a:ext cx="6160437" cy="4753579"/>
          </a:xfrm>
        </p:spPr>
        <p:txBody>
          <a:bodyPr>
            <a:noAutofit/>
          </a:bodyPr>
          <a:lstStyle/>
          <a:p>
            <a:pPr marL="57150" indent="0">
              <a:spcAft>
                <a:spcPts val="1800"/>
              </a:spcAft>
              <a:buNone/>
            </a:pPr>
            <a:r>
              <a:rPr lang="fi-FI" sz="1600" dirty="0"/>
              <a:t>Yleiset arvot ja periaatteet, jotka koskevat virkamiehiä ja virkamiehenä </a:t>
            </a:r>
            <a:br>
              <a:rPr lang="fi-FI" sz="1600" dirty="0"/>
            </a:br>
            <a:r>
              <a:rPr lang="fi-FI" sz="1600" dirty="0"/>
              <a:t>toimimista julkisen vallan käyttäjinä kaikilla toiminnan tasoilla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Julkisen toiminnan tulee olla arvolähtöistä ja eettisesti korkeatasoista. </a:t>
            </a:r>
            <a:br>
              <a:rPr lang="fi-FI" sz="1400" dirty="0"/>
            </a:br>
            <a:r>
              <a:rPr lang="fi-FI" sz="1400" dirty="0"/>
              <a:t>Valtioneuvosto on vahvistanut valtionhallinnolle kuvassa näkyvät arvot.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Yhteisen arvopohjan mukaisen toiminnan johtamista ohjaavat mm.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>
                <a:hlinkClick r:id="rId4"/>
              </a:rPr>
              <a:t>Virkamieseettinen toimintaohje (2021)</a:t>
            </a:r>
            <a:r>
              <a:rPr lang="fi-FI" sz="1300" dirty="0"/>
              <a:t> kokoaa yhteen virkamiesetiikan kannalta keskeiset asiat ja VM:n ohjeet (vieraanvaraisuudesta, eduista ja lahjoista; virkamiesten sivutoimista; ulkopuolisten tahojen kustantamista matkoista; karenssista; ylimmän johdon sidonnaisuudesta ja sivutoimista)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>
                <a:hlinkClick r:id="rId5"/>
              </a:rPr>
              <a:t>Valtion virkamieseettinen neuvottelukunnan</a:t>
            </a:r>
            <a:r>
              <a:rPr lang="fi-FI" sz="1300" dirty="0"/>
              <a:t> (VINK) tehtävänä on mm. antaa valtionhallinnolle yleisiä suosituksia virkamiesetiikasta ja valtion virastojen pyynnöstä lausuntoja virkamieseettisistä kysymyksistä.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300" dirty="0"/>
              <a:t>Koulutusta: </a:t>
            </a:r>
            <a:r>
              <a:rPr lang="fi-FI" sz="1300" dirty="0">
                <a:hlinkClick r:id="rId6"/>
              </a:rPr>
              <a:t>Etiikkapäivän mallikalvot</a:t>
            </a:r>
            <a:r>
              <a:rPr lang="fi-FI" sz="1300" dirty="0"/>
              <a:t> (vm.fi), </a:t>
            </a:r>
            <a:r>
              <a:rPr lang="fi-FI" sz="1300" dirty="0">
                <a:hlinkClick r:id="rId7"/>
              </a:rPr>
              <a:t>Virkamiesetiikkaa käytännössä</a:t>
            </a:r>
            <a:r>
              <a:rPr lang="fi-FI" sz="1300" dirty="0"/>
              <a:t> </a:t>
            </a:r>
            <a:br>
              <a:rPr lang="fi-FI" sz="1300" dirty="0"/>
            </a:br>
            <a:r>
              <a:rPr lang="fi-FI" sz="1300" dirty="0"/>
              <a:t>(eOppiva.fi, suppeampi kaikille avoin versio </a:t>
            </a:r>
            <a:r>
              <a:rPr lang="fi-FI" sz="1300" dirty="0">
                <a:solidFill>
                  <a:srgbClr val="FF0000"/>
                </a:solidFill>
                <a:hlinkClick r:id="rId8"/>
              </a:rPr>
              <a:t>Jo</a:t>
            </a:r>
            <a:r>
              <a:rPr lang="fi-FI" sz="1300" dirty="0">
                <a:hlinkClick r:id="rId8"/>
              </a:rPr>
              <a:t>hdanto virkamiesetiikkaan</a:t>
            </a:r>
            <a:r>
              <a:rPr lang="fi-FI" sz="1300" dirty="0"/>
              <a:t>), </a:t>
            </a:r>
            <a:br>
              <a:rPr lang="fi-FI" sz="1300" dirty="0"/>
            </a:br>
            <a:r>
              <a:rPr lang="fi-FI" sz="1300" dirty="0">
                <a:hlinkClick r:id="rId9"/>
              </a:rPr>
              <a:t>Arvot arjessa – virkamiehen etiikka –käsikirja</a:t>
            </a:r>
            <a:r>
              <a:rPr lang="fi-FI" sz="1300" dirty="0"/>
              <a:t> 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r>
              <a:rPr lang="fi-FI" sz="1400" dirty="0"/>
              <a:t>Lisätietoa ja materiaalia: VM.fi/</a:t>
            </a:r>
            <a:r>
              <a:rPr lang="fi-FI" sz="1400" dirty="0">
                <a:hlinkClick r:id="rId10"/>
              </a:rPr>
              <a:t>Arvot ja virkamiesetiikka</a:t>
            </a:r>
            <a:endParaRPr lang="fi-FI" sz="1400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65054" y="719395"/>
            <a:ext cx="5707569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 eaLnBrk="1" latinLnBrk="0" hangingPunct="1"/>
            <a:r>
              <a:rPr lang="fi-FI" sz="2800" b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Arvot ja virkamiesetiikka</a:t>
            </a:r>
          </a:p>
        </p:txBody>
      </p:sp>
      <p:sp>
        <p:nvSpPr>
          <p:cNvPr id="8" name="Ellipsi 7"/>
          <p:cNvSpPr/>
          <p:nvPr/>
        </p:nvSpPr>
        <p:spPr>
          <a:xfrm>
            <a:off x="10836542" y="163934"/>
            <a:ext cx="5355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oimintopainike: Paluu 10">
            <a:hlinkClick r:id="" action="ppaction://hlinkshowjump?jump=lastslideviewed" highlightClick="1"/>
          </p:cNvPr>
          <p:cNvSpPr/>
          <p:nvPr/>
        </p:nvSpPr>
        <p:spPr>
          <a:xfrm>
            <a:off x="11672592" y="6405017"/>
            <a:ext cx="432048" cy="360040"/>
          </a:xfrm>
          <a:prstGeom prst="actionButtonReturn">
            <a:avLst/>
          </a:prstGeom>
          <a:noFill/>
          <a:ln>
            <a:solidFill>
              <a:srgbClr val="507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1721" y="2387500"/>
            <a:ext cx="4282382" cy="3112395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10701466" y="6597409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prstClr val="black"/>
                </a:solidFill>
                <a:latin typeface="Calibri"/>
              </a:rPr>
              <a:t>VM/VKO, </a:t>
            </a:r>
            <a:r>
              <a:rPr lang="fi-FI" sz="1000" dirty="0" smtClean="0">
                <a:solidFill>
                  <a:prstClr val="black"/>
                </a:solidFill>
                <a:latin typeface="Calibri"/>
              </a:rPr>
              <a:t>2022 </a:t>
            </a:r>
            <a:endParaRPr lang="fi-FI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365054" y="8048"/>
            <a:ext cx="838575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i="1" dirty="0">
                <a:solidFill>
                  <a:srgbClr val="507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Henkilöstöjohtaminen valtiolla –kuvaus, </a:t>
            </a:r>
            <a:r>
              <a:rPr lang="fi-FI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kunkin toiminnon kiteytys ja avainkohdat</a:t>
            </a:r>
            <a:endParaRPr lang="fi-FI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5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tummansininen.potx" id="{E482E054-593D-4348-9792-22398F426188}" vid="{2A8D8C08-6EFD-427F-A780-F2B2CBE55BB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DD65767DDC6EB0409C50E02C0098283E" ma:contentTypeVersion="3" ma:contentTypeDescription="Kampus asiakirja" ma:contentTypeScope="" ma:versionID="b88fa3a39b1afe4716286e7f643c036b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2dc72860811dc267bcf4f6e54a529725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4455370-7451-4cc2-a3de-afbde3cf43c8}" ma:internalName="TaxCatchAll" ma:showField="CatchAllData" ma:web="467023b9-0d6f-4bea-bc44-f05dba6e4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4455370-7451-4cc2-a3de-afbde3cf43c8}" ma:internalName="TaxCatchAllLabel" ma:readOnly="true" ma:showField="CatchAllDataLabel" ma:web="467023b9-0d6f-4bea-bc44-f05dba6e4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A56E1-8036-4CB7-85BA-2BFC060999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31F82-62F4-4F87-98DC-F7ED202AC99C}">
  <ds:schemaRefs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5E7E1F-747A-4AAE-B62F-1DABB9161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23749</TotalTime>
  <Words>6288</Words>
  <Application>Microsoft Office PowerPoint</Application>
  <PresentationFormat>Laajakuva</PresentationFormat>
  <Paragraphs>660</Paragraphs>
  <Slides>34</Slides>
  <Notes>32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Arial Narrow</vt:lpstr>
      <vt:lpstr>Calibri</vt:lpstr>
      <vt:lpstr>Wingdings</vt:lpstr>
      <vt:lpstr>1_Office-teema</vt:lpstr>
      <vt:lpstr>VM2019 teema</vt:lpstr>
      <vt:lpstr>Henkilöstöjohtaminen valtiolla -kuvaus</vt:lpstr>
      <vt:lpstr>Henkilöstöjohtaminen valtiolla -kuvaus - Taustaa kuvauksen tekemiselle -</vt:lpstr>
      <vt:lpstr>Henkilöstöjohtaminen valtiolla -kuvaus - Kuvauksessa käytetty määritelmä -</vt:lpstr>
      <vt:lpstr>ERI OSA-ALUEET</vt:lpstr>
      <vt:lpstr>PowerPoint-esitys</vt:lpstr>
      <vt:lpstr>Henkilöstöjohtaminen valtiolla -kuvaus - Toiminnan eri tasot -</vt:lpstr>
      <vt:lpstr>ERI OSA-ALUEET</vt:lpstr>
      <vt:lpstr>Suorituksen johtaminen</vt:lpstr>
      <vt:lpstr>Arvot ja virkamiesetiikka</vt:lpstr>
      <vt:lpstr>Työhyvinvoinnin ja työkyvyn edistäminen</vt:lpstr>
      <vt:lpstr>Työsuojelu</vt:lpstr>
      <vt:lpstr>Oppimisen ja uudistumisen edistäminen</vt:lpstr>
      <vt:lpstr>Palkitseminen</vt:lpstr>
      <vt:lpstr>Neuvottelutoiminta ja työelämäsuhteet</vt:lpstr>
      <vt:lpstr>Henkilöstön oikeusasema ja työnantajavelvoitteet</vt:lpstr>
      <vt:lpstr>Yhteistoiminta</vt:lpstr>
      <vt:lpstr>Henkilöstösuunnittelu</vt:lpstr>
      <vt:lpstr>Osaamisen hankinta</vt:lpstr>
      <vt:lpstr>Työnantajakuvan vahvistaminen</vt:lpstr>
      <vt:lpstr>Työn ja työympäristön kehittäminen</vt:lpstr>
      <vt:lpstr>Kaikille osa-alueille ja toiminnoille yhteiset asiat 1/2</vt:lpstr>
      <vt:lpstr>Kaikille osa-alueille ja toiminnoille yhteiset asiat 2/2</vt:lpstr>
      <vt:lpstr>Lisämateriaalit</vt:lpstr>
      <vt:lpstr>PowerPoint-esitys</vt:lpstr>
      <vt:lpstr>Henkilöstöjohtaminen valtiolla -kuvaus - Henkilöstöjohtamisen linjaukset &amp; yhteiset HR-tavoitteet -</vt:lpstr>
      <vt:lpstr>Henkilöstöjohtamisen vaikutus työntekijäkokemukseen</vt:lpstr>
      <vt:lpstr>Palveluntarjoajien rooli henkilöstöjohtamisessa</vt:lpstr>
      <vt:lpstr>Valtiokonttorin ja Kevan työelämäpalvelut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Henkilöstöjohtaminen valtiolla -kuvaus PÄIVITYS</dc:title>
  <dc:creator>Laine Marjaana</dc:creator>
  <cp:lastModifiedBy>Savinen Marianne (VM)</cp:lastModifiedBy>
  <cp:revision>597</cp:revision>
  <dcterms:created xsi:type="dcterms:W3CDTF">2020-04-02T12:28:37Z</dcterms:created>
  <dcterms:modified xsi:type="dcterms:W3CDTF">2022-03-30T09:55:50Z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0x010100B5FAB64B6C204DD994D3FAC0C34E2BFF00DD65767DDC6EB0409C50E02C0098283E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