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4"/>
  </p:notesMasterIdLst>
  <p:sldIdLst>
    <p:sldId id="277" r:id="rId3"/>
    <p:sldId id="278" r:id="rId4"/>
    <p:sldId id="293" r:id="rId5"/>
    <p:sldId id="298" r:id="rId6"/>
    <p:sldId id="279" r:id="rId7"/>
    <p:sldId id="280" r:id="rId8"/>
    <p:sldId id="284" r:id="rId9"/>
    <p:sldId id="281" r:id="rId10"/>
    <p:sldId id="288" r:id="rId11"/>
    <p:sldId id="289" r:id="rId12"/>
    <p:sldId id="291" r:id="rId13"/>
    <p:sldId id="292" r:id="rId14"/>
    <p:sldId id="290" r:id="rId15"/>
    <p:sldId id="286" r:id="rId16"/>
    <p:sldId id="285" r:id="rId17"/>
    <p:sldId id="296" r:id="rId18"/>
    <p:sldId id="294" r:id="rId19"/>
    <p:sldId id="295" r:id="rId20"/>
    <p:sldId id="287" r:id="rId21"/>
    <p:sldId id="299" r:id="rId22"/>
    <p:sldId id="297" r:id="rId2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032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930BE-41DB-450D-B5EE-4E5798F1A5C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9437EF-4A8A-4535-87A6-CEE736447BA3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Tulorekisteri (VM/Vero)</a:t>
          </a:r>
          <a:endParaRPr lang="fi-FI" dirty="0"/>
        </a:p>
      </dgm:t>
    </dgm:pt>
    <dgm:pt modelId="{D77C089C-2E4C-4210-A89D-5A92BDD9B224}" type="parTrans" cxnId="{FEC7BE54-097C-4DF1-8E79-9950FEF0575F}">
      <dgm:prSet/>
      <dgm:spPr/>
      <dgm:t>
        <a:bodyPr/>
        <a:lstStyle/>
        <a:p>
          <a:endParaRPr lang="fi-FI"/>
        </a:p>
      </dgm:t>
    </dgm:pt>
    <dgm:pt modelId="{BF4ED389-83F8-49A8-9CE3-4E015C1BAF5E}" type="sibTrans" cxnId="{FEC7BE54-097C-4DF1-8E79-9950FEF0575F}">
      <dgm:prSet/>
      <dgm:spPr/>
      <dgm:t>
        <a:bodyPr/>
        <a:lstStyle/>
        <a:p>
          <a:endParaRPr lang="fi-FI"/>
        </a:p>
      </dgm:t>
    </dgm:pt>
    <dgm:pt modelId="{7219B3F7-2C37-44F4-923F-A81ADE4272BB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Sähköinen asuntorekisteri (ASREK)  (MMM/MML)</a:t>
          </a:r>
          <a:endParaRPr lang="fi-FI" dirty="0"/>
        </a:p>
      </dgm:t>
    </dgm:pt>
    <dgm:pt modelId="{659B55FB-3E49-4D56-A094-25F3112A6CE2}" type="parTrans" cxnId="{39DE3E2B-9A90-448B-BA6D-5A78D8FF6AF3}">
      <dgm:prSet/>
      <dgm:spPr/>
      <dgm:t>
        <a:bodyPr/>
        <a:lstStyle/>
        <a:p>
          <a:endParaRPr lang="fi-FI"/>
        </a:p>
      </dgm:t>
    </dgm:pt>
    <dgm:pt modelId="{E67EB6FD-F843-4053-8F71-F3636A478943}" type="sibTrans" cxnId="{39DE3E2B-9A90-448B-BA6D-5A78D8FF6AF3}">
      <dgm:prSet/>
      <dgm:spPr/>
      <dgm:t>
        <a:bodyPr/>
        <a:lstStyle/>
        <a:p>
          <a:endParaRPr lang="fi-FI"/>
        </a:p>
      </dgm:t>
    </dgm:pt>
    <dgm:pt modelId="{D71103F6-C3E0-406A-B641-4E55210AEBDD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Omahoito (ODA) (STM/Espoo)</a:t>
          </a:r>
          <a:endParaRPr lang="fi-FI" dirty="0"/>
        </a:p>
      </dgm:t>
    </dgm:pt>
    <dgm:pt modelId="{D1B36E23-CC64-4A8D-A2DF-92B9B69D8AB0}" type="parTrans" cxnId="{D1B4BD35-13A0-4882-BC11-308BEB6AC345}">
      <dgm:prSet/>
      <dgm:spPr/>
      <dgm:t>
        <a:bodyPr/>
        <a:lstStyle/>
        <a:p>
          <a:endParaRPr lang="fi-FI"/>
        </a:p>
      </dgm:t>
    </dgm:pt>
    <dgm:pt modelId="{9A92B762-F6C5-47E2-9A65-99CD28F198E7}" type="sibTrans" cxnId="{D1B4BD35-13A0-4882-BC11-308BEB6AC345}">
      <dgm:prSet/>
      <dgm:spPr/>
      <dgm:t>
        <a:bodyPr/>
        <a:lstStyle/>
        <a:p>
          <a:endParaRPr lang="fi-FI"/>
        </a:p>
      </dgm:t>
    </dgm:pt>
    <dgm:pt modelId="{BE414089-33CB-4A44-92A9-2E7EA3578AC7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Ohjelmistorobotiikka taloushallinnossa (VM/Palkeet)</a:t>
          </a:r>
          <a:endParaRPr lang="fi-FI" dirty="0"/>
        </a:p>
      </dgm:t>
    </dgm:pt>
    <dgm:pt modelId="{FC146C9C-9E49-4421-8763-9791785DCD8B}" type="parTrans" cxnId="{C4CA9816-5FBF-42A1-ADDC-0F7C753C6B96}">
      <dgm:prSet/>
      <dgm:spPr/>
      <dgm:t>
        <a:bodyPr/>
        <a:lstStyle/>
        <a:p>
          <a:endParaRPr lang="fi-FI"/>
        </a:p>
      </dgm:t>
    </dgm:pt>
    <dgm:pt modelId="{62F8C806-80E3-401A-AAAA-DB3C89415545}" type="sibTrans" cxnId="{C4CA9816-5FBF-42A1-ADDC-0F7C753C6B96}">
      <dgm:prSet/>
      <dgm:spPr/>
      <dgm:t>
        <a:bodyPr/>
        <a:lstStyle/>
        <a:p>
          <a:endParaRPr lang="fi-FI"/>
        </a:p>
      </dgm:t>
    </dgm:pt>
    <dgm:pt modelId="{7D102B57-AFBD-4DCB-86A3-B9F8A0BF6F65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Luvat ja valvonta (TEM)</a:t>
          </a:r>
          <a:endParaRPr lang="fi-FI" dirty="0"/>
        </a:p>
      </dgm:t>
    </dgm:pt>
    <dgm:pt modelId="{432D846A-551B-4759-B2D2-AFF690A404C7}" type="parTrans" cxnId="{83245995-3E5D-4148-8A92-B8DE25DB8F97}">
      <dgm:prSet/>
      <dgm:spPr/>
      <dgm:t>
        <a:bodyPr/>
        <a:lstStyle/>
        <a:p>
          <a:endParaRPr lang="fi-FI"/>
        </a:p>
      </dgm:t>
    </dgm:pt>
    <dgm:pt modelId="{C81C6F51-A89D-4DD5-846B-91DA8A9DAB5D}" type="sibTrans" cxnId="{83245995-3E5D-4148-8A92-B8DE25DB8F97}">
      <dgm:prSet/>
      <dgm:spPr/>
      <dgm:t>
        <a:bodyPr/>
        <a:lstStyle/>
        <a:p>
          <a:endParaRPr lang="fi-FI"/>
        </a:p>
      </dgm:t>
    </dgm:pt>
    <dgm:pt modelId="{CD996E89-6C10-4CC4-9181-04D15B1DB756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Kemikaalivalvonta (</a:t>
          </a:r>
          <a:r>
            <a:rPr lang="fi-FI" dirty="0" err="1" smtClean="0"/>
            <a:t>TEM/Tukes</a:t>
          </a:r>
          <a:r>
            <a:rPr lang="fi-FI" dirty="0" smtClean="0"/>
            <a:t>)</a:t>
          </a:r>
          <a:endParaRPr lang="fi-FI" dirty="0"/>
        </a:p>
      </dgm:t>
    </dgm:pt>
    <dgm:pt modelId="{576639C2-863F-4BDC-95F5-D29F734874A2}" type="parTrans" cxnId="{0638647C-9FE0-4974-ABD4-69C1C8EAFBCA}">
      <dgm:prSet/>
      <dgm:spPr/>
      <dgm:t>
        <a:bodyPr/>
        <a:lstStyle/>
        <a:p>
          <a:endParaRPr lang="fi-FI"/>
        </a:p>
      </dgm:t>
    </dgm:pt>
    <dgm:pt modelId="{345C1156-AD23-46BD-8CD1-D5CED7B1FAA9}" type="sibTrans" cxnId="{0638647C-9FE0-4974-ABD4-69C1C8EAFBCA}">
      <dgm:prSet/>
      <dgm:spPr/>
      <dgm:t>
        <a:bodyPr/>
        <a:lstStyle/>
        <a:p>
          <a:endParaRPr lang="fi-FI"/>
        </a:p>
      </dgm:t>
    </dgm:pt>
    <dgm:pt modelId="{02B4F1E7-9227-4288-8FCE-C9F4495B564E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Yhden luukun palvelumalli (VM)</a:t>
          </a:r>
          <a:endParaRPr lang="fi-FI" dirty="0"/>
        </a:p>
      </dgm:t>
    </dgm:pt>
    <dgm:pt modelId="{23858ED2-6837-4B74-A648-D47F2A4D0C6D}" type="parTrans" cxnId="{196F8108-1091-4346-A887-2470B9CAE76D}">
      <dgm:prSet/>
      <dgm:spPr/>
      <dgm:t>
        <a:bodyPr/>
        <a:lstStyle/>
        <a:p>
          <a:endParaRPr lang="fi-FI"/>
        </a:p>
      </dgm:t>
    </dgm:pt>
    <dgm:pt modelId="{F0A8AA4A-D15C-45F6-A576-265D45545887}" type="sibTrans" cxnId="{196F8108-1091-4346-A887-2470B9CAE76D}">
      <dgm:prSet/>
      <dgm:spPr/>
      <dgm:t>
        <a:bodyPr/>
        <a:lstStyle/>
        <a:p>
          <a:endParaRPr lang="fi-FI"/>
        </a:p>
      </dgm:t>
    </dgm:pt>
    <dgm:pt modelId="{A7D5C450-88CC-4FFA-ACFF-3E3F6359F0A5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Rakennetun </a:t>
          </a:r>
          <a:r>
            <a:rPr lang="fi-FI" dirty="0" err="1" smtClean="0"/>
            <a:t>ympä-ristön</a:t>
          </a:r>
          <a:r>
            <a:rPr lang="fi-FI" dirty="0" smtClean="0"/>
            <a:t> ja rakentamisen </a:t>
          </a:r>
          <a:r>
            <a:rPr lang="fi-FI" dirty="0" err="1" smtClean="0"/>
            <a:t>digitalisaatio</a:t>
          </a:r>
          <a:r>
            <a:rPr lang="fi-FI" dirty="0" smtClean="0"/>
            <a:t> </a:t>
          </a:r>
        </a:p>
        <a:p>
          <a:r>
            <a:rPr lang="fi-FI" dirty="0" smtClean="0"/>
            <a:t>(KIRADIGI) (YM)</a:t>
          </a:r>
          <a:endParaRPr lang="fi-FI" dirty="0"/>
        </a:p>
      </dgm:t>
    </dgm:pt>
    <dgm:pt modelId="{86658BF2-1E1C-4A7D-8C91-05E2EE770E9C}" type="parTrans" cxnId="{F2B69924-B6C0-4CE4-92EA-D7D0D5157830}">
      <dgm:prSet/>
      <dgm:spPr/>
      <dgm:t>
        <a:bodyPr/>
        <a:lstStyle/>
        <a:p>
          <a:endParaRPr lang="fi-FI"/>
        </a:p>
      </dgm:t>
    </dgm:pt>
    <dgm:pt modelId="{C3C4EAC6-03B3-4352-8946-F794001AC8B5}" type="sibTrans" cxnId="{F2B69924-B6C0-4CE4-92EA-D7D0D5157830}">
      <dgm:prSet/>
      <dgm:spPr/>
      <dgm:t>
        <a:bodyPr/>
        <a:lstStyle/>
        <a:p>
          <a:endParaRPr lang="fi-FI"/>
        </a:p>
      </dgm:t>
    </dgm:pt>
    <dgm:pt modelId="{371A5434-04B6-44D6-9C73-5BBE6D55CDE8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Virtuaalisairaala (STM/HUS)</a:t>
          </a:r>
          <a:endParaRPr lang="fi-FI" dirty="0"/>
        </a:p>
      </dgm:t>
    </dgm:pt>
    <dgm:pt modelId="{CBE574E3-51E8-402B-9303-FAC1F1EEEE97}" type="parTrans" cxnId="{F3D8EAE2-8AC6-46A8-A450-7FF3901D182E}">
      <dgm:prSet/>
      <dgm:spPr/>
      <dgm:t>
        <a:bodyPr/>
        <a:lstStyle/>
        <a:p>
          <a:endParaRPr lang="fi-FI"/>
        </a:p>
      </dgm:t>
    </dgm:pt>
    <dgm:pt modelId="{1EF89169-0672-47CE-997C-73FF086FA3C7}" type="sibTrans" cxnId="{F3D8EAE2-8AC6-46A8-A450-7FF3901D182E}">
      <dgm:prSet/>
      <dgm:spPr/>
      <dgm:t>
        <a:bodyPr/>
        <a:lstStyle/>
        <a:p>
          <a:endParaRPr lang="fi-FI"/>
        </a:p>
      </dgm:t>
    </dgm:pt>
    <dgm:pt modelId="{C5761D6F-B3C4-4A17-B174-964AE0C48B2F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Kokeilujen </a:t>
          </a:r>
          <a:r>
            <a:rPr lang="fi-FI" dirty="0" err="1" smtClean="0"/>
            <a:t>digialusta</a:t>
          </a:r>
          <a:r>
            <a:rPr lang="fi-FI" dirty="0" smtClean="0"/>
            <a:t> (VNK)</a:t>
          </a:r>
          <a:endParaRPr lang="fi-FI" dirty="0"/>
        </a:p>
      </dgm:t>
    </dgm:pt>
    <dgm:pt modelId="{09AC4F84-3C4E-4DD8-9993-57398CF8E318}" type="parTrans" cxnId="{F8CE223A-CC77-4030-B663-B4F87BF60722}">
      <dgm:prSet/>
      <dgm:spPr/>
      <dgm:t>
        <a:bodyPr/>
        <a:lstStyle/>
        <a:p>
          <a:endParaRPr lang="fi-FI"/>
        </a:p>
      </dgm:t>
    </dgm:pt>
    <dgm:pt modelId="{2CBFE965-75A4-4B6C-86B5-03E3BDC3212B}" type="sibTrans" cxnId="{F8CE223A-CC77-4030-B663-B4F87BF60722}">
      <dgm:prSet/>
      <dgm:spPr/>
      <dgm:t>
        <a:bodyPr/>
        <a:lstStyle/>
        <a:p>
          <a:endParaRPr lang="fi-FI"/>
        </a:p>
      </dgm:t>
    </dgm:pt>
    <dgm:pt modelId="{25311B04-C8EB-482D-A34A-01C157443422}">
      <dgm:prSet phldrT="[Teksti]"/>
      <dgm:spPr>
        <a:solidFill>
          <a:schemeClr val="accent3"/>
        </a:solidFill>
      </dgm:spPr>
      <dgm:t>
        <a:bodyPr/>
        <a:lstStyle/>
        <a:p>
          <a:r>
            <a:rPr lang="fi-FI" dirty="0" smtClean="0"/>
            <a:t>Valtionavustusten digitalisointi (OKM)</a:t>
          </a:r>
          <a:endParaRPr lang="fi-FI" dirty="0"/>
        </a:p>
      </dgm:t>
    </dgm:pt>
    <dgm:pt modelId="{1F44FDFB-95A7-4D26-897B-7652C5443E27}" type="parTrans" cxnId="{5988BFE3-5FA9-4D05-9F27-BC90AAEE418C}">
      <dgm:prSet/>
      <dgm:spPr/>
      <dgm:t>
        <a:bodyPr/>
        <a:lstStyle/>
        <a:p>
          <a:endParaRPr lang="fi-FI"/>
        </a:p>
      </dgm:t>
    </dgm:pt>
    <dgm:pt modelId="{4D886338-CB95-493C-9E81-483BC4076787}" type="sibTrans" cxnId="{5988BFE3-5FA9-4D05-9F27-BC90AAEE418C}">
      <dgm:prSet/>
      <dgm:spPr/>
      <dgm:t>
        <a:bodyPr/>
        <a:lstStyle/>
        <a:p>
          <a:endParaRPr lang="fi-FI"/>
        </a:p>
      </dgm:t>
    </dgm:pt>
    <dgm:pt modelId="{A36950D6-0A16-4D94-98B0-73E31EF97263}">
      <dgm:prSet phldrT="[Teksti]"/>
      <dgm:spPr>
        <a:solidFill>
          <a:schemeClr val="accent2"/>
        </a:solidFill>
      </dgm:spPr>
      <dgm:t>
        <a:bodyPr/>
        <a:lstStyle/>
        <a:p>
          <a:r>
            <a:rPr lang="fi-FI" dirty="0" smtClean="0"/>
            <a:t>Paikkatietojen hyväksikäyttö    (MMM)</a:t>
          </a:r>
          <a:endParaRPr lang="fi-FI" dirty="0"/>
        </a:p>
      </dgm:t>
    </dgm:pt>
    <dgm:pt modelId="{2B5C485B-9495-4499-8E4A-6119D958377D}" type="sibTrans" cxnId="{00905DDC-8BB6-41E8-B9C2-23DC11DD380C}">
      <dgm:prSet/>
      <dgm:spPr/>
      <dgm:t>
        <a:bodyPr/>
        <a:lstStyle/>
        <a:p>
          <a:endParaRPr lang="fi-FI"/>
        </a:p>
      </dgm:t>
    </dgm:pt>
    <dgm:pt modelId="{BCA6696E-5045-4529-A43C-D4EF59106F90}" type="parTrans" cxnId="{00905DDC-8BB6-41E8-B9C2-23DC11DD380C}">
      <dgm:prSet/>
      <dgm:spPr/>
      <dgm:t>
        <a:bodyPr/>
        <a:lstStyle/>
        <a:p>
          <a:endParaRPr lang="fi-FI"/>
        </a:p>
      </dgm:t>
    </dgm:pt>
    <dgm:pt modelId="{07DB5085-E133-42E0-938E-A99BD369A73D}">
      <dgm:prSet phldrT="[Teksti]"/>
      <dgm:spPr>
        <a:solidFill>
          <a:schemeClr val="accent2"/>
        </a:solidFill>
      </dgm:spPr>
      <dgm:t>
        <a:bodyPr/>
        <a:lstStyle/>
        <a:p>
          <a:r>
            <a:rPr lang="fi-FI" dirty="0" smtClean="0"/>
            <a:t>Taloushallinnon automaation ja raportoinnin kehittäminen (VM/TEM)</a:t>
          </a:r>
          <a:endParaRPr lang="fi-FI" dirty="0"/>
        </a:p>
      </dgm:t>
    </dgm:pt>
    <dgm:pt modelId="{CE104881-26AE-4EAB-8500-87500D01B5CF}" type="parTrans" cxnId="{05A157B3-8582-4F07-96BC-0250C1D46865}">
      <dgm:prSet/>
      <dgm:spPr/>
      <dgm:t>
        <a:bodyPr/>
        <a:lstStyle/>
        <a:p>
          <a:endParaRPr lang="fi-FI"/>
        </a:p>
      </dgm:t>
    </dgm:pt>
    <dgm:pt modelId="{0D1DD1E9-487D-45D6-9359-21128F9D043F}" type="sibTrans" cxnId="{05A157B3-8582-4F07-96BC-0250C1D46865}">
      <dgm:prSet/>
      <dgm:spPr/>
      <dgm:t>
        <a:bodyPr/>
        <a:lstStyle/>
        <a:p>
          <a:endParaRPr lang="fi-FI"/>
        </a:p>
      </dgm:t>
    </dgm:pt>
    <dgm:pt modelId="{7A74C729-FD5E-4740-8B1F-072BEB6836DE}">
      <dgm:prSet phldrT="[Teksti]"/>
      <dgm:spPr>
        <a:solidFill>
          <a:schemeClr val="accent2"/>
        </a:solidFill>
      </dgm:spPr>
      <dgm:t>
        <a:bodyPr/>
        <a:lstStyle/>
        <a:p>
          <a:r>
            <a:rPr lang="fi-FI" dirty="0" smtClean="0"/>
            <a:t>Sähköisen </a:t>
          </a:r>
          <a:r>
            <a:rPr lang="fi-FI" dirty="0" err="1" smtClean="0"/>
            <a:t>alle-kirjoituksen</a:t>
          </a:r>
          <a:r>
            <a:rPr lang="fi-FI" dirty="0" smtClean="0"/>
            <a:t> käytön laajentaminen       (VM)</a:t>
          </a:r>
          <a:endParaRPr lang="fi-FI" dirty="0"/>
        </a:p>
      </dgm:t>
    </dgm:pt>
    <dgm:pt modelId="{8ADA2652-2133-4151-B232-C51B63FB0F34}" type="parTrans" cxnId="{2558ED76-ECE1-4C06-80FF-CF2C7ABC73B0}">
      <dgm:prSet/>
      <dgm:spPr/>
      <dgm:t>
        <a:bodyPr/>
        <a:lstStyle/>
        <a:p>
          <a:endParaRPr lang="fi-FI"/>
        </a:p>
      </dgm:t>
    </dgm:pt>
    <dgm:pt modelId="{C2C4971A-BB42-450E-9D90-B55FA3803E99}" type="sibTrans" cxnId="{2558ED76-ECE1-4C06-80FF-CF2C7ABC73B0}">
      <dgm:prSet/>
      <dgm:spPr/>
      <dgm:t>
        <a:bodyPr/>
        <a:lstStyle/>
        <a:p>
          <a:endParaRPr lang="fi-FI"/>
        </a:p>
      </dgm:t>
    </dgm:pt>
    <dgm:pt modelId="{0B50E359-4FF1-4220-90DE-3ADF6BE04218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Hankintatoimen kehittäminen *) (VM/Hansel)</a:t>
          </a:r>
          <a:endParaRPr lang="fi-FI" dirty="0"/>
        </a:p>
      </dgm:t>
    </dgm:pt>
    <dgm:pt modelId="{E9BA2D6C-D798-48A2-9488-2C894C512CCA}" type="parTrans" cxnId="{D518353E-EB82-4302-8D53-B459B91D9991}">
      <dgm:prSet/>
      <dgm:spPr/>
      <dgm:t>
        <a:bodyPr/>
        <a:lstStyle/>
        <a:p>
          <a:endParaRPr lang="fi-FI"/>
        </a:p>
      </dgm:t>
    </dgm:pt>
    <dgm:pt modelId="{B5601113-8962-4F22-A4A1-D99C17524B07}" type="sibTrans" cxnId="{D518353E-EB82-4302-8D53-B459B91D9991}">
      <dgm:prSet/>
      <dgm:spPr/>
      <dgm:t>
        <a:bodyPr/>
        <a:lstStyle/>
        <a:p>
          <a:endParaRPr lang="fi-FI"/>
        </a:p>
      </dgm:t>
    </dgm:pt>
    <dgm:pt modelId="{78DAD404-1349-4C99-8C41-7C3B59A97247}" type="pres">
      <dgm:prSet presAssocID="{C70930BE-41DB-450D-B5EE-4E5798F1A5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FA43ABC-F978-495E-8131-D70E86E92AFF}" type="pres">
      <dgm:prSet presAssocID="{5F9437EF-4A8A-4535-87A6-CEE736447BA3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B4CC7A-1C35-4201-BFF4-1F22E75EAE87}" type="pres">
      <dgm:prSet presAssocID="{BF4ED389-83F8-49A8-9CE3-4E015C1BAF5E}" presName="sibTrans" presStyleCnt="0"/>
      <dgm:spPr/>
    </dgm:pt>
    <dgm:pt modelId="{C3F32F98-BDE0-4728-A25F-1E7380AF049C}" type="pres">
      <dgm:prSet presAssocID="{7219B3F7-2C37-44F4-923F-A81ADE4272BB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31B2E3F-0F6A-4828-976C-76BED434DA2D}" type="pres">
      <dgm:prSet presAssocID="{E67EB6FD-F843-4053-8F71-F3636A478943}" presName="sibTrans" presStyleCnt="0"/>
      <dgm:spPr/>
    </dgm:pt>
    <dgm:pt modelId="{F5683204-1E2F-4E9E-AC26-C14BB7F4835C}" type="pres">
      <dgm:prSet presAssocID="{D71103F6-C3E0-406A-B641-4E55210AEBDD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1B70DF-6BC8-45EE-BCD7-66E3028F9238}" type="pres">
      <dgm:prSet presAssocID="{9A92B762-F6C5-47E2-9A65-99CD28F198E7}" presName="sibTrans" presStyleCnt="0"/>
      <dgm:spPr/>
    </dgm:pt>
    <dgm:pt modelId="{28EC147B-09A6-4992-A2E4-FE85B869831D}" type="pres">
      <dgm:prSet presAssocID="{BE414089-33CB-4A44-92A9-2E7EA3578AC7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792861-D9E5-4CAA-A349-0FBB306BF7F5}" type="pres">
      <dgm:prSet presAssocID="{62F8C806-80E3-401A-AAAA-DB3C89415545}" presName="sibTrans" presStyleCnt="0"/>
      <dgm:spPr/>
    </dgm:pt>
    <dgm:pt modelId="{121A55E4-739A-4CEC-83C6-01A522337B23}" type="pres">
      <dgm:prSet presAssocID="{7D102B57-AFBD-4DCB-86A3-B9F8A0BF6F65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3246D7-333A-44BD-9A85-6A36C749E081}" type="pres">
      <dgm:prSet presAssocID="{C81C6F51-A89D-4DD5-846B-91DA8A9DAB5D}" presName="sibTrans" presStyleCnt="0"/>
      <dgm:spPr/>
    </dgm:pt>
    <dgm:pt modelId="{3E72AF1B-3E1C-46AA-B153-98363BF901E1}" type="pres">
      <dgm:prSet presAssocID="{CD996E89-6C10-4CC4-9181-04D15B1DB756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03B9E0-2858-401B-A9F9-1241C6CDDBF4}" type="pres">
      <dgm:prSet presAssocID="{345C1156-AD23-46BD-8CD1-D5CED7B1FAA9}" presName="sibTrans" presStyleCnt="0"/>
      <dgm:spPr/>
    </dgm:pt>
    <dgm:pt modelId="{5A343073-04B6-4CA0-961C-AB360ABA9D38}" type="pres">
      <dgm:prSet presAssocID="{02B4F1E7-9227-4288-8FCE-C9F4495B564E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2BE4849-6A67-48F5-A72F-7F0B66A39AB0}" type="pres">
      <dgm:prSet presAssocID="{F0A8AA4A-D15C-45F6-A576-265D45545887}" presName="sibTrans" presStyleCnt="0"/>
      <dgm:spPr/>
    </dgm:pt>
    <dgm:pt modelId="{4190E67F-F560-41B1-A71E-82E1CEF86F7F}" type="pres">
      <dgm:prSet presAssocID="{A7D5C450-88CC-4FFA-ACFF-3E3F6359F0A5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3CB99A8-FD14-4710-A379-D599D469CF84}" type="pres">
      <dgm:prSet presAssocID="{C3C4EAC6-03B3-4352-8946-F794001AC8B5}" presName="sibTrans" presStyleCnt="0"/>
      <dgm:spPr/>
    </dgm:pt>
    <dgm:pt modelId="{899B40DC-191F-479B-A9BA-29737DB19AB6}" type="pres">
      <dgm:prSet presAssocID="{371A5434-04B6-44D6-9C73-5BBE6D55CDE8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99E794-1CB6-4325-9ED4-B0A65CD5491F}" type="pres">
      <dgm:prSet presAssocID="{1EF89169-0672-47CE-997C-73FF086FA3C7}" presName="sibTrans" presStyleCnt="0"/>
      <dgm:spPr/>
    </dgm:pt>
    <dgm:pt modelId="{B9053693-85D0-4D11-8B77-74BD319919B1}" type="pres">
      <dgm:prSet presAssocID="{C5761D6F-B3C4-4A17-B174-964AE0C48B2F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348A7C-8CCC-48D3-9831-E293D9E5ED31}" type="pres">
      <dgm:prSet presAssocID="{2CBFE965-75A4-4B6C-86B5-03E3BDC3212B}" presName="sibTrans" presStyleCnt="0"/>
      <dgm:spPr/>
    </dgm:pt>
    <dgm:pt modelId="{4982EFF6-9B42-4DFD-8FDA-8A87A9D39871}" type="pres">
      <dgm:prSet presAssocID="{0B50E359-4FF1-4220-90DE-3ADF6BE04218}" presName="node" presStyleLbl="node1" presStyleIdx="10" presStyleCnt="15" custLinFactNeighborX="-18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ED78EA5-F503-4746-9AB3-456C5B0AF50E}" type="pres">
      <dgm:prSet presAssocID="{B5601113-8962-4F22-A4A1-D99C17524B07}" presName="sibTrans" presStyleCnt="0"/>
      <dgm:spPr/>
    </dgm:pt>
    <dgm:pt modelId="{F76BA393-B375-4AF3-8437-72FE49DA62A7}" type="pres">
      <dgm:prSet presAssocID="{25311B04-C8EB-482D-A34A-01C157443422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139C206-2AC6-4278-9BEA-11696BB645A1}" type="pres">
      <dgm:prSet presAssocID="{4D886338-CB95-493C-9E81-483BC4076787}" presName="sibTrans" presStyleCnt="0"/>
      <dgm:spPr/>
    </dgm:pt>
    <dgm:pt modelId="{AE4FC92E-56EB-4FE9-98C7-FB54F7072A80}" type="pres">
      <dgm:prSet presAssocID="{7A74C729-FD5E-4740-8B1F-072BEB6836D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735243-26D9-46EA-B036-38890289E509}" type="pres">
      <dgm:prSet presAssocID="{C2C4971A-BB42-450E-9D90-B55FA3803E99}" presName="sibTrans" presStyleCnt="0"/>
      <dgm:spPr/>
    </dgm:pt>
    <dgm:pt modelId="{107E3262-23CC-46F5-9583-E6BB4872CA2B}" type="pres">
      <dgm:prSet presAssocID="{07DB5085-E133-42E0-938E-A99BD369A73D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D7D384C-FEC5-4D87-88F3-F2EC8DB7BA2C}" type="pres">
      <dgm:prSet presAssocID="{0D1DD1E9-487D-45D6-9359-21128F9D043F}" presName="sibTrans" presStyleCnt="0"/>
      <dgm:spPr/>
    </dgm:pt>
    <dgm:pt modelId="{7DD33347-A329-4A2A-80B3-00D74DC2E5C9}" type="pres">
      <dgm:prSet presAssocID="{A36950D6-0A16-4D94-98B0-73E31EF97263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4CA9816-5FBF-42A1-ADDC-0F7C753C6B96}" srcId="{C70930BE-41DB-450D-B5EE-4E5798F1A5C6}" destId="{BE414089-33CB-4A44-92A9-2E7EA3578AC7}" srcOrd="3" destOrd="0" parTransId="{FC146C9C-9E49-4421-8763-9791785DCD8B}" sibTransId="{62F8C806-80E3-401A-AAAA-DB3C89415545}"/>
    <dgm:cxn modelId="{E200A713-ED71-462F-8B07-D2810BA760D3}" type="presOf" srcId="{07DB5085-E133-42E0-938E-A99BD369A73D}" destId="{107E3262-23CC-46F5-9583-E6BB4872CA2B}" srcOrd="0" destOrd="0" presId="urn:microsoft.com/office/officeart/2005/8/layout/default#2"/>
    <dgm:cxn modelId="{05A157B3-8582-4F07-96BC-0250C1D46865}" srcId="{C70930BE-41DB-450D-B5EE-4E5798F1A5C6}" destId="{07DB5085-E133-42E0-938E-A99BD369A73D}" srcOrd="13" destOrd="0" parTransId="{CE104881-26AE-4EAB-8500-87500D01B5CF}" sibTransId="{0D1DD1E9-487D-45D6-9359-21128F9D043F}"/>
    <dgm:cxn modelId="{8A396D8A-766D-4086-8356-DF5216D1ABA4}" type="presOf" srcId="{7219B3F7-2C37-44F4-923F-A81ADE4272BB}" destId="{C3F32F98-BDE0-4728-A25F-1E7380AF049C}" srcOrd="0" destOrd="0" presId="urn:microsoft.com/office/officeart/2005/8/layout/default#2"/>
    <dgm:cxn modelId="{39DE3E2B-9A90-448B-BA6D-5A78D8FF6AF3}" srcId="{C70930BE-41DB-450D-B5EE-4E5798F1A5C6}" destId="{7219B3F7-2C37-44F4-923F-A81ADE4272BB}" srcOrd="1" destOrd="0" parTransId="{659B55FB-3E49-4D56-A094-25F3112A6CE2}" sibTransId="{E67EB6FD-F843-4053-8F71-F3636A478943}"/>
    <dgm:cxn modelId="{9DF009E8-1780-4ECF-82EB-5DF7E338C837}" type="presOf" srcId="{7A74C729-FD5E-4740-8B1F-072BEB6836DE}" destId="{AE4FC92E-56EB-4FE9-98C7-FB54F7072A80}" srcOrd="0" destOrd="0" presId="urn:microsoft.com/office/officeart/2005/8/layout/default#2"/>
    <dgm:cxn modelId="{2558ED76-ECE1-4C06-80FF-CF2C7ABC73B0}" srcId="{C70930BE-41DB-450D-B5EE-4E5798F1A5C6}" destId="{7A74C729-FD5E-4740-8B1F-072BEB6836DE}" srcOrd="12" destOrd="0" parTransId="{8ADA2652-2133-4151-B232-C51B63FB0F34}" sibTransId="{C2C4971A-BB42-450E-9D90-B55FA3803E99}"/>
    <dgm:cxn modelId="{FEC7BE54-097C-4DF1-8E79-9950FEF0575F}" srcId="{C70930BE-41DB-450D-B5EE-4E5798F1A5C6}" destId="{5F9437EF-4A8A-4535-87A6-CEE736447BA3}" srcOrd="0" destOrd="0" parTransId="{D77C089C-2E4C-4210-A89D-5A92BDD9B224}" sibTransId="{BF4ED389-83F8-49A8-9CE3-4E015C1BAF5E}"/>
    <dgm:cxn modelId="{A40ECB78-4D1C-4390-A769-A5A0E511B3D3}" type="presOf" srcId="{C70930BE-41DB-450D-B5EE-4E5798F1A5C6}" destId="{78DAD404-1349-4C99-8C41-7C3B59A97247}" srcOrd="0" destOrd="0" presId="urn:microsoft.com/office/officeart/2005/8/layout/default#2"/>
    <dgm:cxn modelId="{E7B4898B-F5F4-4101-900D-2C6B7349AC22}" type="presOf" srcId="{D71103F6-C3E0-406A-B641-4E55210AEBDD}" destId="{F5683204-1E2F-4E9E-AC26-C14BB7F4835C}" srcOrd="0" destOrd="0" presId="urn:microsoft.com/office/officeart/2005/8/layout/default#2"/>
    <dgm:cxn modelId="{9F0FE433-FAA5-4261-AADF-40A8F5996E83}" type="presOf" srcId="{25311B04-C8EB-482D-A34A-01C157443422}" destId="{F76BA393-B375-4AF3-8437-72FE49DA62A7}" srcOrd="0" destOrd="0" presId="urn:microsoft.com/office/officeart/2005/8/layout/default#2"/>
    <dgm:cxn modelId="{5988BFE3-5FA9-4D05-9F27-BC90AAEE418C}" srcId="{C70930BE-41DB-450D-B5EE-4E5798F1A5C6}" destId="{25311B04-C8EB-482D-A34A-01C157443422}" srcOrd="11" destOrd="0" parTransId="{1F44FDFB-95A7-4D26-897B-7652C5443E27}" sibTransId="{4D886338-CB95-493C-9E81-483BC4076787}"/>
    <dgm:cxn modelId="{196F8108-1091-4346-A887-2470B9CAE76D}" srcId="{C70930BE-41DB-450D-B5EE-4E5798F1A5C6}" destId="{02B4F1E7-9227-4288-8FCE-C9F4495B564E}" srcOrd="6" destOrd="0" parTransId="{23858ED2-6837-4B74-A648-D47F2A4D0C6D}" sibTransId="{F0A8AA4A-D15C-45F6-A576-265D45545887}"/>
    <dgm:cxn modelId="{01CBA6AD-67DF-4BB4-9E6C-D8DC54196C66}" type="presOf" srcId="{C5761D6F-B3C4-4A17-B174-964AE0C48B2F}" destId="{B9053693-85D0-4D11-8B77-74BD319919B1}" srcOrd="0" destOrd="0" presId="urn:microsoft.com/office/officeart/2005/8/layout/default#2"/>
    <dgm:cxn modelId="{7B7F648B-5600-4E0C-903D-56D3DD789625}" type="presOf" srcId="{02B4F1E7-9227-4288-8FCE-C9F4495B564E}" destId="{5A343073-04B6-4CA0-961C-AB360ABA9D38}" srcOrd="0" destOrd="0" presId="urn:microsoft.com/office/officeart/2005/8/layout/default#2"/>
    <dgm:cxn modelId="{4412CFC9-0880-4C86-A721-8A088383D9BC}" type="presOf" srcId="{5F9437EF-4A8A-4535-87A6-CEE736447BA3}" destId="{3FA43ABC-F978-495E-8131-D70E86E92AFF}" srcOrd="0" destOrd="0" presId="urn:microsoft.com/office/officeart/2005/8/layout/default#2"/>
    <dgm:cxn modelId="{00905DDC-8BB6-41E8-B9C2-23DC11DD380C}" srcId="{C70930BE-41DB-450D-B5EE-4E5798F1A5C6}" destId="{A36950D6-0A16-4D94-98B0-73E31EF97263}" srcOrd="14" destOrd="0" parTransId="{BCA6696E-5045-4529-A43C-D4EF59106F90}" sibTransId="{2B5C485B-9495-4499-8E4A-6119D958377D}"/>
    <dgm:cxn modelId="{FA2BB4F6-55FB-43F5-BBEE-DCBCCE3A453A}" type="presOf" srcId="{371A5434-04B6-44D6-9C73-5BBE6D55CDE8}" destId="{899B40DC-191F-479B-A9BA-29737DB19AB6}" srcOrd="0" destOrd="0" presId="urn:microsoft.com/office/officeart/2005/8/layout/default#2"/>
    <dgm:cxn modelId="{F3D8EAE2-8AC6-46A8-A450-7FF3901D182E}" srcId="{C70930BE-41DB-450D-B5EE-4E5798F1A5C6}" destId="{371A5434-04B6-44D6-9C73-5BBE6D55CDE8}" srcOrd="8" destOrd="0" parTransId="{CBE574E3-51E8-402B-9303-FAC1F1EEEE97}" sibTransId="{1EF89169-0672-47CE-997C-73FF086FA3C7}"/>
    <dgm:cxn modelId="{83245995-3E5D-4148-8A92-B8DE25DB8F97}" srcId="{C70930BE-41DB-450D-B5EE-4E5798F1A5C6}" destId="{7D102B57-AFBD-4DCB-86A3-B9F8A0BF6F65}" srcOrd="4" destOrd="0" parTransId="{432D846A-551B-4759-B2D2-AFF690A404C7}" sibTransId="{C81C6F51-A89D-4DD5-846B-91DA8A9DAB5D}"/>
    <dgm:cxn modelId="{D1B4BD35-13A0-4882-BC11-308BEB6AC345}" srcId="{C70930BE-41DB-450D-B5EE-4E5798F1A5C6}" destId="{D71103F6-C3E0-406A-B641-4E55210AEBDD}" srcOrd="2" destOrd="0" parTransId="{D1B36E23-CC64-4A8D-A2DF-92B9B69D8AB0}" sibTransId="{9A92B762-F6C5-47E2-9A65-99CD28F198E7}"/>
    <dgm:cxn modelId="{F2B69924-B6C0-4CE4-92EA-D7D0D5157830}" srcId="{C70930BE-41DB-450D-B5EE-4E5798F1A5C6}" destId="{A7D5C450-88CC-4FFA-ACFF-3E3F6359F0A5}" srcOrd="7" destOrd="0" parTransId="{86658BF2-1E1C-4A7D-8C91-05E2EE770E9C}" sibTransId="{C3C4EAC6-03B3-4352-8946-F794001AC8B5}"/>
    <dgm:cxn modelId="{0638647C-9FE0-4974-ABD4-69C1C8EAFBCA}" srcId="{C70930BE-41DB-450D-B5EE-4E5798F1A5C6}" destId="{CD996E89-6C10-4CC4-9181-04D15B1DB756}" srcOrd="5" destOrd="0" parTransId="{576639C2-863F-4BDC-95F5-D29F734874A2}" sibTransId="{345C1156-AD23-46BD-8CD1-D5CED7B1FAA9}"/>
    <dgm:cxn modelId="{1145FD74-8195-44B1-B67C-F3285B6B877D}" type="presOf" srcId="{BE414089-33CB-4A44-92A9-2E7EA3578AC7}" destId="{28EC147B-09A6-4992-A2E4-FE85B869831D}" srcOrd="0" destOrd="0" presId="urn:microsoft.com/office/officeart/2005/8/layout/default#2"/>
    <dgm:cxn modelId="{9895E450-6309-4410-B2CD-0A3863C276E9}" type="presOf" srcId="{A7D5C450-88CC-4FFA-ACFF-3E3F6359F0A5}" destId="{4190E67F-F560-41B1-A71E-82E1CEF86F7F}" srcOrd="0" destOrd="0" presId="urn:microsoft.com/office/officeart/2005/8/layout/default#2"/>
    <dgm:cxn modelId="{B1F5D9A5-C3DB-45CC-BD19-2D801182F96E}" type="presOf" srcId="{A36950D6-0A16-4D94-98B0-73E31EF97263}" destId="{7DD33347-A329-4A2A-80B3-00D74DC2E5C9}" srcOrd="0" destOrd="0" presId="urn:microsoft.com/office/officeart/2005/8/layout/default#2"/>
    <dgm:cxn modelId="{F8CE223A-CC77-4030-B663-B4F87BF60722}" srcId="{C70930BE-41DB-450D-B5EE-4E5798F1A5C6}" destId="{C5761D6F-B3C4-4A17-B174-964AE0C48B2F}" srcOrd="9" destOrd="0" parTransId="{09AC4F84-3C4E-4DD8-9993-57398CF8E318}" sibTransId="{2CBFE965-75A4-4B6C-86B5-03E3BDC3212B}"/>
    <dgm:cxn modelId="{5E547146-EDFF-4FFC-875F-DE5B908E437C}" type="presOf" srcId="{CD996E89-6C10-4CC4-9181-04D15B1DB756}" destId="{3E72AF1B-3E1C-46AA-B153-98363BF901E1}" srcOrd="0" destOrd="0" presId="urn:microsoft.com/office/officeart/2005/8/layout/default#2"/>
    <dgm:cxn modelId="{ABEABC1D-92C1-4582-A616-38DBBF41C2A9}" type="presOf" srcId="{7D102B57-AFBD-4DCB-86A3-B9F8A0BF6F65}" destId="{121A55E4-739A-4CEC-83C6-01A522337B23}" srcOrd="0" destOrd="0" presId="urn:microsoft.com/office/officeart/2005/8/layout/default#2"/>
    <dgm:cxn modelId="{E0F5E84D-C251-49DF-AF7B-9DD053577335}" type="presOf" srcId="{0B50E359-4FF1-4220-90DE-3ADF6BE04218}" destId="{4982EFF6-9B42-4DFD-8FDA-8A87A9D39871}" srcOrd="0" destOrd="0" presId="urn:microsoft.com/office/officeart/2005/8/layout/default#2"/>
    <dgm:cxn modelId="{D518353E-EB82-4302-8D53-B459B91D9991}" srcId="{C70930BE-41DB-450D-B5EE-4E5798F1A5C6}" destId="{0B50E359-4FF1-4220-90DE-3ADF6BE04218}" srcOrd="10" destOrd="0" parTransId="{E9BA2D6C-D798-48A2-9488-2C894C512CCA}" sibTransId="{B5601113-8962-4F22-A4A1-D99C17524B07}"/>
    <dgm:cxn modelId="{9A9CD49A-D067-4C1E-A557-28BF76C748FB}" type="presParOf" srcId="{78DAD404-1349-4C99-8C41-7C3B59A97247}" destId="{3FA43ABC-F978-495E-8131-D70E86E92AFF}" srcOrd="0" destOrd="0" presId="urn:microsoft.com/office/officeart/2005/8/layout/default#2"/>
    <dgm:cxn modelId="{C2707FF4-14D7-4B7E-B0CB-82EE2448AA8E}" type="presParOf" srcId="{78DAD404-1349-4C99-8C41-7C3B59A97247}" destId="{3EB4CC7A-1C35-4201-BFF4-1F22E75EAE87}" srcOrd="1" destOrd="0" presId="urn:microsoft.com/office/officeart/2005/8/layout/default#2"/>
    <dgm:cxn modelId="{F4CF11B3-778E-46D5-B116-5F631125F13C}" type="presParOf" srcId="{78DAD404-1349-4C99-8C41-7C3B59A97247}" destId="{C3F32F98-BDE0-4728-A25F-1E7380AF049C}" srcOrd="2" destOrd="0" presId="urn:microsoft.com/office/officeart/2005/8/layout/default#2"/>
    <dgm:cxn modelId="{DD7C72EE-7BCC-4A7E-A015-96033DEE77AF}" type="presParOf" srcId="{78DAD404-1349-4C99-8C41-7C3B59A97247}" destId="{231B2E3F-0F6A-4828-976C-76BED434DA2D}" srcOrd="3" destOrd="0" presId="urn:microsoft.com/office/officeart/2005/8/layout/default#2"/>
    <dgm:cxn modelId="{5A5C0B9B-05B6-44BA-A95C-79C5554CA29F}" type="presParOf" srcId="{78DAD404-1349-4C99-8C41-7C3B59A97247}" destId="{F5683204-1E2F-4E9E-AC26-C14BB7F4835C}" srcOrd="4" destOrd="0" presId="urn:microsoft.com/office/officeart/2005/8/layout/default#2"/>
    <dgm:cxn modelId="{23075D3B-4C22-452A-9A78-86F53E71D85A}" type="presParOf" srcId="{78DAD404-1349-4C99-8C41-7C3B59A97247}" destId="{4B1B70DF-6BC8-45EE-BCD7-66E3028F9238}" srcOrd="5" destOrd="0" presId="urn:microsoft.com/office/officeart/2005/8/layout/default#2"/>
    <dgm:cxn modelId="{9174A835-C0E6-49C0-93A5-1DED391844F0}" type="presParOf" srcId="{78DAD404-1349-4C99-8C41-7C3B59A97247}" destId="{28EC147B-09A6-4992-A2E4-FE85B869831D}" srcOrd="6" destOrd="0" presId="urn:microsoft.com/office/officeart/2005/8/layout/default#2"/>
    <dgm:cxn modelId="{5695C221-D5F1-4AC0-A890-FEF214CEC8BE}" type="presParOf" srcId="{78DAD404-1349-4C99-8C41-7C3B59A97247}" destId="{32792861-D9E5-4CAA-A349-0FBB306BF7F5}" srcOrd="7" destOrd="0" presId="urn:microsoft.com/office/officeart/2005/8/layout/default#2"/>
    <dgm:cxn modelId="{E171BFD8-9936-44AC-91B0-F6C455F9DAA1}" type="presParOf" srcId="{78DAD404-1349-4C99-8C41-7C3B59A97247}" destId="{121A55E4-739A-4CEC-83C6-01A522337B23}" srcOrd="8" destOrd="0" presId="urn:microsoft.com/office/officeart/2005/8/layout/default#2"/>
    <dgm:cxn modelId="{0B83641C-E3B1-46BC-BACA-C6015A97AB97}" type="presParOf" srcId="{78DAD404-1349-4C99-8C41-7C3B59A97247}" destId="{B23246D7-333A-44BD-9A85-6A36C749E081}" srcOrd="9" destOrd="0" presId="urn:microsoft.com/office/officeart/2005/8/layout/default#2"/>
    <dgm:cxn modelId="{AC1F2E6A-F647-45E7-9387-6AF8BA45FFA4}" type="presParOf" srcId="{78DAD404-1349-4C99-8C41-7C3B59A97247}" destId="{3E72AF1B-3E1C-46AA-B153-98363BF901E1}" srcOrd="10" destOrd="0" presId="urn:microsoft.com/office/officeart/2005/8/layout/default#2"/>
    <dgm:cxn modelId="{EB37792C-BCFE-4AE6-AD93-2B94C3B7F67E}" type="presParOf" srcId="{78DAD404-1349-4C99-8C41-7C3B59A97247}" destId="{9A03B9E0-2858-401B-A9F9-1241C6CDDBF4}" srcOrd="11" destOrd="0" presId="urn:microsoft.com/office/officeart/2005/8/layout/default#2"/>
    <dgm:cxn modelId="{AF0F53BF-31E8-4E7A-A46C-B472DBFDBD4F}" type="presParOf" srcId="{78DAD404-1349-4C99-8C41-7C3B59A97247}" destId="{5A343073-04B6-4CA0-961C-AB360ABA9D38}" srcOrd="12" destOrd="0" presId="urn:microsoft.com/office/officeart/2005/8/layout/default#2"/>
    <dgm:cxn modelId="{D28A1CB3-3337-4EDE-8FC8-962E7A6DF0B3}" type="presParOf" srcId="{78DAD404-1349-4C99-8C41-7C3B59A97247}" destId="{E2BE4849-6A67-48F5-A72F-7F0B66A39AB0}" srcOrd="13" destOrd="0" presId="urn:microsoft.com/office/officeart/2005/8/layout/default#2"/>
    <dgm:cxn modelId="{3F57608A-AC63-4335-87CD-3522D74859FD}" type="presParOf" srcId="{78DAD404-1349-4C99-8C41-7C3B59A97247}" destId="{4190E67F-F560-41B1-A71E-82E1CEF86F7F}" srcOrd="14" destOrd="0" presId="urn:microsoft.com/office/officeart/2005/8/layout/default#2"/>
    <dgm:cxn modelId="{A62B287F-2AF0-4081-865C-C7862C705D6E}" type="presParOf" srcId="{78DAD404-1349-4C99-8C41-7C3B59A97247}" destId="{43CB99A8-FD14-4710-A379-D599D469CF84}" srcOrd="15" destOrd="0" presId="urn:microsoft.com/office/officeart/2005/8/layout/default#2"/>
    <dgm:cxn modelId="{8207DA8C-DF9C-44D8-880B-750217A832D0}" type="presParOf" srcId="{78DAD404-1349-4C99-8C41-7C3B59A97247}" destId="{899B40DC-191F-479B-A9BA-29737DB19AB6}" srcOrd="16" destOrd="0" presId="urn:microsoft.com/office/officeart/2005/8/layout/default#2"/>
    <dgm:cxn modelId="{013850A6-1427-4590-AD5D-9B7AB4AD6648}" type="presParOf" srcId="{78DAD404-1349-4C99-8C41-7C3B59A97247}" destId="{4099E794-1CB6-4325-9ED4-B0A65CD5491F}" srcOrd="17" destOrd="0" presId="urn:microsoft.com/office/officeart/2005/8/layout/default#2"/>
    <dgm:cxn modelId="{054BCFEF-B43D-43FD-88EA-873F4298F380}" type="presParOf" srcId="{78DAD404-1349-4C99-8C41-7C3B59A97247}" destId="{B9053693-85D0-4D11-8B77-74BD319919B1}" srcOrd="18" destOrd="0" presId="urn:microsoft.com/office/officeart/2005/8/layout/default#2"/>
    <dgm:cxn modelId="{CDC620AE-DFEF-40FE-B512-54B415936DF4}" type="presParOf" srcId="{78DAD404-1349-4C99-8C41-7C3B59A97247}" destId="{80348A7C-8CCC-48D3-9831-E293D9E5ED31}" srcOrd="19" destOrd="0" presId="urn:microsoft.com/office/officeart/2005/8/layout/default#2"/>
    <dgm:cxn modelId="{936EE1B8-CE65-4DB0-B8F6-381B8369BCC9}" type="presParOf" srcId="{78DAD404-1349-4C99-8C41-7C3B59A97247}" destId="{4982EFF6-9B42-4DFD-8FDA-8A87A9D39871}" srcOrd="20" destOrd="0" presId="urn:microsoft.com/office/officeart/2005/8/layout/default#2"/>
    <dgm:cxn modelId="{C2E5699A-3B4C-46AA-A708-F6DA0FED6A2B}" type="presParOf" srcId="{78DAD404-1349-4C99-8C41-7C3B59A97247}" destId="{EED78EA5-F503-4746-9AB3-456C5B0AF50E}" srcOrd="21" destOrd="0" presId="urn:microsoft.com/office/officeart/2005/8/layout/default#2"/>
    <dgm:cxn modelId="{1C14B504-7539-42D2-90FA-74930FC990B6}" type="presParOf" srcId="{78DAD404-1349-4C99-8C41-7C3B59A97247}" destId="{F76BA393-B375-4AF3-8437-72FE49DA62A7}" srcOrd="22" destOrd="0" presId="urn:microsoft.com/office/officeart/2005/8/layout/default#2"/>
    <dgm:cxn modelId="{B9376D2C-D5D4-4000-B897-E7D28E8AC2EF}" type="presParOf" srcId="{78DAD404-1349-4C99-8C41-7C3B59A97247}" destId="{4139C206-2AC6-4278-9BEA-11696BB645A1}" srcOrd="23" destOrd="0" presId="urn:microsoft.com/office/officeart/2005/8/layout/default#2"/>
    <dgm:cxn modelId="{0D869D57-7AB0-414B-9BFA-82A3A9F82833}" type="presParOf" srcId="{78DAD404-1349-4C99-8C41-7C3B59A97247}" destId="{AE4FC92E-56EB-4FE9-98C7-FB54F7072A80}" srcOrd="24" destOrd="0" presId="urn:microsoft.com/office/officeart/2005/8/layout/default#2"/>
    <dgm:cxn modelId="{C92FA890-E179-4453-AED6-D5589B27821B}" type="presParOf" srcId="{78DAD404-1349-4C99-8C41-7C3B59A97247}" destId="{3E735243-26D9-46EA-B036-38890289E509}" srcOrd="25" destOrd="0" presId="urn:microsoft.com/office/officeart/2005/8/layout/default#2"/>
    <dgm:cxn modelId="{DF7747B6-1C8C-400D-B874-AC3103921CA2}" type="presParOf" srcId="{78DAD404-1349-4C99-8C41-7C3B59A97247}" destId="{107E3262-23CC-46F5-9583-E6BB4872CA2B}" srcOrd="26" destOrd="0" presId="urn:microsoft.com/office/officeart/2005/8/layout/default#2"/>
    <dgm:cxn modelId="{79958272-B371-4899-90E9-B04ECE2FCF8E}" type="presParOf" srcId="{78DAD404-1349-4C99-8C41-7C3B59A97247}" destId="{7D7D384C-FEC5-4D87-88F3-F2EC8DB7BA2C}" srcOrd="27" destOrd="0" presId="urn:microsoft.com/office/officeart/2005/8/layout/default#2"/>
    <dgm:cxn modelId="{6DF725DD-4C68-4360-9362-FB8D86994A1F}" type="presParOf" srcId="{78DAD404-1349-4C99-8C41-7C3B59A97247}" destId="{7DD33347-A329-4A2A-80B3-00D74DC2E5C9}" srcOrd="2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43ABC-F978-495E-8131-D70E86E92AFF}">
      <dsp:nvSpPr>
        <dsp:cNvPr id="0" name=""/>
        <dsp:cNvSpPr/>
      </dsp:nvSpPr>
      <dsp:spPr>
        <a:xfrm>
          <a:off x="2769" y="12793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Tulorekisteri (VM/Vero)</a:t>
          </a:r>
          <a:endParaRPr lang="fi-FI" sz="1100" kern="1200" dirty="0"/>
        </a:p>
      </dsp:txBody>
      <dsp:txXfrm>
        <a:off x="2769" y="12793"/>
        <a:ext cx="1499374" cy="899624"/>
      </dsp:txXfrm>
    </dsp:sp>
    <dsp:sp modelId="{C3F32F98-BDE0-4728-A25F-1E7380AF049C}">
      <dsp:nvSpPr>
        <dsp:cNvPr id="0" name=""/>
        <dsp:cNvSpPr/>
      </dsp:nvSpPr>
      <dsp:spPr>
        <a:xfrm>
          <a:off x="1652081" y="12793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Sähköinen asuntorekisteri (ASREK)  (MMM/MML)</a:t>
          </a:r>
          <a:endParaRPr lang="fi-FI" sz="1100" kern="1200" dirty="0"/>
        </a:p>
      </dsp:txBody>
      <dsp:txXfrm>
        <a:off x="1652081" y="12793"/>
        <a:ext cx="1499374" cy="899624"/>
      </dsp:txXfrm>
    </dsp:sp>
    <dsp:sp modelId="{F5683204-1E2F-4E9E-AC26-C14BB7F4835C}">
      <dsp:nvSpPr>
        <dsp:cNvPr id="0" name=""/>
        <dsp:cNvSpPr/>
      </dsp:nvSpPr>
      <dsp:spPr>
        <a:xfrm>
          <a:off x="3301393" y="12793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Omahoito (ODA) (STM/Espoo)</a:t>
          </a:r>
          <a:endParaRPr lang="fi-FI" sz="1100" kern="1200" dirty="0"/>
        </a:p>
      </dsp:txBody>
      <dsp:txXfrm>
        <a:off x="3301393" y="12793"/>
        <a:ext cx="1499374" cy="899624"/>
      </dsp:txXfrm>
    </dsp:sp>
    <dsp:sp modelId="{28EC147B-09A6-4992-A2E4-FE85B869831D}">
      <dsp:nvSpPr>
        <dsp:cNvPr id="0" name=""/>
        <dsp:cNvSpPr/>
      </dsp:nvSpPr>
      <dsp:spPr>
        <a:xfrm>
          <a:off x="4950705" y="12793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Ohjelmistorobotiikka taloushallinnossa (VM/Palkeet)</a:t>
          </a:r>
          <a:endParaRPr lang="fi-FI" sz="1100" kern="1200" dirty="0"/>
        </a:p>
      </dsp:txBody>
      <dsp:txXfrm>
        <a:off x="4950705" y="12793"/>
        <a:ext cx="1499374" cy="899624"/>
      </dsp:txXfrm>
    </dsp:sp>
    <dsp:sp modelId="{121A55E4-739A-4CEC-83C6-01A522337B23}">
      <dsp:nvSpPr>
        <dsp:cNvPr id="0" name=""/>
        <dsp:cNvSpPr/>
      </dsp:nvSpPr>
      <dsp:spPr>
        <a:xfrm>
          <a:off x="6600017" y="12793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Luvat ja valvonta (TEM)</a:t>
          </a:r>
          <a:endParaRPr lang="fi-FI" sz="1100" kern="1200" dirty="0"/>
        </a:p>
      </dsp:txBody>
      <dsp:txXfrm>
        <a:off x="6600017" y="12793"/>
        <a:ext cx="1499374" cy="899624"/>
      </dsp:txXfrm>
    </dsp:sp>
    <dsp:sp modelId="{3E72AF1B-3E1C-46AA-B153-98363BF901E1}">
      <dsp:nvSpPr>
        <dsp:cNvPr id="0" name=""/>
        <dsp:cNvSpPr/>
      </dsp:nvSpPr>
      <dsp:spPr>
        <a:xfrm>
          <a:off x="2769" y="1062356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Kemikaalivalvonta (</a:t>
          </a:r>
          <a:r>
            <a:rPr lang="fi-FI" sz="1100" kern="1200" dirty="0" err="1" smtClean="0"/>
            <a:t>TEM/Tukes</a:t>
          </a:r>
          <a:r>
            <a:rPr lang="fi-FI" sz="1100" kern="1200" dirty="0" smtClean="0"/>
            <a:t>)</a:t>
          </a:r>
          <a:endParaRPr lang="fi-FI" sz="1100" kern="1200" dirty="0"/>
        </a:p>
      </dsp:txBody>
      <dsp:txXfrm>
        <a:off x="2769" y="1062356"/>
        <a:ext cx="1499374" cy="899624"/>
      </dsp:txXfrm>
    </dsp:sp>
    <dsp:sp modelId="{5A343073-04B6-4CA0-961C-AB360ABA9D38}">
      <dsp:nvSpPr>
        <dsp:cNvPr id="0" name=""/>
        <dsp:cNvSpPr/>
      </dsp:nvSpPr>
      <dsp:spPr>
        <a:xfrm>
          <a:off x="1652081" y="1062356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Yhden luukun palvelumalli (VM)</a:t>
          </a:r>
          <a:endParaRPr lang="fi-FI" sz="1100" kern="1200" dirty="0"/>
        </a:p>
      </dsp:txBody>
      <dsp:txXfrm>
        <a:off x="1652081" y="1062356"/>
        <a:ext cx="1499374" cy="899624"/>
      </dsp:txXfrm>
    </dsp:sp>
    <dsp:sp modelId="{4190E67F-F560-41B1-A71E-82E1CEF86F7F}">
      <dsp:nvSpPr>
        <dsp:cNvPr id="0" name=""/>
        <dsp:cNvSpPr/>
      </dsp:nvSpPr>
      <dsp:spPr>
        <a:xfrm>
          <a:off x="3301393" y="1062356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Rakennetun </a:t>
          </a:r>
          <a:r>
            <a:rPr lang="fi-FI" sz="1100" kern="1200" dirty="0" err="1" smtClean="0"/>
            <a:t>ympä-ristön</a:t>
          </a:r>
          <a:r>
            <a:rPr lang="fi-FI" sz="1100" kern="1200" dirty="0" smtClean="0"/>
            <a:t> ja rakentamisen </a:t>
          </a:r>
          <a:r>
            <a:rPr lang="fi-FI" sz="1100" kern="1200" dirty="0" err="1" smtClean="0"/>
            <a:t>digitalisaatio</a:t>
          </a:r>
          <a:r>
            <a:rPr lang="fi-FI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(KIRADIGI) (YM)</a:t>
          </a:r>
          <a:endParaRPr lang="fi-FI" sz="1100" kern="1200" dirty="0"/>
        </a:p>
      </dsp:txBody>
      <dsp:txXfrm>
        <a:off x="3301393" y="1062356"/>
        <a:ext cx="1499374" cy="899624"/>
      </dsp:txXfrm>
    </dsp:sp>
    <dsp:sp modelId="{899B40DC-191F-479B-A9BA-29737DB19AB6}">
      <dsp:nvSpPr>
        <dsp:cNvPr id="0" name=""/>
        <dsp:cNvSpPr/>
      </dsp:nvSpPr>
      <dsp:spPr>
        <a:xfrm>
          <a:off x="4950705" y="1062356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Virtuaalisairaala (STM/HUS)</a:t>
          </a:r>
          <a:endParaRPr lang="fi-FI" sz="1100" kern="1200" dirty="0"/>
        </a:p>
      </dsp:txBody>
      <dsp:txXfrm>
        <a:off x="4950705" y="1062356"/>
        <a:ext cx="1499374" cy="899624"/>
      </dsp:txXfrm>
    </dsp:sp>
    <dsp:sp modelId="{B9053693-85D0-4D11-8B77-74BD319919B1}">
      <dsp:nvSpPr>
        <dsp:cNvPr id="0" name=""/>
        <dsp:cNvSpPr/>
      </dsp:nvSpPr>
      <dsp:spPr>
        <a:xfrm>
          <a:off x="6600017" y="1062356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Kokeilujen </a:t>
          </a:r>
          <a:r>
            <a:rPr lang="fi-FI" sz="1100" kern="1200" dirty="0" err="1" smtClean="0"/>
            <a:t>digialusta</a:t>
          </a:r>
          <a:r>
            <a:rPr lang="fi-FI" sz="1100" kern="1200" dirty="0" smtClean="0"/>
            <a:t> (VNK)</a:t>
          </a:r>
          <a:endParaRPr lang="fi-FI" sz="1100" kern="1200" dirty="0"/>
        </a:p>
      </dsp:txBody>
      <dsp:txXfrm>
        <a:off x="6600017" y="1062356"/>
        <a:ext cx="1499374" cy="899624"/>
      </dsp:txXfrm>
    </dsp:sp>
    <dsp:sp modelId="{4982EFF6-9B42-4DFD-8FDA-8A87A9D39871}">
      <dsp:nvSpPr>
        <dsp:cNvPr id="0" name=""/>
        <dsp:cNvSpPr/>
      </dsp:nvSpPr>
      <dsp:spPr>
        <a:xfrm>
          <a:off x="0" y="2111918"/>
          <a:ext cx="1499374" cy="8996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Hankintatoimen kehittäminen *) (VM/Hansel)</a:t>
          </a:r>
          <a:endParaRPr lang="fi-FI" sz="1100" kern="1200" dirty="0"/>
        </a:p>
      </dsp:txBody>
      <dsp:txXfrm>
        <a:off x="0" y="2111918"/>
        <a:ext cx="1499374" cy="899624"/>
      </dsp:txXfrm>
    </dsp:sp>
    <dsp:sp modelId="{F76BA393-B375-4AF3-8437-72FE49DA62A7}">
      <dsp:nvSpPr>
        <dsp:cNvPr id="0" name=""/>
        <dsp:cNvSpPr/>
      </dsp:nvSpPr>
      <dsp:spPr>
        <a:xfrm>
          <a:off x="1652081" y="2111918"/>
          <a:ext cx="1499374" cy="89962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Valtionavustusten digitalisointi (OKM)</a:t>
          </a:r>
          <a:endParaRPr lang="fi-FI" sz="1100" kern="1200" dirty="0"/>
        </a:p>
      </dsp:txBody>
      <dsp:txXfrm>
        <a:off x="1652081" y="2111918"/>
        <a:ext cx="1499374" cy="899624"/>
      </dsp:txXfrm>
    </dsp:sp>
    <dsp:sp modelId="{AE4FC92E-56EB-4FE9-98C7-FB54F7072A80}">
      <dsp:nvSpPr>
        <dsp:cNvPr id="0" name=""/>
        <dsp:cNvSpPr/>
      </dsp:nvSpPr>
      <dsp:spPr>
        <a:xfrm>
          <a:off x="3301393" y="2111918"/>
          <a:ext cx="1499374" cy="89962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Sähköisen </a:t>
          </a:r>
          <a:r>
            <a:rPr lang="fi-FI" sz="1100" kern="1200" dirty="0" err="1" smtClean="0"/>
            <a:t>alle-kirjoituksen</a:t>
          </a:r>
          <a:r>
            <a:rPr lang="fi-FI" sz="1100" kern="1200" dirty="0" smtClean="0"/>
            <a:t> käytön laajentaminen       (VM)</a:t>
          </a:r>
          <a:endParaRPr lang="fi-FI" sz="1100" kern="1200" dirty="0"/>
        </a:p>
      </dsp:txBody>
      <dsp:txXfrm>
        <a:off x="3301393" y="2111918"/>
        <a:ext cx="1499374" cy="899624"/>
      </dsp:txXfrm>
    </dsp:sp>
    <dsp:sp modelId="{107E3262-23CC-46F5-9583-E6BB4872CA2B}">
      <dsp:nvSpPr>
        <dsp:cNvPr id="0" name=""/>
        <dsp:cNvSpPr/>
      </dsp:nvSpPr>
      <dsp:spPr>
        <a:xfrm>
          <a:off x="4950705" y="2111918"/>
          <a:ext cx="1499374" cy="89962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Taloushallinnon automaation ja raportoinnin kehittäminen (VM/TEM)</a:t>
          </a:r>
          <a:endParaRPr lang="fi-FI" sz="1100" kern="1200" dirty="0"/>
        </a:p>
      </dsp:txBody>
      <dsp:txXfrm>
        <a:off x="4950705" y="2111918"/>
        <a:ext cx="1499374" cy="899624"/>
      </dsp:txXfrm>
    </dsp:sp>
    <dsp:sp modelId="{7DD33347-A329-4A2A-80B3-00D74DC2E5C9}">
      <dsp:nvSpPr>
        <dsp:cNvPr id="0" name=""/>
        <dsp:cNvSpPr/>
      </dsp:nvSpPr>
      <dsp:spPr>
        <a:xfrm>
          <a:off x="6600017" y="2111918"/>
          <a:ext cx="1499374" cy="89962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Paikkatietojen hyväksikäyttö    (MMM)</a:t>
          </a:r>
          <a:endParaRPr lang="fi-FI" sz="1100" kern="1200" dirty="0"/>
        </a:p>
      </dsp:txBody>
      <dsp:txXfrm>
        <a:off x="6600017" y="2111918"/>
        <a:ext cx="1499374" cy="89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84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23.11.2016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23.11.2016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23.11.2016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tumman sininen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7791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oranssi">
    <p:bg>
      <p:bgPr>
        <a:solidFill>
          <a:srgbClr val="F25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4436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pinkki">
    <p:bg>
      <p:bgPr>
        <a:solidFill>
          <a:srgbClr val="E82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1058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vaalean sininen">
    <p:bg>
      <p:bgPr>
        <a:solidFill>
          <a:srgbClr val="199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4313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violetti">
    <p:bg>
      <p:bgPr>
        <a:solidFill>
          <a:srgbClr val="A15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7655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vihreä">
    <p:bg>
      <p:bgPr>
        <a:solidFill>
          <a:srgbClr val="177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471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yön sininen"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1420416"/>
            <a:ext cx="6586538" cy="1790700"/>
          </a:xfrm>
          <a:noFill/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7" y="3280174"/>
            <a:ext cx="6586538" cy="12418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fi-FI" noProof="0" smtClean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092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chemeClr val="accent5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0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chemeClr val="accent6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6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2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chemeClr val="accent2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2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7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rgbClr val="1998FF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rgbClr val="1998FF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rgbClr val="1998FF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rgbClr val="1998FF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1998FF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8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chemeClr val="accent4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chemeClr val="accent3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3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4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2D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44"/>
            <a:ext cx="7886700" cy="3455999"/>
          </a:xfrm>
        </p:spPr>
        <p:txBody>
          <a:bodyPr/>
          <a:lstStyle>
            <a:lvl1pPr marL="171330" indent="-171330">
              <a:buClr>
                <a:schemeClr val="tx2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2955293" indent="-214163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68"/>
            <a:ext cx="7886700" cy="1000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2D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chemeClr val="accent5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chemeClr val="accent6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6"/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chemeClr val="accent2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2"/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rgbClr val="1998FF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rgbClr val="1998FF"/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rgbClr val="1998FF"/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rgbClr val="1998FF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rgbClr val="1998FF"/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5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chemeClr val="accent4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6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chemeClr val="accent3"/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accent3"/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rgbClr val="2D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65835" y="342900"/>
            <a:ext cx="5318999" cy="4544332"/>
          </a:xfrm>
        </p:spPr>
        <p:txBody>
          <a:bodyPr/>
          <a:lstStyle>
            <a:lvl1pPr marL="171330" indent="-171330">
              <a:buClr>
                <a:schemeClr val="tx2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100" baseline="0">
                <a:solidFill>
                  <a:schemeClr val="tx2"/>
                </a:solidFill>
              </a:defRPr>
            </a:lvl1pPr>
            <a:lvl2pPr marL="513989" indent="-171330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Source Sans Pro" panose="020B0503030403020204" pitchFamily="34" charset="0"/>
              <a:buChar char="º"/>
              <a:defRPr sz="1800" baseline="0">
                <a:solidFill>
                  <a:schemeClr val="tx2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500" baseline="0">
                <a:solidFill>
                  <a:schemeClr val="tx2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tx2">
                  <a:lumMod val="75000"/>
                  <a:lumOff val="25000"/>
                </a:schemeClr>
              </a:buClr>
              <a:defRPr baseline="0"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rgbClr val="2D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4" y="342901"/>
            <a:ext cx="2727722" cy="1214438"/>
          </a:xfrm>
          <a:noFill/>
          <a:ln w="12700" cmpd="sng">
            <a:gradFill flip="none" rotWithShape="1">
              <a:gsLst>
                <a:gs pos="1000">
                  <a:schemeClr val="bg1">
                    <a:alpha val="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/>
        </p:spPr>
        <p:txBody>
          <a:bodyPr anchor="ctr" anchorCtr="0">
            <a:normAutofit/>
          </a:bodyPr>
          <a:lstStyle>
            <a:lvl1pPr>
              <a:defRPr sz="27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4" y="1657382"/>
            <a:ext cx="2727722" cy="3219527"/>
          </a:xfrm>
        </p:spPr>
        <p:txBody>
          <a:bodyPr>
            <a:normAutofit/>
          </a:bodyPr>
          <a:lstStyle>
            <a:lvl1pPr marL="256994" indent="-256994">
              <a:buClrTx/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143250" cy="5143500"/>
          </a:xfrm>
          <a:prstGeom prst="rect">
            <a:avLst/>
          </a:prstGeom>
          <a:solidFill>
            <a:srgbClr val="2D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4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5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5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36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6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6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6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6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9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2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2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2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2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63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19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rgbClr val="1998FF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rgbClr val="1998FF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rgbClr val="1998FF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rgbClr val="1998FF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1998FF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rgbClr val="1998FF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rgbClr val="1998FF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rgbClr val="1998FF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rgbClr val="1998FF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1998FF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75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4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4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27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3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3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accent3"/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accent3"/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42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8"/>
            <a:ext cx="9144000" cy="1000126"/>
          </a:xfrm>
          <a:prstGeom prst="rect">
            <a:avLst/>
          </a:prstGeom>
          <a:solidFill>
            <a:srgbClr val="2D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170"/>
            <a:ext cx="78867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86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tx2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9150" y="1369235"/>
            <a:ext cx="3886200" cy="3456919"/>
          </a:xfrm>
        </p:spPr>
        <p:txBody>
          <a:bodyPr/>
          <a:lstStyle>
            <a:lvl1pPr marL="171330" indent="-171330">
              <a:buClr>
                <a:schemeClr val="tx2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100">
                <a:solidFill>
                  <a:schemeClr val="tx2"/>
                </a:solidFill>
              </a:defRPr>
            </a:lvl1pPr>
            <a:lvl2pPr marL="513989" indent="-171330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Source Sans Pro" panose="020B0503030403020204" pitchFamily="34" charset="0"/>
              <a:buChar char="º"/>
              <a:defRPr sz="1800">
                <a:solidFill>
                  <a:schemeClr val="tx2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2"/>
                </a:solidFill>
              </a:defRPr>
            </a:lvl5pPr>
            <a:lvl9pPr marL="2955293" indent="-21416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47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tumman sininen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oranssi">
    <p:bg>
      <p:bgPr>
        <a:solidFill>
          <a:srgbClr val="F25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16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pinkki">
    <p:bg>
      <p:bgPr>
        <a:solidFill>
          <a:srgbClr val="E82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97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vaalean sininen">
    <p:bg>
      <p:bgPr>
        <a:solidFill>
          <a:srgbClr val="199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8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violetti">
    <p:bg>
      <p:bgPr>
        <a:solidFill>
          <a:srgbClr val="A15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22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23.11.2016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vihreä">
    <p:bg>
      <p:bgPr>
        <a:solidFill>
          <a:srgbClr val="177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94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: yön sininen"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739"/>
            <a:ext cx="7886700" cy="2134792"/>
          </a:xfrm>
        </p:spPr>
        <p:txBody>
          <a:bodyPr anchor="b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86013"/>
            <a:ext cx="7886700" cy="2181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66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tumman sininen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0" name="Oval 9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oranssi">
    <p:bg>
      <p:bgPr>
        <a:solidFill>
          <a:srgbClr val="F25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chemeClr val="accent6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Oval 10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pinkki">
    <p:bg>
      <p:bgPr>
        <a:solidFill>
          <a:srgbClr val="E82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chemeClr val="accent3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Oval 10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aalean sininen">
    <p:bg>
      <p:bgPr>
        <a:solidFill>
          <a:srgbClr val="199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8" name="Oval 7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ioletti">
    <p:bg>
      <p:bgPr>
        <a:solidFill>
          <a:srgbClr val="A15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chemeClr val="accent4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Oval 9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9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9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ihreä">
    <p:bg>
      <p:bgPr>
        <a:solidFill>
          <a:srgbClr val="177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Oval 10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yön sininen"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1521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269819" tIns="431685" rIns="269819" anchor="t" anchorCtr="0">
            <a:noAutofit/>
          </a:bodyPr>
          <a:lstStyle>
            <a:lvl1pPr marL="0" indent="0" algn="ctr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Oval 10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218638" y="1123515"/>
            <a:ext cx="621000" cy="621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89" rIns="68535" bIns="34289" rtlCol="0" anchor="ctr"/>
          <a:lstStyle/>
          <a:p>
            <a:pPr algn="ctr" defTabSz="685290"/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13287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936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5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23.11.2016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23.11.2016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35" tIns="34289" rIns="68535" bIns="34289" rtlCol="0" anchor="ctr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5" tIns="34289" rIns="68535" bIns="34289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  <a:p>
            <a:pPr lvl="5"/>
            <a:r>
              <a:rPr lang="fi-FI" noProof="0" dirty="0" smtClean="0"/>
              <a:t>kuudes taso</a:t>
            </a:r>
          </a:p>
          <a:p>
            <a:pPr lvl="6"/>
            <a:r>
              <a:rPr lang="fi-FI" noProof="0" dirty="0" smtClean="0"/>
              <a:t>seitsemäs taso</a:t>
            </a:r>
          </a:p>
          <a:p>
            <a:pPr lvl="7"/>
            <a:r>
              <a:rPr lang="fi-FI" noProof="0" dirty="0" smtClean="0"/>
              <a:t>kahdeksas taso</a:t>
            </a:r>
          </a:p>
          <a:p>
            <a:pPr lvl="8"/>
            <a:r>
              <a:rPr lang="fi-FI" noProof="0" dirty="0" smtClean="0"/>
              <a:t>yhdeksäs taso</a:t>
            </a:r>
          </a:p>
        </p:txBody>
      </p:sp>
    </p:spTree>
    <p:extLst>
      <p:ext uri="{BB962C8B-B14F-4D97-AF65-F5344CB8AC3E}">
        <p14:creationId xmlns:p14="http://schemas.microsoft.com/office/powerpoint/2010/main" val="30151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  <p:sldLayoutId id="2147483712" r:id="rId41"/>
    <p:sldLayoutId id="2147483713" r:id="rId42"/>
    <p:sldLayoutId id="2147483714" r:id="rId43"/>
    <p:sldLayoutId id="2147483715" r:id="rId44"/>
  </p:sldLayoutIdLst>
  <p:timing>
    <p:tnLst>
      <p:par>
        <p:cTn id="1" dur="indefinite" restart="never" nodeType="tmRoot"/>
      </p:par>
    </p:tnLst>
  </p:timing>
  <p:hf hdr="0"/>
  <p:txStyles>
    <p:titleStyle>
      <a:lvl1pPr algn="l" defTabSz="68529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998FF"/>
          </a:solidFill>
          <a:latin typeface="+mj-lt"/>
          <a:ea typeface="+mj-ea"/>
          <a:cs typeface="+mj-cs"/>
        </a:defRPr>
      </a:lvl1pPr>
    </p:titleStyle>
    <p:bodyStyle>
      <a:lvl1pPr marL="171330" indent="-171330" algn="l" defTabSz="685290" rtl="0" eaLnBrk="1" latinLnBrk="0" hangingPunct="1">
        <a:lnSpc>
          <a:spcPct val="90000"/>
        </a:lnSpc>
        <a:spcBef>
          <a:spcPts val="900"/>
        </a:spcBef>
        <a:spcAft>
          <a:spcPts val="450"/>
        </a:spcAft>
        <a:buClr>
          <a:srgbClr val="1998FF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89" indent="-171330" algn="l" defTabSz="68529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1998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9" indent="-17133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50" indent="-17133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2" indent="-17133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40" indent="-17133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7185" indent="-17133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9830" indent="-17133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2" indent="0" algn="l" defTabSz="685290" rtl="0" eaLnBrk="1" latinLnBrk="0" hangingPunct="1">
        <a:lnSpc>
          <a:spcPct val="90000"/>
        </a:lnSpc>
        <a:spcBef>
          <a:spcPts val="375"/>
        </a:spcBef>
        <a:buClr>
          <a:srgbClr val="1998FF"/>
        </a:buClr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32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9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5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9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69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0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2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watch?v=lRu0Brj0KqU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Digitalisaation</a:t>
            </a:r>
            <a:r>
              <a:rPr lang="fi-FI" dirty="0"/>
              <a:t> toimeenpano julkisessa hallinnossa: kokonaiskuva etenemisestä </a:t>
            </a:r>
            <a:r>
              <a:rPr lang="fi-FI" dirty="0" smtClean="0"/>
              <a:t>ja tavoitetila</a:t>
            </a:r>
            <a:r>
              <a:rPr lang="fi-FI" dirty="0"/>
              <a:t>.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err="1" smtClean="0"/>
              <a:t>JulkICT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24.11.2016 Olli-Pekka Rissanen</a:t>
            </a:r>
            <a:endParaRPr lang="fi-FI" dirty="0"/>
          </a:p>
          <a:p>
            <a:r>
              <a:rPr lang="fi-FI" dirty="0"/>
              <a:t>Hyvä hallinto </a:t>
            </a:r>
            <a:r>
              <a:rPr lang="fi-FI" dirty="0" err="1"/>
              <a:t>digitalisaatiossa</a:t>
            </a:r>
            <a:r>
              <a:rPr lang="fi-FI" dirty="0"/>
              <a:t> - keskustelutilaisuus</a:t>
            </a:r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Digitalisoinnin vauhdittamisen jatkoaskelia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039586"/>
            <a:ext cx="7344816" cy="347638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chemeClr val="bg2"/>
                </a:solidFill>
              </a:rPr>
              <a:t>Velvoitetaan kansalaiset sähköisen </a:t>
            </a:r>
            <a:r>
              <a:rPr lang="fi-FI" dirty="0">
                <a:solidFill>
                  <a:schemeClr val="bg2"/>
                </a:solidFill>
              </a:rPr>
              <a:t>postilaatikon käyttöönottamiseen vuonna </a:t>
            </a:r>
            <a:r>
              <a:rPr lang="fi-FI" dirty="0" smtClean="0">
                <a:solidFill>
                  <a:schemeClr val="bg2"/>
                </a:solidFill>
              </a:rPr>
              <a:t>2018. Turvataan laintasolla palvelut </a:t>
            </a:r>
            <a:r>
              <a:rPr lang="fi-FI" dirty="0">
                <a:solidFill>
                  <a:schemeClr val="bg2"/>
                </a:solidFill>
              </a:rPr>
              <a:t>niille, jotka eivät voi käyttää sähköisiä palveluita. </a:t>
            </a:r>
            <a:endParaRPr lang="fi-FI" dirty="0" smtClean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chemeClr val="bg2"/>
                </a:solidFill>
              </a:rPr>
              <a:t>Valmistellaan kevääksi </a:t>
            </a:r>
            <a:r>
              <a:rPr lang="fi-FI" dirty="0">
                <a:solidFill>
                  <a:schemeClr val="bg2"/>
                </a:solidFill>
              </a:rPr>
              <a:t>2017 tiekartta niistä julkisista palveluista, joissa asiointi </a:t>
            </a:r>
            <a:r>
              <a:rPr lang="fi-FI" dirty="0" smtClean="0">
                <a:solidFill>
                  <a:schemeClr val="bg2"/>
                </a:solidFill>
              </a:rPr>
              <a:t>jatkossa tapahtuu </a:t>
            </a:r>
            <a:r>
              <a:rPr lang="fi-FI" dirty="0">
                <a:solidFill>
                  <a:schemeClr val="bg2"/>
                </a:solidFill>
              </a:rPr>
              <a:t>lähtökohtaisesti sähköisesti</a:t>
            </a:r>
            <a:r>
              <a:rPr lang="fi-FI" dirty="0" smtClean="0">
                <a:solidFill>
                  <a:schemeClr val="bg2"/>
                </a:solidFill>
              </a:rPr>
              <a:t>.</a:t>
            </a:r>
            <a:endParaRPr lang="fi-FI" dirty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Uudet arkistoitavat aineistot arkistoidaan jatkossa vain sähköisenä. Laaditaan kevään 2017 aikana paperiarkistojen digitoinnin toimeenpanon aikataulu.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K</a:t>
            </a:r>
            <a:r>
              <a:rPr lang="fi-FI" dirty="0" smtClean="0"/>
              <a:t>eväällä </a:t>
            </a:r>
            <a:r>
              <a:rPr lang="fi-FI" dirty="0"/>
              <a:t>2017 </a:t>
            </a:r>
            <a:r>
              <a:rPr lang="fi-FI" dirty="0" smtClean="0"/>
              <a:t>asetetaan tarkennetut </a:t>
            </a:r>
            <a:r>
              <a:rPr lang="fi-FI" dirty="0"/>
              <a:t>tavoitteet, aikataulut ja toimenpiteet digitaalisuuden toimeenpanolle. </a:t>
            </a:r>
            <a:r>
              <a:rPr lang="fi-FI" dirty="0" smtClean="0"/>
              <a:t>Selvitetään ohjaukseen ja  </a:t>
            </a:r>
            <a:r>
              <a:rPr lang="fi-FI" dirty="0"/>
              <a:t>budjetoitiin </a:t>
            </a:r>
            <a:r>
              <a:rPr lang="fi-FI" dirty="0" smtClean="0"/>
              <a:t>liittyviä muutoksia, joilla </a:t>
            </a:r>
            <a:r>
              <a:rPr lang="fi-FI" dirty="0" err="1" smtClean="0"/>
              <a:t>digitalisaation</a:t>
            </a:r>
            <a:r>
              <a:rPr lang="fi-FI" dirty="0" smtClean="0"/>
              <a:t> toimeenpano </a:t>
            </a:r>
            <a:r>
              <a:rPr lang="fi-FI" dirty="0" err="1" smtClean="0"/>
              <a:t>sujuvoituisi</a:t>
            </a:r>
            <a:r>
              <a:rPr lang="fi-FI" dirty="0" smtClean="0"/>
              <a:t>. 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Pitkäjänteisen kehittämisen rinnalla tehdään nopeita asiakaskokemusta parantavia ratkaisuja hyödyntäen olemassa olevia järjestelmiä. Pohjana toimii </a:t>
            </a:r>
            <a:r>
              <a:rPr lang="fi-FI" dirty="0" smtClean="0">
                <a:solidFill>
                  <a:schemeClr val="bg2"/>
                </a:solidFill>
              </a:rPr>
              <a:t>Valtiokonttorin </a:t>
            </a:r>
            <a:r>
              <a:rPr lang="fi-FI" dirty="0" err="1">
                <a:solidFill>
                  <a:schemeClr val="bg2"/>
                </a:solidFill>
              </a:rPr>
              <a:t>Digikiri-raportit</a:t>
            </a:r>
            <a:r>
              <a:rPr lang="fi-FI" dirty="0">
                <a:solidFill>
                  <a:schemeClr val="bg2"/>
                </a:solidFill>
              </a:rPr>
              <a:t>. Kohteiden valinnasta vastaa valtiokonttorin D9</a:t>
            </a:r>
            <a:r>
              <a:rPr lang="fi-FI" dirty="0" smtClean="0">
                <a:solidFill>
                  <a:schemeClr val="bg2"/>
                </a:solidFill>
              </a:rPr>
              <a:t>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9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Hallituksen linjaus sanatarkasti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039586"/>
            <a:ext cx="7344816" cy="347638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chemeClr val="bg2"/>
                </a:solidFill>
              </a:rPr>
              <a:t>Velvoitetaan kansalaiset sähköisen </a:t>
            </a:r>
            <a:r>
              <a:rPr lang="fi-FI" dirty="0">
                <a:solidFill>
                  <a:schemeClr val="bg2"/>
                </a:solidFill>
              </a:rPr>
              <a:t>postilaatikon käyttöönottamiseen vuonna </a:t>
            </a:r>
            <a:r>
              <a:rPr lang="fi-FI" dirty="0" smtClean="0">
                <a:solidFill>
                  <a:schemeClr val="bg2"/>
                </a:solidFill>
              </a:rPr>
              <a:t>2018. Turvataan laintasolla palvelut </a:t>
            </a:r>
            <a:r>
              <a:rPr lang="fi-FI" dirty="0">
                <a:solidFill>
                  <a:schemeClr val="bg2"/>
                </a:solidFill>
              </a:rPr>
              <a:t>niille, jotka eivät voi käyttää sähköisiä palveluita. </a:t>
            </a:r>
            <a:endParaRPr lang="fi-FI" dirty="0" smtClean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chemeClr val="bg2"/>
                </a:solidFill>
              </a:rPr>
              <a:t>Valmistellaan kevääksi </a:t>
            </a:r>
            <a:r>
              <a:rPr lang="fi-FI" dirty="0">
                <a:solidFill>
                  <a:schemeClr val="bg2"/>
                </a:solidFill>
              </a:rPr>
              <a:t>2017 tiekartta niistä julkisista palveluista, joissa asiointi </a:t>
            </a:r>
            <a:r>
              <a:rPr lang="fi-FI" dirty="0" smtClean="0">
                <a:solidFill>
                  <a:schemeClr val="bg2"/>
                </a:solidFill>
              </a:rPr>
              <a:t>jatkossa tapahtuu </a:t>
            </a:r>
            <a:r>
              <a:rPr lang="fi-FI" dirty="0">
                <a:solidFill>
                  <a:schemeClr val="bg2"/>
                </a:solidFill>
              </a:rPr>
              <a:t>lähtökohtaisesti sähköisesti</a:t>
            </a:r>
            <a:r>
              <a:rPr lang="fi-FI" dirty="0" smtClean="0">
                <a:solidFill>
                  <a:schemeClr val="bg2"/>
                </a:solidFill>
              </a:rPr>
              <a:t>.</a:t>
            </a:r>
            <a:endParaRPr lang="fi-FI" dirty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Uudet arkistoitavat aineistot arkistoidaan jatkossa vain sähköisenä. Laaditaan kevään 2017 aikana paperiarkistojen digitoinnin toimeenpanon aikataulu.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K</a:t>
            </a:r>
            <a:r>
              <a:rPr lang="fi-FI" dirty="0" smtClean="0">
                <a:solidFill>
                  <a:schemeClr val="bg2"/>
                </a:solidFill>
              </a:rPr>
              <a:t>eväällä </a:t>
            </a:r>
            <a:r>
              <a:rPr lang="fi-FI" dirty="0">
                <a:solidFill>
                  <a:schemeClr val="bg2"/>
                </a:solidFill>
              </a:rPr>
              <a:t>2017 </a:t>
            </a:r>
            <a:r>
              <a:rPr lang="fi-FI" dirty="0" smtClean="0">
                <a:solidFill>
                  <a:schemeClr val="bg2"/>
                </a:solidFill>
              </a:rPr>
              <a:t>asetetaan tarkennetut </a:t>
            </a:r>
            <a:r>
              <a:rPr lang="fi-FI" dirty="0">
                <a:solidFill>
                  <a:schemeClr val="bg2"/>
                </a:solidFill>
              </a:rPr>
              <a:t>tavoitteet, aikataulut ja toimenpiteet digitaalisuuden toimeenpanolle. </a:t>
            </a:r>
            <a:r>
              <a:rPr lang="fi-FI" dirty="0" smtClean="0">
                <a:solidFill>
                  <a:schemeClr val="bg2"/>
                </a:solidFill>
              </a:rPr>
              <a:t>Selvitetään ohjaukseen ja  </a:t>
            </a:r>
            <a:r>
              <a:rPr lang="fi-FI" dirty="0">
                <a:solidFill>
                  <a:schemeClr val="bg2"/>
                </a:solidFill>
              </a:rPr>
              <a:t>budjetoitiin </a:t>
            </a:r>
            <a:r>
              <a:rPr lang="fi-FI" dirty="0" smtClean="0">
                <a:solidFill>
                  <a:schemeClr val="bg2"/>
                </a:solidFill>
              </a:rPr>
              <a:t>liittyviä muutoksia, joilla </a:t>
            </a:r>
            <a:r>
              <a:rPr lang="fi-FI" dirty="0" err="1" smtClean="0">
                <a:solidFill>
                  <a:schemeClr val="bg2"/>
                </a:solidFill>
              </a:rPr>
              <a:t>digitalisaation</a:t>
            </a:r>
            <a:r>
              <a:rPr lang="fi-FI" dirty="0" smtClean="0">
                <a:solidFill>
                  <a:schemeClr val="bg2"/>
                </a:solidFill>
              </a:rPr>
              <a:t> toimeenpano </a:t>
            </a:r>
            <a:r>
              <a:rPr lang="fi-FI" dirty="0" err="1" smtClean="0">
                <a:solidFill>
                  <a:schemeClr val="bg2"/>
                </a:solidFill>
              </a:rPr>
              <a:t>sujuvoituisi</a:t>
            </a:r>
            <a:r>
              <a:rPr lang="fi-FI" dirty="0" smtClean="0">
                <a:solidFill>
                  <a:schemeClr val="bg2"/>
                </a:solidFill>
              </a:rPr>
              <a:t>. </a:t>
            </a:r>
            <a:endParaRPr lang="fi-FI" dirty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Pitkäjänteisen kehittämisen rinnalla tehdään nopeita asiakaskokemusta parantavia ratkaisuja hyödyntäen olemassa olevia järjestelmiä. Pohjana toimii </a:t>
            </a:r>
            <a:r>
              <a:rPr lang="fi-FI" dirty="0" smtClean="0">
                <a:solidFill>
                  <a:schemeClr val="bg2"/>
                </a:solidFill>
              </a:rPr>
              <a:t>Valtiokonttorin </a:t>
            </a:r>
            <a:r>
              <a:rPr lang="fi-FI" dirty="0" err="1">
                <a:solidFill>
                  <a:schemeClr val="bg2"/>
                </a:solidFill>
              </a:rPr>
              <a:t>Digikiri-raportit</a:t>
            </a:r>
            <a:r>
              <a:rPr lang="fi-FI" dirty="0">
                <a:solidFill>
                  <a:schemeClr val="bg2"/>
                </a:solidFill>
              </a:rPr>
              <a:t>. Kohteiden valinnasta vastaa valtiokonttorin D9</a:t>
            </a:r>
            <a:r>
              <a:rPr lang="fi-FI" dirty="0" smtClean="0">
                <a:solidFill>
                  <a:schemeClr val="bg2"/>
                </a:solidFill>
              </a:rPr>
              <a:t>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906286" y="156363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dirty="0"/>
              <a:t>Hallitus asettaa keväällä 2017 tarkennetut tavoitteet, aikataulut ja toimenpiteet digitaalisuuden toimeenpanolle. Tehdään budjetoitiin liittyvät muutokset, jossa </a:t>
            </a:r>
            <a:r>
              <a:rPr lang="fi-FI" dirty="0" err="1"/>
              <a:t>digitalisaation</a:t>
            </a:r>
            <a:r>
              <a:rPr lang="fi-FI" dirty="0"/>
              <a:t> määrärahat kootaan yhdelle momentille, jotta toimeenpaneminen olisi sujuvaa.  (VM)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2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Ja näin me sitä luemme: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039586"/>
            <a:ext cx="7344816" cy="347638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chemeClr val="bg2"/>
                </a:solidFill>
              </a:rPr>
              <a:t>Velvoitetaan kansalaiset sähköisen </a:t>
            </a:r>
            <a:r>
              <a:rPr lang="fi-FI" dirty="0">
                <a:solidFill>
                  <a:schemeClr val="bg2"/>
                </a:solidFill>
              </a:rPr>
              <a:t>postilaatikon käyttöönottamiseen vuonna </a:t>
            </a:r>
            <a:r>
              <a:rPr lang="fi-FI" dirty="0" smtClean="0">
                <a:solidFill>
                  <a:schemeClr val="bg2"/>
                </a:solidFill>
              </a:rPr>
              <a:t>2018. Turvataan laintasolla palvelut </a:t>
            </a:r>
            <a:r>
              <a:rPr lang="fi-FI" dirty="0">
                <a:solidFill>
                  <a:schemeClr val="bg2"/>
                </a:solidFill>
              </a:rPr>
              <a:t>niille, jotka eivät voi käyttää sähköisiä palveluita. </a:t>
            </a:r>
            <a:endParaRPr lang="fi-FI" dirty="0" smtClean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chemeClr val="bg2"/>
                </a:solidFill>
              </a:rPr>
              <a:t>Valmistellaan kevääksi </a:t>
            </a:r>
            <a:r>
              <a:rPr lang="fi-FI" dirty="0">
                <a:solidFill>
                  <a:schemeClr val="bg2"/>
                </a:solidFill>
              </a:rPr>
              <a:t>2017 tiekartta niistä julkisista palveluista, joissa asiointi </a:t>
            </a:r>
            <a:r>
              <a:rPr lang="fi-FI" dirty="0" smtClean="0">
                <a:solidFill>
                  <a:schemeClr val="bg2"/>
                </a:solidFill>
              </a:rPr>
              <a:t>jatkossa tapahtuu </a:t>
            </a:r>
            <a:r>
              <a:rPr lang="fi-FI" dirty="0">
                <a:solidFill>
                  <a:schemeClr val="bg2"/>
                </a:solidFill>
              </a:rPr>
              <a:t>lähtökohtaisesti sähköisesti</a:t>
            </a:r>
            <a:r>
              <a:rPr lang="fi-FI" dirty="0" smtClean="0">
                <a:solidFill>
                  <a:schemeClr val="bg2"/>
                </a:solidFill>
              </a:rPr>
              <a:t>.</a:t>
            </a:r>
            <a:endParaRPr lang="fi-FI" dirty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Uudet arkistoitavat aineistot arkistoidaan jatkossa vain sähköisenä. Laaditaan kevään 2017 aikana paperiarkistojen digitoinnin toimeenpanon aikataulu.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K</a:t>
            </a:r>
            <a:r>
              <a:rPr lang="fi-FI" dirty="0" smtClean="0">
                <a:solidFill>
                  <a:schemeClr val="bg2"/>
                </a:solidFill>
              </a:rPr>
              <a:t>eväällä </a:t>
            </a:r>
            <a:r>
              <a:rPr lang="fi-FI" dirty="0">
                <a:solidFill>
                  <a:schemeClr val="bg2"/>
                </a:solidFill>
              </a:rPr>
              <a:t>2017 </a:t>
            </a:r>
            <a:r>
              <a:rPr lang="fi-FI" dirty="0" smtClean="0">
                <a:solidFill>
                  <a:schemeClr val="bg2"/>
                </a:solidFill>
              </a:rPr>
              <a:t>asetetaan tarkennetut </a:t>
            </a:r>
            <a:r>
              <a:rPr lang="fi-FI" dirty="0">
                <a:solidFill>
                  <a:schemeClr val="bg2"/>
                </a:solidFill>
              </a:rPr>
              <a:t>tavoitteet, aikataulut ja toimenpiteet digitaalisuuden toimeenpanolle. </a:t>
            </a:r>
            <a:r>
              <a:rPr lang="fi-FI" dirty="0" smtClean="0">
                <a:solidFill>
                  <a:schemeClr val="bg2"/>
                </a:solidFill>
              </a:rPr>
              <a:t>Selvitetään ohjaukseen ja  </a:t>
            </a:r>
            <a:r>
              <a:rPr lang="fi-FI" dirty="0">
                <a:solidFill>
                  <a:schemeClr val="bg2"/>
                </a:solidFill>
              </a:rPr>
              <a:t>budjetoitiin </a:t>
            </a:r>
            <a:r>
              <a:rPr lang="fi-FI" dirty="0" smtClean="0">
                <a:solidFill>
                  <a:schemeClr val="bg2"/>
                </a:solidFill>
              </a:rPr>
              <a:t>liittyviä muutoksia, joilla </a:t>
            </a:r>
            <a:r>
              <a:rPr lang="fi-FI" dirty="0" err="1" smtClean="0">
                <a:solidFill>
                  <a:schemeClr val="bg2"/>
                </a:solidFill>
              </a:rPr>
              <a:t>digitalisaation</a:t>
            </a:r>
            <a:r>
              <a:rPr lang="fi-FI" dirty="0" smtClean="0">
                <a:solidFill>
                  <a:schemeClr val="bg2"/>
                </a:solidFill>
              </a:rPr>
              <a:t> toimeenpano </a:t>
            </a:r>
            <a:r>
              <a:rPr lang="fi-FI" dirty="0" err="1" smtClean="0">
                <a:solidFill>
                  <a:schemeClr val="bg2"/>
                </a:solidFill>
              </a:rPr>
              <a:t>sujuvoituisi</a:t>
            </a:r>
            <a:r>
              <a:rPr lang="fi-FI" dirty="0" smtClean="0">
                <a:solidFill>
                  <a:schemeClr val="bg2"/>
                </a:solidFill>
              </a:rPr>
              <a:t>. </a:t>
            </a:r>
            <a:endParaRPr lang="fi-FI" dirty="0">
              <a:solidFill>
                <a:schemeClr val="bg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schemeClr val="bg2"/>
                </a:solidFill>
              </a:rPr>
              <a:t>Pitkäjänteisen kehittämisen rinnalla tehdään nopeita asiakaskokemusta parantavia ratkaisuja hyödyntäen olemassa olevia järjestelmiä. Pohjana toimii </a:t>
            </a:r>
            <a:r>
              <a:rPr lang="fi-FI" dirty="0" smtClean="0">
                <a:solidFill>
                  <a:schemeClr val="bg2"/>
                </a:solidFill>
              </a:rPr>
              <a:t>Valtiokonttorin </a:t>
            </a:r>
            <a:r>
              <a:rPr lang="fi-FI" dirty="0" err="1">
                <a:solidFill>
                  <a:schemeClr val="bg2"/>
                </a:solidFill>
              </a:rPr>
              <a:t>Digikiri-raportit</a:t>
            </a:r>
            <a:r>
              <a:rPr lang="fi-FI" dirty="0">
                <a:solidFill>
                  <a:schemeClr val="bg2"/>
                </a:solidFill>
              </a:rPr>
              <a:t>. Kohteiden valinnasta vastaa valtiokonttorin D9</a:t>
            </a:r>
            <a:r>
              <a:rPr lang="fi-FI" dirty="0" smtClean="0">
                <a:solidFill>
                  <a:schemeClr val="bg2"/>
                </a:solidFill>
              </a:rPr>
              <a:t>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906286" y="156363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dirty="0"/>
              <a:t>Hallitus asettaa keväällä 2017 tarkennetut tavoitteet, aikataulut ja toimenpiteet digitaalisuuden toimeenpanolle. Tehdään budjetoitiin liittyvät muutokset, jossa </a:t>
            </a:r>
            <a:r>
              <a:rPr lang="fi-FI" dirty="0" err="1">
                <a:solidFill>
                  <a:srgbClr val="FF0000"/>
                </a:solidFill>
              </a:rPr>
              <a:t>digitalisaation</a:t>
            </a:r>
            <a:r>
              <a:rPr lang="fi-FI" dirty="0">
                <a:solidFill>
                  <a:srgbClr val="FF0000"/>
                </a:solidFill>
              </a:rPr>
              <a:t> määrärahat kootaan yhdelle momentille</a:t>
            </a:r>
            <a:r>
              <a:rPr lang="fi-FI" dirty="0"/>
              <a:t>, jotta toimeenpaneminen olisi sujuvaa.  (VM)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2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KANSALAISEN NÄKÖKULMA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7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1026" name="Picture 2" descr="C:\Users\vmrissan\Digihankkeet Sipilä 2015\Ensisijaisuus 2016\Lehtijutut 2016\Aika ei ole vielä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5885">
            <a:off x="328082" y="840646"/>
            <a:ext cx="5128135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mrissan\Digihankkeet Sipilä 2015\Ensisijaisuus 2016\Lehtijutut 2016\Digiark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1288">
            <a:off x="3593429" y="1471140"/>
            <a:ext cx="5355258" cy="33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mrissan\Digihankkeet Sipilä 2015\Ensisijaisuus 2016\Lehtijutut 2016\Epäil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941" y="339502"/>
            <a:ext cx="5174233" cy="24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mrissan\Digihankkeet Sipilä 2015\Ensisijaisuus 2016\Lehtijutut 2016\Iäkkäille oppi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997" y="-24780"/>
            <a:ext cx="4686766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mrissan\Digihankkeet Sipilä 2015\Ensisijaisuus 2016\Lehtijutut 2016\Kaikki eivä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163" y="2164674"/>
            <a:ext cx="4603769" cy="30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mrissan\Digihankkeet Sipilä 2015\Ensisijaisuus 2016\Lehtijutut 2016\Kaikki muuttuva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7117">
            <a:off x="143373" y="858476"/>
            <a:ext cx="9121406" cy="34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mrissan\Digihankkeet Sipilä 2015\Ensisijaisuus 2016\Lehtijutut 2016\Kansalaisuu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1633">
            <a:off x="2902082" y="733181"/>
            <a:ext cx="5735639" cy="48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mrissan\Digihankkeet Sipilä 2015\Ensisijaisuus 2016\Lehtijutut 2016\Minä vaadin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214" y="-69906"/>
            <a:ext cx="3596298" cy="46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mrissan\Digihankkeet Sipilä 2015\Ensisijaisuus 2016\Lehtijutut 2016\Postilailla ei säädetä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723" y="1144497"/>
            <a:ext cx="1612789" cy="41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mrissan\Digihankkeet Sipilä 2015\Ensisijaisuus 2016\Lehtijutut 2016\Uudistus huolettaa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6431">
            <a:off x="-239334" y="455166"/>
            <a:ext cx="7282055" cy="34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mrissan\Digihankkeet Sipilä 2015\Ensisijaisuus 2016\Lehtijutut 2016\Vanhukset jäävä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2877">
            <a:off x="1105291" y="1629353"/>
            <a:ext cx="7197571" cy="27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mrissan\Digihankkeet Sipilä 2015\Ensisijaisuus 2016\Lehtijutut 2016\Voi viedä itsenäisyyden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2" y="891002"/>
            <a:ext cx="8930407" cy="33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vmrissan\Digihankkeet Sipilä 2015\Ensisijaisuus 2016\Lehtijutut 2016\Yle tukee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2503">
            <a:off x="1031128" y="850281"/>
            <a:ext cx="6938955" cy="34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mrissan\Digihankkeet Sipilä 2015\Ensisijaisuus 2016\Lehtijutut 2016\Pelottaa 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178">
            <a:off x="1257076" y="869632"/>
            <a:ext cx="5438942" cy="33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vmrissan\Digihankkeet Sipilä 2015\Ensisijaisuus 2016\Lehtijutut 2016\Pelottaa 2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600" y="607940"/>
            <a:ext cx="4554123" cy="33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Digitaalinen posti ensisijaiseksi</a:t>
            </a:r>
            <a:endParaRPr lang="fi-FI" dirty="0"/>
          </a:p>
        </p:txBody>
      </p:sp>
      <p:pic>
        <p:nvPicPr>
          <p:cNvPr id="4" name="Sisällön paikkamerkki 3" descr="Muistutukset 1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t="21041" r="39329" b="11628"/>
          <a:stretch/>
        </p:blipFill>
        <p:spPr>
          <a:xfrm>
            <a:off x="7020272" y="1419622"/>
            <a:ext cx="1868258" cy="3214960"/>
          </a:xfrm>
          <a:prstGeom prst="rect">
            <a:avLst/>
          </a:prstGeom>
        </p:spPr>
      </p:pic>
      <p:pic>
        <p:nvPicPr>
          <p:cNvPr id="5" name="Kuva 4" descr="Notifikaatio 2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16923" r="38529"/>
          <a:stretch/>
        </p:blipFill>
        <p:spPr>
          <a:xfrm>
            <a:off x="5220072" y="1419622"/>
            <a:ext cx="1698692" cy="324036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39552" y="1563638"/>
            <a:ext cx="46310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3680">
              <a:buFontTx/>
              <a:buChar char="-"/>
            </a:pPr>
            <a:r>
              <a:rPr lang="fi-FI" dirty="0" smtClean="0">
                <a:solidFill>
                  <a:srgbClr val="0E1526"/>
                </a:solidFill>
              </a:rPr>
              <a:t>Hallituksen linjaus: Viranomaisten viestit</a:t>
            </a:r>
          </a:p>
          <a:p>
            <a:pPr defTabSz="913680"/>
            <a:r>
              <a:rPr lang="fi-FI" dirty="0">
                <a:solidFill>
                  <a:srgbClr val="0E1526"/>
                </a:solidFill>
              </a:rPr>
              <a:t>k</a:t>
            </a:r>
            <a:r>
              <a:rPr lang="fi-FI" dirty="0" smtClean="0">
                <a:solidFill>
                  <a:srgbClr val="0E1526"/>
                </a:solidFill>
              </a:rPr>
              <a:t>ansalaisille vain sähköisesti vuodesta 2018</a:t>
            </a:r>
          </a:p>
          <a:p>
            <a:pPr defTabSz="913680"/>
            <a:r>
              <a:rPr lang="fi-FI" dirty="0">
                <a:solidFill>
                  <a:srgbClr val="0E1526"/>
                </a:solidFill>
              </a:rPr>
              <a:t>a</a:t>
            </a:r>
            <a:r>
              <a:rPr lang="fi-FI" dirty="0" smtClean="0">
                <a:solidFill>
                  <a:srgbClr val="0E1526"/>
                </a:solidFill>
              </a:rPr>
              <a:t>lkaen.</a:t>
            </a:r>
          </a:p>
          <a:p>
            <a:pPr marL="285750" indent="-285750" defTabSz="913680">
              <a:buFontTx/>
              <a:buChar char="-"/>
            </a:pPr>
            <a:r>
              <a:rPr lang="fi-FI" dirty="0" smtClean="0">
                <a:solidFill>
                  <a:srgbClr val="0E1526"/>
                </a:solidFill>
              </a:rPr>
              <a:t>Valtori kehittää Asiointitilistä </a:t>
            </a:r>
            <a:endParaRPr lang="fi-FI" dirty="0">
              <a:solidFill>
                <a:srgbClr val="0E1526"/>
              </a:solidFill>
            </a:endParaRPr>
          </a:p>
          <a:p>
            <a:pPr defTabSz="913680"/>
            <a:r>
              <a:rPr lang="fi-FI" dirty="0" smtClean="0">
                <a:solidFill>
                  <a:srgbClr val="0E1526"/>
                </a:solidFill>
              </a:rPr>
              <a:t>Viestinvälityspalvelun, joka valmistuu Q2/2017.</a:t>
            </a:r>
          </a:p>
          <a:p>
            <a:pPr marL="285750" indent="-285750" defTabSz="913680">
              <a:buFontTx/>
              <a:buChar char="-"/>
            </a:pPr>
            <a:r>
              <a:rPr lang="fi-FI" dirty="0" smtClean="0">
                <a:solidFill>
                  <a:srgbClr val="0E1526"/>
                </a:solidFill>
              </a:rPr>
              <a:t>Kansalaisen käyttöliittymä on </a:t>
            </a:r>
          </a:p>
          <a:p>
            <a:pPr defTabSz="913680"/>
            <a:r>
              <a:rPr lang="fi-FI" dirty="0" err="1" smtClean="0">
                <a:solidFill>
                  <a:srgbClr val="0E1526"/>
                </a:solidFill>
              </a:rPr>
              <a:t>beta.suomi.fi</a:t>
            </a:r>
            <a:r>
              <a:rPr lang="fi-FI" dirty="0" smtClean="0">
                <a:solidFill>
                  <a:srgbClr val="0E1526"/>
                </a:solidFill>
              </a:rPr>
              <a:t> –palvelussa.</a:t>
            </a:r>
          </a:p>
          <a:p>
            <a:pPr marL="285750" indent="-285750" defTabSz="913680">
              <a:buFontTx/>
              <a:buChar char="-"/>
            </a:pPr>
            <a:r>
              <a:rPr lang="fi-FI" dirty="0" smtClean="0">
                <a:solidFill>
                  <a:srgbClr val="0E1526"/>
                </a:solidFill>
              </a:rPr>
              <a:t>Viranomaisten  varmistettava mahdollisuus </a:t>
            </a:r>
          </a:p>
          <a:p>
            <a:pPr defTabSz="913680"/>
            <a:r>
              <a:rPr lang="fi-FI" dirty="0">
                <a:solidFill>
                  <a:srgbClr val="0E1526"/>
                </a:solidFill>
              </a:rPr>
              <a:t>v</a:t>
            </a:r>
            <a:r>
              <a:rPr lang="fi-FI" smtClean="0">
                <a:solidFill>
                  <a:srgbClr val="0E1526"/>
                </a:solidFill>
              </a:rPr>
              <a:t>iestien välittämiseen sähköisesti.</a:t>
            </a:r>
            <a:endParaRPr lang="fi-FI" dirty="0">
              <a:solidFill>
                <a:srgbClr val="0E15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i 19"/>
          <p:cNvSpPr/>
          <p:nvPr/>
        </p:nvSpPr>
        <p:spPr>
          <a:xfrm>
            <a:off x="6660232" y="2346178"/>
            <a:ext cx="2305984" cy="114445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5364087" y="1999523"/>
            <a:ext cx="2159571" cy="114445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Ellipsi 17"/>
          <p:cNvSpPr/>
          <p:nvPr/>
        </p:nvSpPr>
        <p:spPr>
          <a:xfrm>
            <a:off x="4143098" y="2634400"/>
            <a:ext cx="1568603" cy="932221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3476176" y="2067694"/>
            <a:ext cx="2297962" cy="114445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/>
        </p:nvSpPr>
        <p:spPr>
          <a:xfrm>
            <a:off x="2051912" y="2211710"/>
            <a:ext cx="1787257" cy="100811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Ellipsi 13"/>
          <p:cNvSpPr/>
          <p:nvPr/>
        </p:nvSpPr>
        <p:spPr>
          <a:xfrm>
            <a:off x="395536" y="2211710"/>
            <a:ext cx="1944216" cy="122019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Asiakkaita on monenlaisia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503992" y="120359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400" dirty="0"/>
              <a:t>Sähköiseen asiointiin apua tarvitsevia löytyy kaikista ikäryhmistä ja alueilta. Syitä voi olla sekä tarvittavien </a:t>
            </a:r>
            <a:r>
              <a:rPr lang="fi-FI" sz="1400" b="1" dirty="0">
                <a:solidFill>
                  <a:srgbClr val="92D050"/>
                </a:solidFill>
              </a:rPr>
              <a:t>välineiden puute </a:t>
            </a:r>
            <a:r>
              <a:rPr lang="fi-FI" sz="1400" dirty="0"/>
              <a:t>että </a:t>
            </a:r>
            <a:r>
              <a:rPr lang="fi-FI" sz="1400" b="1" dirty="0">
                <a:solidFill>
                  <a:srgbClr val="92D050"/>
                </a:solidFill>
              </a:rPr>
              <a:t>osaamisen puute</a:t>
            </a:r>
            <a:r>
              <a:rPr lang="fi-FI" sz="1400" dirty="0"/>
              <a:t>.</a:t>
            </a: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394482" y="242773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fi-FI" sz="1000" b="1" smtClean="0">
                <a:solidFill>
                  <a:schemeClr val="bg1"/>
                </a:solidFill>
              </a:rPr>
              <a:t>”	Ei </a:t>
            </a:r>
            <a:r>
              <a:rPr lang="fi-FI" sz="1000" b="1" dirty="0">
                <a:solidFill>
                  <a:schemeClr val="bg1"/>
                </a:solidFill>
              </a:rPr>
              <a:t>vanha </a:t>
            </a:r>
            <a:r>
              <a:rPr lang="fi-FI" sz="1000" b="1">
                <a:solidFill>
                  <a:schemeClr val="bg1"/>
                </a:solidFill>
              </a:rPr>
              <a:t>koira </a:t>
            </a:r>
            <a:r>
              <a:rPr lang="fi-FI" sz="1000" b="1" smtClean="0">
                <a:solidFill>
                  <a:schemeClr val="bg1"/>
                </a:solidFill>
              </a:rPr>
              <a:t>	uusia </a:t>
            </a:r>
            <a:r>
              <a:rPr lang="fi-FI" sz="1000" b="1">
                <a:solidFill>
                  <a:schemeClr val="bg1"/>
                </a:solidFill>
              </a:rPr>
              <a:t>temppuja </a:t>
            </a:r>
            <a:r>
              <a:rPr lang="fi-FI" sz="1000" b="1" smtClean="0">
                <a:solidFill>
                  <a:schemeClr val="bg1"/>
                </a:solidFill>
              </a:rPr>
              <a:t>	opi</a:t>
            </a:r>
            <a:r>
              <a:rPr lang="fi-FI" sz="1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6978150" y="2643758"/>
            <a:ext cx="2133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fi-FI" sz="1000" b="1" dirty="0" smtClean="0">
                <a:solidFill>
                  <a:schemeClr val="bg1"/>
                </a:solidFill>
              </a:rPr>
              <a:t>”	Yhteiskunnan </a:t>
            </a:r>
            <a:r>
              <a:rPr lang="fi-FI" sz="1000" b="1" dirty="0">
                <a:solidFill>
                  <a:schemeClr val="bg1"/>
                </a:solidFill>
              </a:rPr>
              <a:t>ulkopuolelle </a:t>
            </a:r>
            <a:r>
              <a:rPr lang="fi-FI" sz="1000" b="1" dirty="0" smtClean="0">
                <a:solidFill>
                  <a:schemeClr val="bg1"/>
                </a:solidFill>
              </a:rPr>
              <a:t>	ajautuneella </a:t>
            </a:r>
            <a:r>
              <a:rPr lang="fi-FI" sz="1000" b="1" dirty="0">
                <a:solidFill>
                  <a:schemeClr val="bg1"/>
                </a:solidFill>
              </a:rPr>
              <a:t>ei ole </a:t>
            </a:r>
            <a:endParaRPr lang="fi-FI" sz="1000" b="1" dirty="0" smtClean="0">
              <a:solidFill>
                <a:schemeClr val="bg1"/>
              </a:solidFill>
            </a:endParaRPr>
          </a:p>
          <a:p>
            <a:pPr>
              <a:tabLst>
                <a:tab pos="82550" algn="l"/>
              </a:tabLst>
            </a:pPr>
            <a:r>
              <a:rPr lang="fi-FI" sz="1000" b="1" dirty="0">
                <a:solidFill>
                  <a:schemeClr val="bg1"/>
                </a:solidFill>
              </a:rPr>
              <a:t>	</a:t>
            </a:r>
            <a:r>
              <a:rPr lang="fi-FI" sz="1000" b="1" dirty="0" smtClean="0">
                <a:solidFill>
                  <a:schemeClr val="bg1"/>
                </a:solidFill>
              </a:rPr>
              <a:t>energiaa asioidensa </a:t>
            </a:r>
          </a:p>
          <a:p>
            <a:pPr>
              <a:tabLst>
                <a:tab pos="82550" algn="l"/>
              </a:tabLst>
            </a:pPr>
            <a:r>
              <a:rPr lang="fi-FI" sz="1000" b="1" dirty="0">
                <a:solidFill>
                  <a:schemeClr val="bg1"/>
                </a:solidFill>
              </a:rPr>
              <a:t>	</a:t>
            </a:r>
            <a:r>
              <a:rPr lang="fi-FI" sz="1000" b="1" dirty="0" smtClean="0">
                <a:solidFill>
                  <a:schemeClr val="bg1"/>
                </a:solidFill>
              </a:rPr>
              <a:t>hoitoon</a:t>
            </a:r>
            <a:r>
              <a:rPr lang="fi-FI" sz="1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780105" y="228371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fi-FI" sz="1000" b="1" smtClean="0">
                <a:solidFill>
                  <a:schemeClr val="bg1"/>
                </a:solidFill>
              </a:rPr>
              <a:t>”	Vaikka </a:t>
            </a:r>
            <a:r>
              <a:rPr lang="fi-FI" sz="1000" b="1" dirty="0">
                <a:solidFill>
                  <a:schemeClr val="bg1"/>
                </a:solidFill>
              </a:rPr>
              <a:t>digitaidot ja </a:t>
            </a:r>
            <a:r>
              <a:rPr lang="fi-FI" sz="1000" b="1">
                <a:solidFill>
                  <a:schemeClr val="bg1"/>
                </a:solidFill>
              </a:rPr>
              <a:t>laitteet </a:t>
            </a:r>
            <a:r>
              <a:rPr lang="fi-FI" sz="1000" b="1" smtClean="0">
                <a:solidFill>
                  <a:schemeClr val="bg1"/>
                </a:solidFill>
              </a:rPr>
              <a:t>	ovat </a:t>
            </a:r>
            <a:r>
              <a:rPr lang="fi-FI" sz="1000" b="1" dirty="0">
                <a:solidFill>
                  <a:schemeClr val="bg1"/>
                </a:solidFill>
              </a:rPr>
              <a:t>hallussa, </a:t>
            </a:r>
            <a:r>
              <a:rPr lang="fi-FI" sz="1000" b="1">
                <a:solidFill>
                  <a:schemeClr val="bg1"/>
                </a:solidFill>
              </a:rPr>
              <a:t>julkishallinto </a:t>
            </a:r>
            <a:r>
              <a:rPr lang="fi-FI" sz="1000" b="1" smtClean="0">
                <a:solidFill>
                  <a:schemeClr val="bg1"/>
                </a:solidFill>
              </a:rPr>
              <a:t>	on </a:t>
            </a:r>
            <a:r>
              <a:rPr lang="fi-FI" sz="1000" b="1" dirty="0">
                <a:solidFill>
                  <a:schemeClr val="bg1"/>
                </a:solidFill>
              </a:rPr>
              <a:t>outo eikä </a:t>
            </a:r>
            <a:r>
              <a:rPr lang="fi-FI" sz="1000" b="1">
                <a:solidFill>
                  <a:schemeClr val="bg1"/>
                </a:solidFill>
              </a:rPr>
              <a:t>palveluista </a:t>
            </a:r>
            <a:r>
              <a:rPr lang="fi-FI" sz="1000" b="1" smtClean="0">
                <a:solidFill>
                  <a:schemeClr val="bg1"/>
                </a:solidFill>
              </a:rPr>
              <a:t>	tietoa</a:t>
            </a:r>
            <a:r>
              <a:rPr lang="fi-FI" sz="1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424722" y="2859782"/>
            <a:ext cx="1293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fi-FI" sz="1000" b="1" smtClean="0">
                <a:solidFill>
                  <a:schemeClr val="bg1"/>
                </a:solidFill>
              </a:rPr>
              <a:t>”	Sairaus </a:t>
            </a:r>
            <a:r>
              <a:rPr lang="fi-FI" sz="1000" b="1">
                <a:solidFill>
                  <a:schemeClr val="bg1"/>
                </a:solidFill>
              </a:rPr>
              <a:t>tai </a:t>
            </a:r>
            <a:r>
              <a:rPr lang="fi-FI" sz="1000" b="1" smtClean="0">
                <a:solidFill>
                  <a:schemeClr val="bg1"/>
                </a:solidFill>
              </a:rPr>
              <a:t>	vamma </a:t>
            </a:r>
            <a:r>
              <a:rPr lang="fi-FI" sz="1000" b="1" dirty="0">
                <a:solidFill>
                  <a:schemeClr val="bg1"/>
                </a:solidFill>
              </a:rPr>
              <a:t>voi </a:t>
            </a:r>
            <a:r>
              <a:rPr lang="fi-FI" sz="1000" b="1">
                <a:solidFill>
                  <a:schemeClr val="bg1"/>
                </a:solidFill>
              </a:rPr>
              <a:t>olla </a:t>
            </a:r>
            <a:r>
              <a:rPr lang="fi-FI" sz="1000" b="1" smtClean="0">
                <a:solidFill>
                  <a:schemeClr val="bg1"/>
                </a:solidFill>
              </a:rPr>
              <a:t>	digieste</a:t>
            </a:r>
            <a:r>
              <a:rPr lang="fi-FI" sz="1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724128" y="2233776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fi-FI" sz="1000" b="1" dirty="0" smtClean="0">
                <a:solidFill>
                  <a:schemeClr val="bg1"/>
                </a:solidFill>
              </a:rPr>
              <a:t>”	Jos </a:t>
            </a:r>
            <a:r>
              <a:rPr lang="fi-FI" sz="1000" b="1" dirty="0">
                <a:solidFill>
                  <a:schemeClr val="bg1"/>
                </a:solidFill>
              </a:rPr>
              <a:t>ei osaa kieltä, ei </a:t>
            </a:r>
            <a:r>
              <a:rPr lang="fi-FI" sz="1000" b="1" dirty="0" smtClean="0">
                <a:solidFill>
                  <a:schemeClr val="bg1"/>
                </a:solidFill>
              </a:rPr>
              <a:t>	digipalvelussakaan 	pärjää</a:t>
            </a:r>
            <a:r>
              <a:rPr lang="fi-FI" sz="1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11559" y="2521808"/>
            <a:ext cx="1615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fi-FI" sz="1000" b="1" dirty="0" smtClean="0">
                <a:solidFill>
                  <a:schemeClr val="bg1"/>
                </a:solidFill>
              </a:rPr>
              <a:t>”	Ilman </a:t>
            </a:r>
            <a:r>
              <a:rPr lang="fi-FI" sz="1000" b="1" dirty="0">
                <a:solidFill>
                  <a:schemeClr val="bg1"/>
                </a:solidFill>
              </a:rPr>
              <a:t>toimivia laitteita </a:t>
            </a:r>
            <a:r>
              <a:rPr lang="fi-FI" sz="1000" b="1" dirty="0" smtClean="0">
                <a:solidFill>
                  <a:schemeClr val="bg1"/>
                </a:solidFill>
              </a:rPr>
              <a:t>	ja </a:t>
            </a:r>
            <a:r>
              <a:rPr lang="fi-FI" sz="1000" b="1" dirty="0">
                <a:solidFill>
                  <a:schemeClr val="bg1"/>
                </a:solidFill>
              </a:rPr>
              <a:t>verkkoyhteyttä </a:t>
            </a:r>
            <a:r>
              <a:rPr lang="fi-FI" sz="1000" b="1" dirty="0" smtClean="0">
                <a:solidFill>
                  <a:schemeClr val="bg1"/>
                </a:solidFill>
              </a:rPr>
              <a:t>	asiat </a:t>
            </a:r>
            <a:r>
              <a:rPr lang="fi-FI" sz="1000" b="1" dirty="0">
                <a:solidFill>
                  <a:schemeClr val="bg1"/>
                </a:solidFill>
              </a:rPr>
              <a:t>mutkistuvat.”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98029"/>
            <a:ext cx="9143997" cy="1291236"/>
          </a:xfrm>
          <a:prstGeom prst="rect">
            <a:avLst/>
          </a:prstGeom>
        </p:spPr>
      </p:pic>
      <p:sp>
        <p:nvSpPr>
          <p:cNvPr id="21" name="Kolmio 20"/>
          <p:cNvSpPr/>
          <p:nvPr/>
        </p:nvSpPr>
        <p:spPr>
          <a:xfrm rot="10049420">
            <a:off x="1495021" y="3378630"/>
            <a:ext cx="252472" cy="20647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Kolmio 21"/>
          <p:cNvSpPr/>
          <p:nvPr/>
        </p:nvSpPr>
        <p:spPr>
          <a:xfrm rot="10800000">
            <a:off x="2735352" y="3157361"/>
            <a:ext cx="252472" cy="20647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Kolmio 22"/>
          <p:cNvSpPr/>
          <p:nvPr/>
        </p:nvSpPr>
        <p:spPr>
          <a:xfrm rot="11789896">
            <a:off x="3788893" y="3054195"/>
            <a:ext cx="290903" cy="30888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4" name="Kolmio 23"/>
          <p:cNvSpPr/>
          <p:nvPr/>
        </p:nvSpPr>
        <p:spPr>
          <a:xfrm rot="10800000">
            <a:off x="4723121" y="3547570"/>
            <a:ext cx="252472" cy="20647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Kolmio 24"/>
          <p:cNvSpPr/>
          <p:nvPr/>
        </p:nvSpPr>
        <p:spPr>
          <a:xfrm rot="10800000">
            <a:off x="6332723" y="3132547"/>
            <a:ext cx="252472" cy="20647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Kolmio 25"/>
          <p:cNvSpPr/>
          <p:nvPr/>
        </p:nvSpPr>
        <p:spPr>
          <a:xfrm rot="11789896">
            <a:off x="8162463" y="3262419"/>
            <a:ext cx="388043" cy="43614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6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987824" y="1563638"/>
            <a:ext cx="2376264" cy="252028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5364088" y="1563638"/>
            <a:ext cx="2520280" cy="252028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611560" y="1563638"/>
            <a:ext cx="2376264" cy="2520280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Palvelut kuuluvat kaikille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3131840" y="1851670"/>
            <a:ext cx="2088232" cy="19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i-FI" sz="1400" dirty="0">
                <a:solidFill>
                  <a:schemeClr val="bg1"/>
                </a:solidFill>
              </a:rPr>
              <a:t>Valtiohallinnon digikirin edetessä meidän on varmistettava, että kansalaisilla, yrityksillä ja yhteisöillä on tasa-arvoiset mahdollisuudet palveluiden käyttöön</a:t>
            </a:r>
          </a:p>
          <a:p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436096" y="1851670"/>
            <a:ext cx="2376264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i-FI" sz="1400" dirty="0">
                <a:solidFill>
                  <a:schemeClr val="bg1"/>
                </a:solidFill>
              </a:rPr>
              <a:t>Sähköisten palvelujen käyttö vaatii osaamista, virallisen kielen hallintaa ja kykyä käyttää tietokonetta, tablettia tai älypuhelinta sekä kykyä löytää oikea viranomaispalvelu verkosta</a:t>
            </a:r>
          </a:p>
        </p:txBody>
      </p:sp>
      <p:sp>
        <p:nvSpPr>
          <p:cNvPr id="10" name="Kolmio 9"/>
          <p:cNvSpPr/>
          <p:nvPr/>
        </p:nvSpPr>
        <p:spPr>
          <a:xfrm rot="5400000">
            <a:off x="2952713" y="3626857"/>
            <a:ext cx="347079" cy="299206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Kolmio 10"/>
          <p:cNvSpPr/>
          <p:nvPr/>
        </p:nvSpPr>
        <p:spPr>
          <a:xfrm rot="5400000">
            <a:off x="5334564" y="3626858"/>
            <a:ext cx="347079" cy="299206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807000" y="1851670"/>
            <a:ext cx="2088232" cy="173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i-FI" sz="1400" dirty="0">
                <a:solidFill>
                  <a:schemeClr val="bg1"/>
                </a:solidFill>
              </a:rPr>
              <a:t>Vaikka virastojen palvelupisteet vähenevät, digitaalisuus takaa laadukkaat julkiset palvelut maan eri osissa erilaisille asiakasryhmille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296"/>
            <a:ext cx="9144000" cy="4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uora yhdysviiva 24"/>
          <p:cNvCxnSpPr/>
          <p:nvPr/>
        </p:nvCxnSpPr>
        <p:spPr>
          <a:xfrm flipH="1">
            <a:off x="503992" y="1872000"/>
            <a:ext cx="7428545" cy="0"/>
          </a:xfrm>
          <a:prstGeom prst="line">
            <a:avLst/>
          </a:prstGeom>
          <a:ln w="19050">
            <a:solidFill>
              <a:srgbClr val="304F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/>
        </p:nvCxnSpPr>
        <p:spPr>
          <a:xfrm flipH="1">
            <a:off x="503992" y="2736000"/>
            <a:ext cx="7428545" cy="0"/>
          </a:xfrm>
          <a:prstGeom prst="line">
            <a:avLst/>
          </a:prstGeom>
          <a:ln w="19050">
            <a:solidFill>
              <a:srgbClr val="304F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296"/>
            <a:ext cx="9144000" cy="40530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Asiakkaita on monenlaisia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3491880" y="1059582"/>
            <a:ext cx="1512168" cy="751927"/>
          </a:xfrm>
          <a:prstGeom prst="roundRect">
            <a:avLst/>
          </a:prstGeom>
          <a:solidFill>
            <a:srgbClr val="A3A3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555776" y="1923678"/>
            <a:ext cx="3360537" cy="751927"/>
          </a:xfrm>
          <a:prstGeom prst="round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1944069" y="2787774"/>
            <a:ext cx="4644155" cy="75183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1331639" y="3620021"/>
            <a:ext cx="5904656" cy="73785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3491880" y="1272971"/>
            <a:ext cx="151216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>
                <a:solidFill>
                  <a:schemeClr val="bg1"/>
                </a:solidFill>
              </a:rPr>
              <a:t>TASO 4 </a:t>
            </a:r>
          </a:p>
          <a:p>
            <a:pPr algn="ctr"/>
            <a:r>
              <a:rPr lang="en-GB" sz="1400" b="1" baseline="30000" dirty="0" err="1">
                <a:solidFill>
                  <a:schemeClr val="bg1"/>
                </a:solidFill>
              </a:rPr>
              <a:t>En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pysty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käyttämään</a:t>
            </a:r>
            <a:endParaRPr lang="en-GB" sz="14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275856" y="2139702"/>
            <a:ext cx="194421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>
                <a:solidFill>
                  <a:schemeClr val="bg1"/>
                </a:solidFill>
              </a:rPr>
              <a:t>TASO 3 </a:t>
            </a:r>
          </a:p>
          <a:p>
            <a:pPr algn="ctr"/>
            <a:r>
              <a:rPr lang="en-GB" sz="1400" b="1" baseline="30000" dirty="0" err="1">
                <a:solidFill>
                  <a:schemeClr val="bg1"/>
                </a:solidFill>
              </a:rPr>
              <a:t>En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käytä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ja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tarvitsen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tukea</a:t>
            </a:r>
            <a:endParaRPr lang="en-GB" sz="14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275856" y="3003798"/>
            <a:ext cx="194421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>
                <a:solidFill>
                  <a:schemeClr val="bg1"/>
                </a:solidFill>
              </a:rPr>
              <a:t>TASO 2 </a:t>
            </a:r>
          </a:p>
          <a:p>
            <a:pPr algn="ctr"/>
            <a:r>
              <a:rPr lang="en-GB" sz="1400" b="1" baseline="30000" dirty="0" err="1">
                <a:solidFill>
                  <a:schemeClr val="bg1"/>
                </a:solidFill>
              </a:rPr>
              <a:t>Käytän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ja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 smtClean="0">
                <a:solidFill>
                  <a:schemeClr val="bg1"/>
                </a:solidFill>
              </a:rPr>
              <a:t>tarvitsen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tukea</a:t>
            </a:r>
            <a:endParaRPr lang="en-GB" sz="14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275856" y="3848343"/>
            <a:ext cx="194421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>
                <a:solidFill>
                  <a:schemeClr val="bg1"/>
                </a:solidFill>
              </a:rPr>
              <a:t>TASO 1 </a:t>
            </a:r>
          </a:p>
          <a:p>
            <a:pPr algn="ctr"/>
            <a:r>
              <a:rPr lang="en-GB" sz="1400" b="1" baseline="30000" dirty="0" err="1">
                <a:solidFill>
                  <a:schemeClr val="bg1"/>
                </a:solidFill>
              </a:rPr>
              <a:t>Käytän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>
                <a:solidFill>
                  <a:schemeClr val="bg1"/>
                </a:solidFill>
              </a:rPr>
              <a:t>ja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sz="1400" b="1" baseline="30000" dirty="0" err="1" smtClean="0">
                <a:solidFill>
                  <a:schemeClr val="bg1"/>
                </a:solidFill>
              </a:rPr>
              <a:t>osaan</a:t>
            </a:r>
            <a:endParaRPr lang="en-GB" sz="14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611560" y="2344110"/>
            <a:ext cx="288032" cy="2013769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611560" y="1059124"/>
            <a:ext cx="288032" cy="1224593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950400" y="1067963"/>
            <a:ext cx="288032" cy="1359768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950400" y="2485672"/>
            <a:ext cx="288032" cy="1296144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 rot="16200000">
            <a:off x="-204656" y="3243951"/>
            <a:ext cx="2002153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aseline="30000" dirty="0" err="1">
                <a:solidFill>
                  <a:schemeClr val="bg1"/>
                </a:solidFill>
              </a:rPr>
              <a:t>Palvelujen</a:t>
            </a:r>
            <a:r>
              <a:rPr lang="en-GB" sz="1300" baseline="30000" dirty="0">
                <a:solidFill>
                  <a:schemeClr val="bg1"/>
                </a:solidFill>
              </a:rPr>
              <a:t> </a:t>
            </a:r>
            <a:r>
              <a:rPr lang="en-GB" sz="1300" baseline="30000" dirty="0" err="1">
                <a:solidFill>
                  <a:schemeClr val="bg1"/>
                </a:solidFill>
              </a:rPr>
              <a:t>käytön</a:t>
            </a:r>
            <a:r>
              <a:rPr lang="en-GB" sz="1300" baseline="30000" dirty="0">
                <a:solidFill>
                  <a:schemeClr val="bg1"/>
                </a:solidFill>
              </a:rPr>
              <a:t> </a:t>
            </a:r>
            <a:r>
              <a:rPr lang="en-GB" sz="1300" baseline="30000" dirty="0" err="1" smtClean="0">
                <a:solidFill>
                  <a:schemeClr val="bg1"/>
                </a:solidFill>
              </a:rPr>
              <a:t>opastus</a:t>
            </a:r>
            <a:endParaRPr lang="en-GB" sz="1300" baseline="30000" dirty="0">
              <a:solidFill>
                <a:schemeClr val="bg1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 rot="16200000">
            <a:off x="178995" y="1558569"/>
            <a:ext cx="1224592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aseline="30000" dirty="0" err="1">
                <a:solidFill>
                  <a:schemeClr val="bg1"/>
                </a:solidFill>
              </a:rPr>
              <a:t>Puolesta</a:t>
            </a:r>
            <a:r>
              <a:rPr lang="en-GB" sz="1300" baseline="30000" dirty="0">
                <a:solidFill>
                  <a:schemeClr val="bg1"/>
                </a:solidFill>
              </a:rPr>
              <a:t> </a:t>
            </a:r>
            <a:r>
              <a:rPr lang="en-GB" sz="1300" baseline="30000" dirty="0" err="1">
                <a:solidFill>
                  <a:schemeClr val="bg1"/>
                </a:solidFill>
              </a:rPr>
              <a:t>asiointi</a:t>
            </a:r>
            <a:endParaRPr lang="en-GB" sz="1300" baseline="30000" dirty="0">
              <a:solidFill>
                <a:schemeClr val="bg1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 rot="16200000">
            <a:off x="450902" y="1630803"/>
            <a:ext cx="1368152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aseline="30000" dirty="0" err="1">
                <a:solidFill>
                  <a:schemeClr val="bg1"/>
                </a:solidFill>
              </a:rPr>
              <a:t>Kiinteä</a:t>
            </a:r>
            <a:r>
              <a:rPr lang="en-GB" sz="1300" baseline="30000" dirty="0">
                <a:solidFill>
                  <a:schemeClr val="bg1"/>
                </a:solidFill>
              </a:rPr>
              <a:t> </a:t>
            </a:r>
            <a:r>
              <a:rPr lang="en-GB" sz="1300" baseline="30000" dirty="0" err="1">
                <a:solidFill>
                  <a:schemeClr val="bg1"/>
                </a:solidFill>
              </a:rPr>
              <a:t>palvelupiste</a:t>
            </a:r>
            <a:endParaRPr lang="en-GB" sz="1300" baseline="30000" dirty="0">
              <a:solidFill>
                <a:schemeClr val="bg1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 rot="16200000">
            <a:off x="457937" y="2991922"/>
            <a:ext cx="1354080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aseline="30000" dirty="0" err="1">
                <a:solidFill>
                  <a:schemeClr val="bg1"/>
                </a:solidFill>
              </a:rPr>
              <a:t>Liikkuva</a:t>
            </a:r>
            <a:r>
              <a:rPr lang="en-GB" sz="1300" baseline="30000" dirty="0">
                <a:solidFill>
                  <a:schemeClr val="bg1"/>
                </a:solidFill>
              </a:rPr>
              <a:t> </a:t>
            </a:r>
            <a:r>
              <a:rPr lang="en-GB" sz="1300" baseline="30000" dirty="0" err="1">
                <a:solidFill>
                  <a:schemeClr val="bg1"/>
                </a:solidFill>
              </a:rPr>
              <a:t>palvelupiste</a:t>
            </a:r>
            <a:endParaRPr lang="en-GB" sz="1300" baseline="30000" dirty="0">
              <a:solidFill>
                <a:schemeClr val="bg1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5916313" y="1275606"/>
            <a:ext cx="201622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baseline="30000" dirty="0" err="1"/>
              <a:t>Kyvyt</a:t>
            </a:r>
            <a:r>
              <a:rPr lang="en-GB" sz="1400" b="1" baseline="30000" dirty="0"/>
              <a:t> tai </a:t>
            </a:r>
            <a:r>
              <a:rPr lang="en-GB" sz="1400" b="1" baseline="30000" dirty="0" err="1"/>
              <a:t>ominaisuudet</a:t>
            </a:r>
            <a:r>
              <a:rPr lang="en-GB" sz="1400" b="1" baseline="30000" dirty="0"/>
              <a:t> </a:t>
            </a:r>
            <a:endParaRPr lang="en-GB" sz="1400" b="1" baseline="30000" dirty="0" smtClean="0"/>
          </a:p>
          <a:p>
            <a:pPr algn="r"/>
            <a:r>
              <a:rPr lang="en-GB" sz="1400" b="1" baseline="30000" dirty="0" err="1" smtClean="0"/>
              <a:t>estävät</a:t>
            </a:r>
            <a:r>
              <a:rPr lang="en-GB" sz="1400" b="1" baseline="30000" dirty="0" smtClean="0"/>
              <a:t> </a:t>
            </a:r>
            <a:r>
              <a:rPr lang="en-GB" sz="1400" b="1" baseline="30000" dirty="0" err="1"/>
              <a:t>käytön</a:t>
            </a:r>
            <a:endParaRPr lang="en-GB" sz="1400" b="1" baseline="300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916313" y="2139702"/>
            <a:ext cx="201622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baseline="30000" dirty="0" err="1"/>
              <a:t>En</a:t>
            </a:r>
            <a:r>
              <a:rPr lang="en-GB" sz="1400" b="1" baseline="30000" dirty="0"/>
              <a:t> </a:t>
            </a:r>
            <a:r>
              <a:rPr lang="en-GB" sz="1400" b="1" baseline="30000" dirty="0" err="1"/>
              <a:t>osaa</a:t>
            </a:r>
            <a:r>
              <a:rPr lang="en-GB" sz="1400" b="1" baseline="30000" dirty="0"/>
              <a:t> </a:t>
            </a:r>
            <a:endParaRPr lang="en-GB" sz="1400" b="1" baseline="30000" dirty="0" smtClean="0"/>
          </a:p>
          <a:p>
            <a:pPr algn="r"/>
            <a:r>
              <a:rPr lang="en-GB" sz="1400" b="1" baseline="30000" dirty="0" err="1" smtClean="0"/>
              <a:t>käyttää</a:t>
            </a:r>
            <a:r>
              <a:rPr lang="en-GB" sz="1400" b="1" baseline="30000" dirty="0" smtClean="0"/>
              <a:t> </a:t>
            </a:r>
            <a:r>
              <a:rPr lang="en-GB" sz="1400" b="1" baseline="30000" dirty="0" err="1"/>
              <a:t>palveluja</a:t>
            </a:r>
            <a:endParaRPr lang="en-GB" sz="1400" b="1" baseline="300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5916313" y="314781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baseline="30000" dirty="0" err="1"/>
              <a:t>Osaan</a:t>
            </a:r>
            <a:r>
              <a:rPr lang="en-GB" sz="1400" b="1" baseline="30000" dirty="0"/>
              <a:t> </a:t>
            </a:r>
            <a:endParaRPr lang="en-GB" sz="1400" b="1" baseline="30000" dirty="0" smtClean="0"/>
          </a:p>
          <a:p>
            <a:pPr algn="r"/>
            <a:r>
              <a:rPr lang="en-GB" sz="1400" b="1" baseline="30000" dirty="0" err="1" smtClean="0"/>
              <a:t>käyttää</a:t>
            </a:r>
            <a:r>
              <a:rPr lang="en-GB" sz="1400" b="1" baseline="30000" dirty="0" smtClean="0"/>
              <a:t> </a:t>
            </a:r>
          </a:p>
          <a:p>
            <a:pPr algn="r"/>
            <a:r>
              <a:rPr lang="en-GB" sz="1400" b="1" baseline="30000" dirty="0" err="1" smtClean="0"/>
              <a:t>palveluja</a:t>
            </a:r>
            <a:endParaRPr lang="en-GB" sz="1400" b="1" baseline="30000" dirty="0"/>
          </a:p>
        </p:txBody>
      </p:sp>
      <p:pic>
        <p:nvPicPr>
          <p:cNvPr id="28" name="Kuva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40">
            <a:off x="2794529" y="1059582"/>
            <a:ext cx="553335" cy="8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2050" name="Picture 2" descr="C:\Users\vmrissan\Digihankkeet Sipilä 2015\Ensisijaisuus 2016\Lehtijutut 2016\Karlsson 16.11.2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0"/>
            <a:ext cx="771165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95"/>
            <a:ext cx="7740416" cy="889873"/>
          </a:xfrm>
        </p:spPr>
        <p:txBody>
          <a:bodyPr>
            <a:normAutofit fontScale="90000"/>
          </a:bodyPr>
          <a:lstStyle/>
          <a:p>
            <a:r>
              <a:rPr lang="fi-FI" sz="3600" dirty="0" err="1"/>
              <a:t>Digitaalisaatio</a:t>
            </a:r>
            <a:r>
              <a:rPr lang="fi-FI" sz="3600" dirty="0"/>
              <a:t> on hallituksen läpileikkaava teema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4" y="1039586"/>
            <a:ext cx="7380376" cy="3764412"/>
          </a:xfrm>
        </p:spPr>
        <p:txBody>
          <a:bodyPr/>
          <a:lstStyle/>
          <a:p>
            <a:r>
              <a:rPr lang="fi-FI" dirty="0" smtClean="0"/>
              <a:t>Hallitusohjelmassa on vahva tahtotila uudistaa julkiset palvelut käyttäjälähtöisiksi ja ensisijaisesti digitaalisiksi.</a:t>
            </a:r>
          </a:p>
          <a:p>
            <a:r>
              <a:rPr lang="fi-FI" dirty="0" err="1" smtClean="0"/>
              <a:t>Digitalisaatio</a:t>
            </a:r>
            <a:r>
              <a:rPr lang="fi-FI" dirty="0" smtClean="0"/>
              <a:t> = </a:t>
            </a:r>
            <a:r>
              <a:rPr lang="fi-FI" dirty="0"/>
              <a:t>t</a:t>
            </a:r>
            <a:r>
              <a:rPr lang="fi-FI" dirty="0" smtClean="0"/>
              <a:t>oimintatapojen asiakaslähtöistä uudistamista teknologiaa hyödyntämällä.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195883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Suomidigi.fi</a:t>
            </a:r>
            <a:r>
              <a:rPr lang="fi-FI" dirty="0" smtClean="0"/>
              <a:t> 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u="sng" dirty="0" smtClean="0">
                <a:hlinkClick r:id="rId2"/>
              </a:rPr>
              <a:t>https</a:t>
            </a:r>
            <a:r>
              <a:rPr lang="fi-FI" u="sng" dirty="0">
                <a:hlinkClick r:id="rId2"/>
              </a:rPr>
              <a:t>://www.youtube.com/watch?v=lRu0Brj0KqU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1026" name="Picture 2" descr="C:\Users\vmpellir\AppData\Local\Microsoft\Windows\Temporary Internet Files\Content.Outlook\12KYASAP\Suomodig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486"/>
            <a:ext cx="5891758" cy="37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Olli-Pekka Rissanen</a:t>
            </a:r>
          </a:p>
          <a:p>
            <a:r>
              <a:rPr lang="fi-FI" dirty="0" err="1" smtClean="0"/>
              <a:t>JulkICT</a:t>
            </a:r>
            <a:endParaRPr lang="fi-FI" dirty="0" smtClean="0"/>
          </a:p>
          <a:p>
            <a:r>
              <a:rPr lang="fi-FI" dirty="0" smtClean="0"/>
              <a:t>040-8610060</a:t>
            </a:r>
          </a:p>
          <a:p>
            <a:r>
              <a:rPr lang="fi-FI" dirty="0" err="1" smtClean="0"/>
              <a:t>Olli-Pekka.Rissanen@vm.fi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7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Digitalisoidaan julkiset palvelut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03992" y="1039586"/>
            <a:ext cx="7380376" cy="39084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Toimintatavat </a:t>
            </a:r>
            <a:r>
              <a:rPr lang="fi-FI" dirty="0"/>
              <a:t>uudistaen rakennetaan julkiset palvelut käyttäjälähtöisiksi ja ensisijaisesti digitaalisiksi, jotta julkisen talouden kannalta välttämätön tuottavuusloikka onnistuu. Kehittämisessä priorisoidaan palvelut, joissa tuottavuushyöty on suurin. </a:t>
            </a:r>
            <a:r>
              <a:rPr lang="fi-FI" dirty="0" err="1"/>
              <a:t>Digitalisaatio</a:t>
            </a:r>
            <a:r>
              <a:rPr lang="fi-FI" dirty="0"/>
              <a:t> on hallituksen strategian läpileikkaava teema.</a:t>
            </a:r>
          </a:p>
          <a:p>
            <a:r>
              <a:rPr lang="fi-FI" dirty="0"/>
              <a:t>Luodaan kaikkia julkisia palveluita koskevat digitoinnin periaatteet.</a:t>
            </a:r>
          </a:p>
          <a:p>
            <a:r>
              <a:rPr lang="fi-FI" dirty="0"/>
              <a:t>Hallinnon sisäiset prosessit digitalisoidaan ja entiset prosessit puretaan.</a:t>
            </a:r>
          </a:p>
          <a:p>
            <a:r>
              <a:rPr lang="fi-FI" dirty="0"/>
              <a:t>Julkinen hallinto sitoutuu kysymään samaa tietoa kansalaisilta ja yrityksiltä vain kerran. </a:t>
            </a:r>
          </a:p>
          <a:p>
            <a:r>
              <a:rPr lang="fi-FI" dirty="0"/>
              <a:t>Vahvistetaan kansalaisten oikeutta valvoa ja päättää itseään koskevien tietojen käytöstä, samalla varmistaen tietojen sujuva siirtyminen viranomaisten välillä.</a:t>
            </a:r>
          </a:p>
          <a:p>
            <a:r>
              <a:rPr lang="fi-FI" dirty="0"/>
              <a:t>Autetaan niitä kansalaisia, jotka eivät ole tottuneet tai jotka eivät kykene käyttämään digitaalisia palveluita. </a:t>
            </a:r>
          </a:p>
          <a:p>
            <a:r>
              <a:rPr lang="fi-FI" dirty="0"/>
              <a:t>Valtioneuvostossa vahvistetaan </a:t>
            </a:r>
            <a:r>
              <a:rPr lang="fi-FI" dirty="0" err="1"/>
              <a:t>digitalisaation</a:t>
            </a:r>
            <a:r>
              <a:rPr lang="fi-FI" dirty="0"/>
              <a:t> muutosjohtamisen organisointia.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1835696" y="215189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>
                <a:solidFill>
                  <a:srgbClr val="FF0000"/>
                </a:solidFill>
                <a:sym typeface="Webdings"/>
              </a:rPr>
              <a:t></a:t>
            </a:r>
            <a:endParaRPr lang="fi-FI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/>
          <p:cNvSpPr/>
          <p:nvPr/>
        </p:nvSpPr>
        <p:spPr>
          <a:xfrm>
            <a:off x="3419872" y="1470143"/>
            <a:ext cx="2313444" cy="27577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Julkisen hallinnon haasteet ja digitalisaation painopisteet</a:t>
            </a:r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67932"/>
              </p:ext>
            </p:extLst>
          </p:nvPr>
        </p:nvGraphicFramePr>
        <p:xfrm>
          <a:off x="179512" y="1452721"/>
          <a:ext cx="2664296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Muutosvoimat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Ikääntyvä väestö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Asiakasodotukset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Hyvän hallinnon periaatteet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Tietotekniikan kuluttajavetoisuus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Tietoturvauhat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Yksityinen</a:t>
                      </a:r>
                      <a:r>
                        <a:rPr lang="fi-FI" sz="1400" baseline="0" dirty="0" smtClean="0"/>
                        <a:t> palvelutuotanto</a:t>
                      </a:r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491880" y="1563638"/>
            <a:ext cx="21602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Yhtenäinen, asiakaslähtöinen</a:t>
            </a:r>
          </a:p>
          <a:p>
            <a:r>
              <a:rPr lang="fi-FI" sz="1600" dirty="0" smtClean="0"/>
              <a:t>julkinen palvelu</a:t>
            </a:r>
            <a:endParaRPr lang="fi-FI" sz="16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491880" y="2556664"/>
            <a:ext cx="21602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Avoin tietojen hyödyntäminen</a:t>
            </a:r>
            <a:endParaRPr lang="fi-FI" sz="16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1880" y="3276744"/>
            <a:ext cx="21602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Palvelualusta ekosysteemien mahdollistajana</a:t>
            </a:r>
            <a:endParaRPr lang="fi-FI" sz="1600" dirty="0"/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61444"/>
              </p:ext>
            </p:extLst>
          </p:nvPr>
        </p:nvGraphicFramePr>
        <p:xfrm>
          <a:off x="6300192" y="1452721"/>
          <a:ext cx="2664296" cy="3050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4296"/>
              </a:tblGrid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Tarvittavat kyvykkyydet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Palvelumuotoilu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Digitalisaation</a:t>
                      </a:r>
                      <a:r>
                        <a:rPr lang="fi-FI" sz="1400" dirty="0" smtClean="0"/>
                        <a:t> johtaminen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Tiedon hallinnan säädöspohja</a:t>
                      </a:r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Rajapinnat ja </a:t>
                      </a:r>
                      <a:r>
                        <a:rPr lang="fi-FI" sz="1400" dirty="0" err="1" smtClean="0"/>
                        <a:t>APIt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Analytiikka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Lohkoketjut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Tietosuoja ja kyberturva</a:t>
                      </a:r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Ryhmä 16"/>
          <p:cNvGrpSpPr/>
          <p:nvPr/>
        </p:nvGrpSpPr>
        <p:grpSpPr>
          <a:xfrm>
            <a:off x="2843808" y="1470143"/>
            <a:ext cx="576064" cy="2790890"/>
            <a:chOff x="2843808" y="924276"/>
            <a:chExt cx="576064" cy="329494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Suorakulmainen kolmio 14"/>
            <p:cNvSpPr/>
            <p:nvPr/>
          </p:nvSpPr>
          <p:spPr>
            <a:xfrm>
              <a:off x="2843808" y="924276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Suorakulmainen kolmio 15"/>
            <p:cNvSpPr/>
            <p:nvPr/>
          </p:nvSpPr>
          <p:spPr>
            <a:xfrm flipV="1">
              <a:off x="2843808" y="2571749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grpSp>
        <p:nvGrpSpPr>
          <p:cNvPr id="18" name="Ryhmä 17"/>
          <p:cNvGrpSpPr/>
          <p:nvPr/>
        </p:nvGrpSpPr>
        <p:grpSpPr>
          <a:xfrm flipH="1">
            <a:off x="5724128" y="1491630"/>
            <a:ext cx="576064" cy="2952328"/>
            <a:chOff x="2843808" y="924276"/>
            <a:chExt cx="576064" cy="329494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Suorakulmainen kolmio 18"/>
            <p:cNvSpPr/>
            <p:nvPr/>
          </p:nvSpPr>
          <p:spPr>
            <a:xfrm>
              <a:off x="2843808" y="924276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Suorakulmainen kolmio 19"/>
            <p:cNvSpPr/>
            <p:nvPr/>
          </p:nvSpPr>
          <p:spPr>
            <a:xfrm flipV="1">
              <a:off x="2843808" y="2571749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pic>
        <p:nvPicPr>
          <p:cNvPr id="21" name="Picture 14" descr="11_uusi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6" t="35898" r="40485" b="48346"/>
          <a:stretch/>
        </p:blipFill>
        <p:spPr>
          <a:xfrm>
            <a:off x="4932040" y="2427734"/>
            <a:ext cx="759396" cy="800586"/>
          </a:xfrm>
          <a:prstGeom prst="rect">
            <a:avLst/>
          </a:prstGeom>
        </p:spPr>
      </p:pic>
      <p:pic>
        <p:nvPicPr>
          <p:cNvPr id="22" name="Picture 12" descr="9_uusi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71147" r="80018" b="11472"/>
          <a:stretch/>
        </p:blipFill>
        <p:spPr>
          <a:xfrm>
            <a:off x="4980602" y="3260705"/>
            <a:ext cx="752714" cy="860826"/>
          </a:xfrm>
          <a:prstGeom prst="rect">
            <a:avLst/>
          </a:prstGeom>
        </p:spPr>
      </p:pic>
      <p:pic>
        <p:nvPicPr>
          <p:cNvPr id="23" name="Picture 16" descr="11_uusi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37199" r="81602" b="49157"/>
          <a:stretch/>
        </p:blipFill>
        <p:spPr>
          <a:xfrm>
            <a:off x="5148064" y="1635646"/>
            <a:ext cx="504056" cy="5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3992" y="108858"/>
            <a:ext cx="8388488" cy="889873"/>
          </a:xfrm>
        </p:spPr>
        <p:txBody>
          <a:bodyPr>
            <a:noAutofit/>
          </a:bodyPr>
          <a:lstStyle/>
          <a:p>
            <a:r>
              <a:rPr lang="fi-FI" sz="3200" dirty="0" smtClean="0"/>
              <a:t>Kärkihankerahoituksella (100 milj. €) toteutettavat hankkeet:</a:t>
            </a:r>
            <a:endParaRPr lang="fi-FI" sz="3200" dirty="0"/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5681087"/>
              </p:ext>
            </p:extLst>
          </p:nvPr>
        </p:nvGraphicFramePr>
        <p:xfrm>
          <a:off x="467544" y="1131590"/>
          <a:ext cx="8102161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uorakulmio 1"/>
          <p:cNvSpPr/>
          <p:nvPr/>
        </p:nvSpPr>
        <p:spPr>
          <a:xfrm>
            <a:off x="467544" y="4272575"/>
            <a:ext cx="218496" cy="2184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467544" y="4801526"/>
            <a:ext cx="218496" cy="2184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55576" y="4227934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Rahoituksen saaneet hankkeet</a:t>
            </a:r>
            <a:endParaRPr lang="fi-FI" sz="1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798595" y="4756885"/>
            <a:ext cx="1277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Valmistelussa</a:t>
            </a:r>
            <a:endParaRPr lang="fi-FI" sz="1400" dirty="0"/>
          </a:p>
        </p:txBody>
      </p:sp>
      <p:sp>
        <p:nvSpPr>
          <p:cNvPr id="12" name="Suorakulmio 11"/>
          <p:cNvSpPr/>
          <p:nvPr/>
        </p:nvSpPr>
        <p:spPr>
          <a:xfrm>
            <a:off x="467544" y="4537050"/>
            <a:ext cx="218496" cy="21849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755576" y="4496221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Lisätalousarvio III / 2016 </a:t>
            </a:r>
            <a:endParaRPr lang="fi-FI" sz="1400" dirty="0"/>
          </a:p>
        </p:txBody>
      </p:sp>
      <p:pic>
        <p:nvPicPr>
          <p:cNvPr id="9" name="Kuva 8" descr="HALLITUKSEN KÄRKIHANKKEET logo fi lila rg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4389539"/>
            <a:ext cx="1008112" cy="414459"/>
          </a:xfrm>
          <a:prstGeom prst="rect">
            <a:avLst/>
          </a:prstGeom>
        </p:spPr>
      </p:pic>
      <p:sp>
        <p:nvSpPr>
          <p:cNvPr id="14" name="Tekstiruutu 13"/>
          <p:cNvSpPr txBox="1"/>
          <p:nvPr/>
        </p:nvSpPr>
        <p:spPr>
          <a:xfrm>
            <a:off x="2436036" y="4892553"/>
            <a:ext cx="21467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/>
              <a:t>*) Hankintatoimi saanee EU-rahoitusta</a:t>
            </a:r>
            <a:endParaRPr lang="fi-FI" sz="900" dirty="0"/>
          </a:p>
        </p:txBody>
      </p:sp>
      <p:grpSp>
        <p:nvGrpSpPr>
          <p:cNvPr id="15" name="Ryhmä 14"/>
          <p:cNvGrpSpPr/>
          <p:nvPr/>
        </p:nvGrpSpPr>
        <p:grpSpPr>
          <a:xfrm>
            <a:off x="7105074" y="4200297"/>
            <a:ext cx="1499374" cy="899624"/>
            <a:chOff x="1652081" y="2111918"/>
            <a:chExt cx="1499374" cy="899624"/>
          </a:xfrm>
        </p:grpSpPr>
        <p:sp>
          <p:nvSpPr>
            <p:cNvPr id="16" name="Suorakulmio 15"/>
            <p:cNvSpPr/>
            <p:nvPr/>
          </p:nvSpPr>
          <p:spPr>
            <a:xfrm>
              <a:off x="1652081" y="2111918"/>
              <a:ext cx="1499374" cy="89962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uorakulmio 16"/>
            <p:cNvSpPr/>
            <p:nvPr/>
          </p:nvSpPr>
          <p:spPr>
            <a:xfrm>
              <a:off x="1652081" y="2111918"/>
              <a:ext cx="1499374" cy="899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100" dirty="0" err="1" smtClean="0"/>
                <a:t>Digioffice</a:t>
              </a:r>
              <a:r>
                <a:rPr lang="fi-FI" sz="1100" dirty="0" smtClean="0"/>
                <a:t>, D9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100" kern="1200" dirty="0" smtClean="0"/>
                <a:t> (</a:t>
              </a:r>
              <a:r>
                <a:rPr lang="fi-FI" sz="1100" dirty="0" smtClean="0"/>
                <a:t>VM/VK</a:t>
              </a:r>
              <a:r>
                <a:rPr lang="fi-FI" sz="1100" kern="1200" dirty="0" smtClean="0"/>
                <a:t>)</a:t>
              </a:r>
              <a:endParaRPr lang="fi-FI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77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Valtiokonttorin D9 tukee </a:t>
            </a:r>
            <a:r>
              <a:rPr lang="fi-FI" dirty="0" err="1" smtClean="0"/>
              <a:t>digihankkeiden</a:t>
            </a:r>
            <a:r>
              <a:rPr lang="fi-FI" dirty="0" smtClean="0"/>
              <a:t> toimeenpanossa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1400" dirty="0" smtClean="0"/>
              <a:t>Valtiokonttori </a:t>
            </a:r>
            <a:r>
              <a:rPr lang="fi-FI" sz="1400" dirty="0"/>
              <a:t>alkaa </a:t>
            </a:r>
            <a:r>
              <a:rPr lang="fi-FI" sz="1400" dirty="0" smtClean="0"/>
              <a:t>tukemaan valtionhallinnon </a:t>
            </a:r>
            <a:r>
              <a:rPr lang="fi-FI" sz="1400" dirty="0"/>
              <a:t>virastojen julkisten palvelujen asiakaslähtöistä digitaalista muutosta hallitusohjelman tavoitteiden </a:t>
            </a:r>
            <a:r>
              <a:rPr lang="fi-FI" sz="1400" dirty="0" smtClean="0"/>
              <a:t>mukaisesti</a:t>
            </a:r>
          </a:p>
          <a:p>
            <a:r>
              <a:rPr lang="fi-FI" sz="1400" dirty="0" smtClean="0"/>
              <a:t>Toimintakausi 2016-2018</a:t>
            </a:r>
          </a:p>
          <a:p>
            <a:r>
              <a:rPr lang="fi-FI" sz="1400" dirty="0" smtClean="0"/>
              <a:t>Rahoitus koko kaudelle 3 </a:t>
            </a:r>
            <a:r>
              <a:rPr lang="fi-FI" sz="1400" dirty="0" err="1" smtClean="0"/>
              <a:t>milj.€</a:t>
            </a:r>
            <a:r>
              <a:rPr lang="fi-FI" sz="1400" dirty="0" smtClean="0"/>
              <a:t> </a:t>
            </a:r>
            <a:r>
              <a:rPr lang="fi-FI" dirty="0"/>
              <a:t>(LTAE III / </a:t>
            </a:r>
            <a:r>
              <a:rPr lang="fi-FI" dirty="0" smtClean="0"/>
              <a:t>2016)</a:t>
            </a:r>
            <a:endParaRPr lang="fi-FI" sz="1400" dirty="0" smtClean="0"/>
          </a:p>
          <a:p>
            <a:r>
              <a:rPr lang="fi-FI" sz="1400" dirty="0" smtClean="0"/>
              <a:t>Rahoitusehdotukseen on arvioitu 7-8 henkilön työpanos.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Tehtävää valmisteltiin avoimena valmistelutyönä touko-kesäkuussa 2016 työotsikolla ”</a:t>
            </a:r>
            <a:r>
              <a:rPr lang="fi-FI" dirty="0" err="1" smtClean="0"/>
              <a:t>Digi</a:t>
            </a:r>
            <a:r>
              <a:rPr lang="fi-FI" dirty="0" smtClean="0"/>
              <a:t> Office”. Toiminnon nimeksi on tulossa D9</a:t>
            </a:r>
          </a:p>
          <a:p>
            <a:r>
              <a:rPr lang="fi-FI" dirty="0"/>
              <a:t>Avoimeen valmisteluun kuului sarja avoimia työpajoja, joissa oli osallistujia sekä julkisesta hallinnosta, yrityksistä että kolmannelta sektorilta</a:t>
            </a:r>
            <a:r>
              <a:rPr lang="fi-FI" dirty="0" smtClean="0"/>
              <a:t>. Tulokset huomioidaan soveltuvin </a:t>
            </a:r>
            <a:r>
              <a:rPr lang="fi-FI" dirty="0"/>
              <a:t>osin</a:t>
            </a:r>
            <a:r>
              <a:rPr lang="fi-FI" dirty="0" smtClean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5364088" y="3255826"/>
            <a:ext cx="3600400" cy="176419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200" b="1" dirty="0" smtClean="0"/>
              <a:t>Hankkeita </a:t>
            </a:r>
            <a:r>
              <a:rPr lang="fi-FI" sz="1200" b="1" dirty="0"/>
              <a:t>voidaan tukea </a:t>
            </a:r>
            <a:r>
              <a:rPr lang="fi-FI" sz="1200" b="1" dirty="0" smtClean="0"/>
              <a:t>esimerkiksi:</a:t>
            </a:r>
            <a:br>
              <a:rPr lang="fi-FI" sz="1200" b="1" dirty="0" smtClean="0"/>
            </a:br>
            <a:endParaRPr lang="fi-FI" sz="1200" b="1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Projektin </a:t>
            </a:r>
            <a:r>
              <a:rPr lang="fi-FI" sz="1200" dirty="0"/>
              <a:t>hallinnan hyvissä </a:t>
            </a:r>
            <a:r>
              <a:rPr lang="fi-FI" sz="1200" dirty="0" smtClean="0"/>
              <a:t>käytännöissä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Auttamalla </a:t>
            </a:r>
            <a:r>
              <a:rPr lang="fi-FI" sz="1200" dirty="0"/>
              <a:t>löytämään vastaavia </a:t>
            </a:r>
            <a:r>
              <a:rPr lang="fi-FI" sz="1200" dirty="0" smtClean="0"/>
              <a:t>hankkeita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Muutosjohtamisen vahvistamisessa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Prosessien uudistamisessa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Hankinnoissa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Viestinnässä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Palvelumuotoilussa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7866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91" y="1520440"/>
            <a:ext cx="8703786" cy="3163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4" tIns="34289" rIns="68534" bIns="34289" rtlCol="0" anchor="ctr"/>
          <a:lstStyle/>
          <a:p>
            <a:pPr algn="ctr" defTabSz="68527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1674" y="4193102"/>
            <a:ext cx="2294999" cy="488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spcCol="0" rtlCol="0" anchor="ctr"/>
          <a:lstStyle/>
          <a:p>
            <a:pPr algn="ctr" defTabSz="685273"/>
            <a:r>
              <a:rPr lang="fi-FI" sz="1400">
                <a:solidFill>
                  <a:srgbClr val="FFFFFF"/>
                </a:solidFill>
              </a:rPr>
              <a:t>Palveluväylä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62674" y="3634189"/>
            <a:ext cx="1133999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spcCol="0" rtlCol="0" anchor="ctr"/>
          <a:lstStyle/>
          <a:p>
            <a:pPr algn="ctr" defTabSz="685273"/>
            <a:r>
              <a:rPr lang="fi-FI" sz="1400" dirty="0">
                <a:solidFill>
                  <a:srgbClr val="FFFFFF"/>
                </a:solidFill>
              </a:rPr>
              <a:t>Asiointi-valtuudet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88829" y="3634189"/>
            <a:ext cx="1133999" cy="54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spcCol="0" rtlCol="0" anchor="ctr"/>
          <a:lstStyle/>
          <a:p>
            <a:pPr algn="ctr" defTabSz="685273"/>
            <a:r>
              <a:rPr lang="fi-FI" sz="1400" dirty="0">
                <a:solidFill>
                  <a:srgbClr val="FFFFFF"/>
                </a:solidFill>
              </a:rPr>
              <a:t>Viestin-välitys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188813" y="4193102"/>
            <a:ext cx="2294999" cy="488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spcCol="0" rtlCol="0" anchor="ctr"/>
          <a:lstStyle/>
          <a:p>
            <a:pPr algn="ctr" defTabSz="685273"/>
            <a:r>
              <a:rPr lang="fi-FI" sz="1400" dirty="0">
                <a:solidFill>
                  <a:srgbClr val="FFFFFF"/>
                </a:solidFill>
              </a:rPr>
              <a:t>Palvelutietovaranto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4725" y="3634189"/>
            <a:ext cx="1133999" cy="5400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376" tIns="45688" rIns="91376" bIns="45688" spcCol="0" rtlCol="0" anchor="ctr"/>
          <a:lstStyle/>
          <a:p>
            <a:pPr algn="ctr" defTabSz="685273"/>
            <a:r>
              <a:rPr lang="fi-FI" sz="1400" dirty="0" err="1">
                <a:solidFill>
                  <a:srgbClr val="FFFFFF"/>
                </a:solidFill>
              </a:rPr>
              <a:t>Tunnista-minen</a:t>
            </a:r>
            <a:endParaRPr lang="fi-FI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6776" y="3634189"/>
            <a:ext cx="1133999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spcCol="0" rtlCol="0" anchor="ctr"/>
          <a:lstStyle/>
          <a:p>
            <a:pPr algn="ctr" defTabSz="685273"/>
            <a:r>
              <a:rPr lang="fi-FI" sz="1400" dirty="0">
                <a:solidFill>
                  <a:srgbClr val="FFFFFF"/>
                </a:solidFill>
              </a:rPr>
              <a:t>Palvelu-näkymät</a:t>
            </a:r>
            <a:endParaRPr lang="fi-FI" sz="1200" dirty="0">
              <a:solidFill>
                <a:srgbClr val="FFFFFF"/>
              </a:solidFill>
            </a:endParaRPr>
          </a:p>
        </p:txBody>
      </p:sp>
      <p:sp>
        <p:nvSpPr>
          <p:cNvPr id="222" name="Title 2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Suomi.fi-</a:t>
            </a:r>
            <a:r>
              <a:rPr lang="en-US" sz="2700" dirty="0" err="1" smtClean="0"/>
              <a:t>palvelukokonaisuus</a:t>
            </a:r>
            <a:endParaRPr lang="en-US" sz="2700" dirty="0"/>
          </a:p>
        </p:txBody>
      </p:sp>
      <p:sp>
        <p:nvSpPr>
          <p:cNvPr id="57" name="Rectangle 56"/>
          <p:cNvSpPr/>
          <p:nvPr/>
        </p:nvSpPr>
        <p:spPr>
          <a:xfrm>
            <a:off x="329067" y="1643335"/>
            <a:ext cx="3801327" cy="330971"/>
          </a:xfrm>
          <a:prstGeom prst="rect">
            <a:avLst/>
          </a:prstGeom>
          <a:noFill/>
        </p:spPr>
        <p:txBody>
          <a:bodyPr wrap="square" lIns="68532" tIns="34289" rIns="68532" bIns="34289">
            <a:noAutofit/>
          </a:bodyPr>
          <a:lstStyle/>
          <a:p>
            <a:pPr defTabSz="685273"/>
            <a:r>
              <a:rPr lang="fi-FI" sz="1400" dirty="0">
                <a:solidFill>
                  <a:srgbClr val="253D90"/>
                </a:solidFill>
              </a:rPr>
              <a:t>Kansalaiselle / yritykselle / viranomaiselle: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88021" y="1910333"/>
            <a:ext cx="3142370" cy="981804"/>
          </a:xfrm>
          <a:prstGeom prst="rect">
            <a:avLst/>
          </a:prstGeom>
          <a:noFill/>
        </p:spPr>
        <p:txBody>
          <a:bodyPr wrap="square" lIns="68532" tIns="34289" rIns="68532" bIns="34289">
            <a:noAutofit/>
          </a:bodyPr>
          <a:lstStyle/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Palvelut ja oppaat eri tilanteisiin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(Vahva) tunnistautuminen, kertakirjautuminen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Yksi identiteetti, monta roolia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Omat tiedot ja viestit, vuorovaikutus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Henkilön ja yrityksen puolesta asiointi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331" r="63615"/>
          <a:stretch/>
        </p:blipFill>
        <p:spPr>
          <a:xfrm>
            <a:off x="4208320" y="1641762"/>
            <a:ext cx="1510928" cy="1485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36364" r="45369"/>
          <a:stretch/>
        </p:blipFill>
        <p:spPr>
          <a:xfrm>
            <a:off x="5732322" y="1641762"/>
            <a:ext cx="1528807" cy="1485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/>
          <a:srcRect l="81636" r="427"/>
          <a:stretch/>
        </p:blipFill>
        <p:spPr>
          <a:xfrm>
            <a:off x="7274533" y="1641762"/>
            <a:ext cx="1501093" cy="14850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30794" y="3350884"/>
            <a:ext cx="4056054" cy="363876"/>
          </a:xfrm>
          <a:prstGeom prst="rect">
            <a:avLst/>
          </a:prstGeom>
          <a:noFill/>
        </p:spPr>
        <p:txBody>
          <a:bodyPr wrap="square" lIns="68532" tIns="34289" rIns="68532" bIns="34289">
            <a:noAutofit/>
          </a:bodyPr>
          <a:lstStyle/>
          <a:p>
            <a:pPr defTabSz="685273"/>
            <a:r>
              <a:rPr lang="fi-FI" sz="1400" dirty="0">
                <a:solidFill>
                  <a:srgbClr val="253D90"/>
                </a:solidFill>
              </a:rPr>
              <a:t>Valtionhallinnolle / kunnille / yrityksille / yhteisöille: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89757" y="3597131"/>
            <a:ext cx="3140639" cy="1194921"/>
          </a:xfrm>
          <a:prstGeom prst="rect">
            <a:avLst/>
          </a:prstGeom>
          <a:noFill/>
        </p:spPr>
        <p:txBody>
          <a:bodyPr wrap="square" lIns="68532" tIns="34289" rIns="68532" bIns="34289">
            <a:noAutofit/>
          </a:bodyPr>
          <a:lstStyle/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Hyvä käyttäjäkokemus ja palvelutaso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Löydettävyys, itsepalvelun tukeminen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Helppo ja kustannustehokas ylläpito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Säästöt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Luotettavuus, turvallisuus</a:t>
            </a:r>
          </a:p>
          <a:p>
            <a:pPr marL="214158" indent="-214158" defTabSz="685273">
              <a:buFontTx/>
              <a:buChar char="-"/>
            </a:pPr>
            <a:r>
              <a:rPr lang="fi-FI" sz="1100" dirty="0">
                <a:solidFill>
                  <a:srgbClr val="253D90"/>
                </a:solidFill>
                <a:cs typeface="Arial"/>
              </a:rPr>
              <a:t>Uudet mahdollisuudet</a:t>
            </a:r>
          </a:p>
        </p:txBody>
      </p:sp>
      <p:pic>
        <p:nvPicPr>
          <p:cNvPr id="68" name="Picture 67" descr="Building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1" y="3687911"/>
            <a:ext cx="463287" cy="612201"/>
          </a:xfrm>
          <a:prstGeom prst="rect">
            <a:avLst/>
          </a:prstGeom>
        </p:spPr>
      </p:pic>
      <p:pic>
        <p:nvPicPr>
          <p:cNvPr id="69" name="Picture 68" descr="Person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1" y="1995231"/>
            <a:ext cx="446384" cy="543275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4113612" y="1543592"/>
            <a:ext cx="4766225" cy="1676861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34" tIns="34289" rIns="68534" bIns="34289" rtlCol="0" anchor="ctr"/>
          <a:lstStyle/>
          <a:p>
            <a:pPr algn="ctr" defTabSz="685273"/>
            <a:endParaRPr lang="fi-FI" sz="1400">
              <a:solidFill>
                <a:srgbClr val="0E1526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4113577" y="3350917"/>
            <a:ext cx="4791200" cy="1676861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34" tIns="34289" rIns="68534" bIns="34289" rtlCol="0" anchor="ctr"/>
          <a:lstStyle/>
          <a:p>
            <a:pPr algn="ctr" defTabSz="685273"/>
            <a:endParaRPr lang="fi-FI" sz="1400">
              <a:solidFill>
                <a:srgbClr val="0E1526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 rot="21052240">
            <a:off x="5854593" y="1583826"/>
            <a:ext cx="1294163" cy="30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34" tIns="34289" rIns="68534" bIns="34289" rtlCol="0">
            <a:spAutoFit/>
          </a:bodyPr>
          <a:lstStyle/>
          <a:p>
            <a:pPr algn="ctr" defTabSz="685273"/>
            <a:r>
              <a:rPr lang="fi-FI" sz="1500" dirty="0">
                <a:solidFill>
                  <a:srgbClr val="FFFFFF"/>
                </a:solidFill>
              </a:rPr>
              <a:t>Näkyvä kerros</a:t>
            </a:r>
          </a:p>
        </p:txBody>
      </p:sp>
      <p:sp>
        <p:nvSpPr>
          <p:cNvPr id="25" name="Tekstiruutu 24"/>
          <p:cNvSpPr txBox="1"/>
          <p:nvPr/>
        </p:nvSpPr>
        <p:spPr>
          <a:xfrm rot="21090060">
            <a:off x="5875009" y="4642043"/>
            <a:ext cx="1121432" cy="30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34" tIns="34289" rIns="68534" bIns="34289" rtlCol="0">
            <a:spAutoFit/>
          </a:bodyPr>
          <a:lstStyle/>
          <a:p>
            <a:pPr algn="ctr" defTabSz="685273"/>
            <a:r>
              <a:rPr lang="fi-FI" sz="1500" dirty="0">
                <a:solidFill>
                  <a:srgbClr val="FFFFFF"/>
                </a:solidFill>
              </a:rPr>
              <a:t>”Pellin alla”</a:t>
            </a:r>
          </a:p>
        </p:txBody>
      </p:sp>
    </p:spTree>
    <p:extLst>
      <p:ext uri="{BB962C8B-B14F-4D97-AF65-F5344CB8AC3E}">
        <p14:creationId xmlns:p14="http://schemas.microsoft.com/office/powerpoint/2010/main" val="16089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5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Digitalisoinnin vauhdittamisen jatkoaskelia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039586"/>
            <a:ext cx="7344816" cy="347638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Velvoitetaan kansalaiset sähköisen </a:t>
            </a:r>
            <a:r>
              <a:rPr lang="fi-FI" dirty="0"/>
              <a:t>postilaatikon käyttöönottamiseen vuonna </a:t>
            </a:r>
            <a:r>
              <a:rPr lang="fi-FI" dirty="0" smtClean="0"/>
              <a:t>2018. Turvataan laintasolla palvelut </a:t>
            </a:r>
            <a:r>
              <a:rPr lang="fi-FI" dirty="0"/>
              <a:t>niille, jotka eivät voi käyttää sähköisiä palveluita. </a:t>
            </a:r>
            <a:endParaRPr lang="fi-FI" dirty="0" smtClean="0"/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Valmistellaan kevääksi </a:t>
            </a:r>
            <a:r>
              <a:rPr lang="fi-FI" dirty="0"/>
              <a:t>2017 tiekartta niistä julkisista palveluista, joissa asiointi </a:t>
            </a:r>
            <a:r>
              <a:rPr lang="fi-FI" dirty="0" smtClean="0"/>
              <a:t>jatkossa tapahtuu </a:t>
            </a:r>
            <a:r>
              <a:rPr lang="fi-FI" dirty="0"/>
              <a:t>lähtökohtaisesti sähköisesti</a:t>
            </a:r>
            <a:r>
              <a:rPr lang="fi-FI" dirty="0" smtClean="0"/>
              <a:t>.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Uudet arkistoitavat aineistot arkistoidaan jatkossa vain sähköisenä. Laaditaan kevään 2017 aikana paperiarkistojen digitoinnin toimeenpanon aikataulu.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K</a:t>
            </a:r>
            <a:r>
              <a:rPr lang="fi-FI" dirty="0" smtClean="0"/>
              <a:t>eväällä </a:t>
            </a:r>
            <a:r>
              <a:rPr lang="fi-FI" dirty="0"/>
              <a:t>2017 </a:t>
            </a:r>
            <a:r>
              <a:rPr lang="fi-FI" dirty="0" smtClean="0"/>
              <a:t>asetetaan tarkennetut </a:t>
            </a:r>
            <a:r>
              <a:rPr lang="fi-FI" dirty="0"/>
              <a:t>tavoitteet, aikataulut ja toimenpiteet digitaalisuuden toimeenpanolle. </a:t>
            </a:r>
            <a:r>
              <a:rPr lang="fi-FI" dirty="0" smtClean="0"/>
              <a:t>Selvitetään ohjaukseen ja  </a:t>
            </a:r>
            <a:r>
              <a:rPr lang="fi-FI" dirty="0"/>
              <a:t>budjetoitiin </a:t>
            </a:r>
            <a:r>
              <a:rPr lang="fi-FI" dirty="0" smtClean="0"/>
              <a:t>liittyviä muutoksia, joilla </a:t>
            </a:r>
            <a:r>
              <a:rPr lang="fi-FI" dirty="0" err="1" smtClean="0"/>
              <a:t>digitalisaation</a:t>
            </a:r>
            <a:r>
              <a:rPr lang="fi-FI" dirty="0" smtClean="0"/>
              <a:t> toimeenpano </a:t>
            </a:r>
            <a:r>
              <a:rPr lang="fi-FI" dirty="0" err="1" smtClean="0"/>
              <a:t>sujuvoituisi</a:t>
            </a:r>
            <a:r>
              <a:rPr lang="fi-FI" dirty="0" smtClean="0"/>
              <a:t>. 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Pitkäjänteisen kehittämisen rinnalla tehdään nopeita asiakaskokemusta parantavia ratkaisuja hyödyntäen olemassa olevia järjestelmiä. Pohjana toimii </a:t>
            </a:r>
            <a:r>
              <a:rPr lang="fi-FI" dirty="0" smtClean="0"/>
              <a:t>Valtiokonttorin </a:t>
            </a:r>
            <a:r>
              <a:rPr lang="fi-FI" dirty="0" err="1"/>
              <a:t>Digikiri-raportit</a:t>
            </a:r>
            <a:r>
              <a:rPr lang="fi-FI" dirty="0"/>
              <a:t>. Kohteiden valinnasta vastaa valtiokonttorin D9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6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HALLINNON NÄKÖKULMA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laajakuva_fin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M_malliesitys_laajakuva_fin.pptx" id="{5E2F9342-D100-4A6A-861F-0EF79530CC38}" vid="{D73DB736-942A-4773-A217-F01D97794918}"/>
    </a:ext>
  </a:extLst>
</a:theme>
</file>

<file path=ppt/theme/theme2.xml><?xml version="1.0" encoding="utf-8"?>
<a:theme xmlns:a="http://schemas.openxmlformats.org/drawingml/2006/main" name="Suomi.fi-template_kevyt_B">
  <a:themeElements>
    <a:clrScheme name="KAPA">
      <a:dk1>
        <a:srgbClr val="0E1526"/>
      </a:dk1>
      <a:lt1>
        <a:srgbClr val="FFFFFF"/>
      </a:lt1>
      <a:dk2>
        <a:srgbClr val="0E1526"/>
      </a:dk2>
      <a:lt2>
        <a:srgbClr val="FFFFFF"/>
      </a:lt2>
      <a:accent1>
        <a:srgbClr val="1998FF"/>
      </a:accent1>
      <a:accent2>
        <a:srgbClr val="E82375"/>
      </a:accent2>
      <a:accent3>
        <a:srgbClr val="177E09"/>
      </a:accent3>
      <a:accent4>
        <a:srgbClr val="A155AA"/>
      </a:accent4>
      <a:accent5>
        <a:srgbClr val="0061AF"/>
      </a:accent5>
      <a:accent6>
        <a:srgbClr val="F25D0D"/>
      </a:accent6>
      <a:hlink>
        <a:srgbClr val="0061AF"/>
      </a:hlink>
      <a:folHlink>
        <a:srgbClr val="A155AA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ema-Arial" id="{3ABD9CBA-57B4-4185-9578-553916C4903F}" vid="{BA85C9B5-A0AB-4CB8-88CB-24C067F3BA7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57</TotalTime>
  <Words>1156</Words>
  <Application>Microsoft Office PowerPoint</Application>
  <PresentationFormat>Näytössä katseltava esitys (16:9)</PresentationFormat>
  <Paragraphs>192</Paragraphs>
  <Slides>21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3" baseType="lpstr">
      <vt:lpstr>VM_malliesitys_laajakuva_fin</vt:lpstr>
      <vt:lpstr>Suomi.fi-template_kevyt_B</vt:lpstr>
      <vt:lpstr>Digitalisaation toimeenpano julkisessa hallinnossa: kokonaiskuva etenemisestä ja tavoitetila. </vt:lpstr>
      <vt:lpstr>Digitaalisaatio on hallituksen läpileikkaava teema </vt:lpstr>
      <vt:lpstr>Digitalisoidaan julkiset palvelut</vt:lpstr>
      <vt:lpstr>Julkisen hallinnon haasteet ja digitalisaation painopisteet</vt:lpstr>
      <vt:lpstr>Kärkihankerahoituksella (100 milj. €) toteutettavat hankkeet:</vt:lpstr>
      <vt:lpstr>Valtiokonttorin D9 tukee digihankkeiden toimeenpanossa </vt:lpstr>
      <vt:lpstr>Suomi.fi-palvelukokonaisuus</vt:lpstr>
      <vt:lpstr>Digitalisoinnin vauhdittamisen jatkoaskelia</vt:lpstr>
      <vt:lpstr>HALLINNON NÄKÖKULMA</vt:lpstr>
      <vt:lpstr>Digitalisoinnin vauhdittamisen jatkoaskelia</vt:lpstr>
      <vt:lpstr>Hallituksen linjaus sanatarkasti</vt:lpstr>
      <vt:lpstr>Ja näin me sitä luemme:</vt:lpstr>
      <vt:lpstr>KANSALAISEN NÄKÖKULMA</vt:lpstr>
      <vt:lpstr>PowerPoint-esitys</vt:lpstr>
      <vt:lpstr>Digitaalinen posti ensisijaiseksi</vt:lpstr>
      <vt:lpstr>Asiakkaita on monenlaisia</vt:lpstr>
      <vt:lpstr>Palvelut kuuluvat kaikille</vt:lpstr>
      <vt:lpstr>Asiakkaita on monenlaisia</vt:lpstr>
      <vt:lpstr>PowerPoint-esitys</vt:lpstr>
      <vt:lpstr> Suomidigi.fi                  https://www.youtube.com/watch?v=lRu0Brj0KqU 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Digitalisaation toimeenpano julkisessa hallinnossa: kokonaiskuva etenemisestä ja tavoitetila.</dc:title>
  <dc:creator>Rissanen Olli-Pekka VM</dc:creator>
  <cp:lastModifiedBy>Pellikka Riikka VM</cp:lastModifiedBy>
  <cp:revision>8</cp:revision>
  <dcterms:created xsi:type="dcterms:W3CDTF">2016-11-23T08:29:19Z</dcterms:created>
  <dcterms:modified xsi:type="dcterms:W3CDTF">2016-11-23T10:10:46Z</dcterms:modified>
</cp:coreProperties>
</file>