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327" r:id="rId3"/>
    <p:sldId id="328" r:id="rId4"/>
    <p:sldId id="329" r:id="rId5"/>
    <p:sldId id="330" r:id="rId6"/>
    <p:sldId id="331" r:id="rId7"/>
    <p:sldId id="33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pPr/>
              <a:t>3.10.2016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0A5F-78CC-487C-81CE-0EB38E137339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7767-4FDC-46D7-A5AD-7734010C2D28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5F-0B3D-4EDF-84AF-D0E0E66E7AC8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3917-3F84-4F55-8A37-2F48A3C3CAED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22FB634A-CB08-4345-AA85-D4EC7BA00B14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92996" y="2277844"/>
            <a:ext cx="7200800" cy="1170773"/>
          </a:xfrm>
        </p:spPr>
        <p:txBody>
          <a:bodyPr/>
          <a:lstStyle/>
          <a:p>
            <a:r>
              <a:rPr lang="fi-FI" sz="3200" dirty="0" smtClean="0"/>
              <a:t>Dokumentointipohjat 1-5 milj. € hankkeiden hankearviointiin</a:t>
            </a:r>
            <a:br>
              <a:rPr lang="fi-FI" sz="3200" dirty="0" smtClean="0"/>
            </a:br>
            <a:r>
              <a:rPr lang="fi-FI" sz="800" dirty="0" smtClean="0"/>
              <a:t>  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400" dirty="0" smtClean="0"/>
              <a:t>(kevennetty vaihtoehto </a:t>
            </a:r>
            <a:r>
              <a:rPr lang="fi-FI" sz="2400" dirty="0" err="1" smtClean="0"/>
              <a:t>word-arviointikehikolle</a:t>
            </a:r>
            <a:r>
              <a:rPr lang="fi-FI" sz="2400" dirty="0" smtClean="0"/>
              <a:t>) </a:t>
            </a:r>
            <a:endParaRPr lang="fi-FI" sz="24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sz="1400" noProof="1" smtClean="0"/>
              <a:t>JulkICT</a:t>
            </a:r>
            <a:endParaRPr lang="fi-FI" sz="1400" noProof="1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>
          <a:xfrm>
            <a:off x="1105904" y="4414307"/>
            <a:ext cx="7200800" cy="445120"/>
          </a:xfrm>
        </p:spPr>
        <p:txBody>
          <a:bodyPr/>
          <a:lstStyle/>
          <a:p>
            <a:r>
              <a:rPr lang="fi-FI" dirty="0" smtClean="0"/>
              <a:t>10/2016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6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388424" y="6429829"/>
            <a:ext cx="477416" cy="291646"/>
          </a:xfrm>
        </p:spPr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Pohja hankearvioinnin dokumentointiin</a:t>
            </a:r>
            <a:endParaRPr lang="fi-FI" dirty="0"/>
          </a:p>
        </p:txBody>
      </p:sp>
      <p:graphicFrame>
        <p:nvGraphicFramePr>
          <p:cNvPr id="1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649884"/>
              </p:ext>
            </p:extLst>
          </p:nvPr>
        </p:nvGraphicFramePr>
        <p:xfrm>
          <a:off x="251520" y="260647"/>
          <a:ext cx="8640960" cy="4424269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2160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fi-FI" sz="1200" i="1" dirty="0" smtClean="0"/>
                        <a:t>Perustiedot</a:t>
                      </a:r>
                      <a:endParaRPr kumimoji="0" lang="fi-FI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7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Hankkeen nimi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Hankkeen omistaja ja hanke-/projektipäällikkö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9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fi-FI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Virasto / Henkilö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Hankkeen tausta ja tarkoitus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Hankkeen tavoitteet ja tuotokset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miksi hanke on käynnistetty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mistä hankkeessa on kyse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tukeeko hanke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esim. jotain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keskeistä toiminnan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muutosta</a:t>
                      </a:r>
                      <a:endParaRPr kumimoji="0" lang="fi-FI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fi-FI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mitä on tarkoitus saada aikaiseksi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fi-FI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i-FI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Kokonaiskustannukset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Hankkeen aikataulu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973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Hankinnat / ulkoiset kustannukset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Oma työ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Times New Roman" pitchFamily="18" charset="0"/>
                        </a:rPr>
                        <a:t>Jatkuvat käyttö- ja ylläpitokustannukset</a:t>
                      </a:r>
                      <a:endParaRPr kumimoji="0" lang="fi-FI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i-FI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100" b="1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Aikataulu ja vaiheistus (esim. välietapit) lyhyesti kuvattuna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Hankkeen tilanne arviointihetkellä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i-FI" sz="11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Tiedot arvioinnista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43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Milloin arviointi on tehty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Ketkä ovat arvioinnin tehneet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304E8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179512" y="4869160"/>
            <a:ext cx="3708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Arviointimateriaalin liitteet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i-FI" sz="1100" dirty="0" smtClean="0"/>
              <a:t>Kustannus-hyötyanalyysi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i-FI" sz="1100" dirty="0" smtClean="0"/>
              <a:t>Hanke-/projektisuunnitelma (tai vastaavat tiedot)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5462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388424" y="6429829"/>
            <a:ext cx="477416" cy="291646"/>
          </a:xfrm>
        </p:spPr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Pohja hankearvioinnin dokumentointiin</a:t>
            </a:r>
            <a:endParaRPr lang="fi-FI" dirty="0"/>
          </a:p>
        </p:txBody>
      </p:sp>
      <p:graphicFrame>
        <p:nvGraphicFramePr>
          <p:cNvPr id="4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478525"/>
              </p:ext>
            </p:extLst>
          </p:nvPr>
        </p:nvGraphicFramePr>
        <p:xfrm>
          <a:off x="251520" y="260647"/>
          <a:ext cx="8640960" cy="6124627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2160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fi-FI" sz="1200" i="1" dirty="0" smtClean="0"/>
                        <a:t>Osa-alue 1. Vaikuttavuus ja asiakashyödyt</a:t>
                      </a:r>
                      <a:endParaRPr kumimoji="0" lang="fi-FI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kuvataan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arvioidaan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7876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Miten asiakaslähtöisyys näkyy hankkeessa? Uudistetaanko asiakkaalle näkyviä prosesseja ja puretaanko vanhoja?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Mitkä ovat keskeiset vaikuttavuus- ja asiakashyödyt ja miten ne on tarkoitus realisoida?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Onko asiakaslähtöisyys otettu huomioon?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Onko vaikuttavuustavoitteet ja asiakashyödyt tunnistettu? Entä niihin mahdollisesti liittyvät oletukset tai epävarmuustekijät?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Onko hyötyjen realisoimiseksi tarvittavat toimenpiteet tunnistettu ja suunniteltu?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Lyhyt kuvaus hankkeen kannalta keskeisistä näkökohdista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Arvioinnissa tehdyt havainnot / evästykset hankkeelle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35337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0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388424" y="6429829"/>
            <a:ext cx="477416" cy="291646"/>
          </a:xfrm>
        </p:spPr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Pohja hankearvioinnin dokumentointiin</a:t>
            </a:r>
            <a:endParaRPr lang="fi-FI" dirty="0"/>
          </a:p>
        </p:txBody>
      </p:sp>
      <p:graphicFrame>
        <p:nvGraphicFramePr>
          <p:cNvPr id="4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198164"/>
              </p:ext>
            </p:extLst>
          </p:nvPr>
        </p:nvGraphicFramePr>
        <p:xfrm>
          <a:off x="251520" y="260647"/>
          <a:ext cx="8640960" cy="6120681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2205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fi-FI" sz="1200" i="1" dirty="0" smtClean="0"/>
                        <a:t>Osa-alue 2. Taloudellinen</a:t>
                      </a:r>
                      <a:r>
                        <a:rPr lang="fi-FI" sz="1200" i="1" baseline="0" dirty="0" smtClean="0"/>
                        <a:t> kannattavuus</a:t>
                      </a:r>
                      <a:endParaRPr kumimoji="0" lang="fi-FI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kuvataan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arvioidaan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33880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Mitkä ovat keskeiset taloudelliset hyödyt ja miten ne on tarkoitus realisoida?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Miten hanke ja siinä syntyvät palvelut on tarkoitus rahoittaa?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hankkeesta laadittu kustannus-hyötyanalyysi,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jossa on esitetty kokonaiskustannukset ja taloudelliset hyödyt?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hyötyihin mahdollisesti liittyvät oletukset tai epävarmuus-tekijät tunnistettu?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hyötyjen realisoimiseksi tarvittavat toimenpiteet tunnistettu</a:t>
                      </a:r>
                      <a:b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ja suunniteltu?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hankkeen ja siinä syntyvien palvelujen rahoituksesta sovittu?</a:t>
                      </a:r>
                      <a:endParaRPr kumimoji="0" lang="fi-FI" sz="11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Lyhyt kuvaus hankkeen kannalta keskeisistä näkökohdista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Arvioinnissa tehdyt havainnot / evästykset hankkeelle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5754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388424" y="6429829"/>
            <a:ext cx="477416" cy="291646"/>
          </a:xfrm>
        </p:spPr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Pohja hankearvioinnin dokumentointiin</a:t>
            </a:r>
            <a:endParaRPr lang="fi-FI" dirty="0"/>
          </a:p>
        </p:txBody>
      </p:sp>
      <p:graphicFrame>
        <p:nvGraphicFramePr>
          <p:cNvPr id="4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27186"/>
              </p:ext>
            </p:extLst>
          </p:nvPr>
        </p:nvGraphicFramePr>
        <p:xfrm>
          <a:off x="251520" y="260647"/>
          <a:ext cx="8640960" cy="6135921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2205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fi-FI" sz="1200" i="1" noProof="1" smtClean="0"/>
                        <a:t>Osa-alue 3. Yhteentoimivuus</a:t>
                      </a:r>
                      <a:endParaRPr kumimoji="0" lang="fi-FI" sz="1200" b="0" i="1" u="none" strike="noStrike" cap="none" normalizeH="0" baseline="0" noProof="1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kuvataan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arvioidaan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25204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Mitkä ovat keskeiset yhteentoimivuuden tarpeet ja miten ne on suunniteltu ratkaistavan?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Hyödynnetäänkö yhteisiä arkkitehtuureja ja palveluja?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Kytkös oman organisaation kokonaisarkkitehtuuriin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tunnistettu oleelliset organisaation ulkoiset sekä sisäiset yhteentoimivuuden tarpeet? Onko suunniteltu, miten ne ratkais-taan?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Noudatetaanko arkkitehtuurimenetelmää (JHS 179)?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yhteisiä linjauksia, periaatteita ja arkkitehtuureja huomioitu ja hyödynnetty?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hanke linjassa oman organisaation kokonaisarkkitehtuurin kanssa?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Hyödynnetäänkö soveltuvin osin yhteisiä palveluja?</a:t>
                      </a:r>
                      <a:endParaRPr kumimoji="0" lang="fi-FI" sz="11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Lyhyt kuvaus hankkeen kannalta keskeisistä näkökohdista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Arvioinnissa tehdyt havainnot / evästykset hankkeelle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7278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6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388424" y="6429829"/>
            <a:ext cx="477416" cy="291646"/>
          </a:xfrm>
        </p:spPr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Pohja hankearvioinnin dokumentointiin</a:t>
            </a:r>
            <a:endParaRPr lang="fi-FI" dirty="0"/>
          </a:p>
        </p:txBody>
      </p:sp>
      <p:graphicFrame>
        <p:nvGraphicFramePr>
          <p:cNvPr id="4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915847"/>
              </p:ext>
            </p:extLst>
          </p:nvPr>
        </p:nvGraphicFramePr>
        <p:xfrm>
          <a:off x="251520" y="260647"/>
          <a:ext cx="8640960" cy="6135921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2205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fi-FI" sz="1200" i="1" dirty="0" smtClean="0"/>
                        <a:t>Osa-alue 4. Toteutettavuus</a:t>
                      </a:r>
                      <a:r>
                        <a:rPr lang="fi-FI" sz="1200" i="1" baseline="0" dirty="0" smtClean="0"/>
                        <a:t> (1/2)</a:t>
                      </a:r>
                      <a:endParaRPr kumimoji="0" lang="fi-FI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7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kuvataan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arvioidaan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9400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Riippuvuudet muuhun kehittämiseen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Hankkeen valmistelu ja </a:t>
                      </a: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suunnittelu; sovellettavat kehittämismenetelmät </a:t>
                      </a:r>
                      <a:endParaRPr kumimoji="0" lang="fi-FI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Palvelutuotantomalli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Hankinnat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riippuvuudet muuhun kehittämiseen tunnistettu?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Ovatko hankkeen tavoitteet ja rajaus selkeitä?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hankkeesta olemassa kokonaissuunnitelma?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palvelu­tuotannon malli mietitty?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hankintamalli mietitty?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Lyhyt kuvaus hankkeen kannalta keskeisistä näkökohdista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Arvioinnissa tehdyt havainnot / evästykset hankkeelle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349432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8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388424" y="6429829"/>
            <a:ext cx="477416" cy="291646"/>
          </a:xfrm>
        </p:spPr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Pohja hankearvioinnin dokumentointiin</a:t>
            </a:r>
            <a:endParaRPr lang="fi-FI" dirty="0"/>
          </a:p>
        </p:txBody>
      </p:sp>
      <p:graphicFrame>
        <p:nvGraphicFramePr>
          <p:cNvPr id="4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210532"/>
              </p:ext>
            </p:extLst>
          </p:nvPr>
        </p:nvGraphicFramePr>
        <p:xfrm>
          <a:off x="251520" y="260647"/>
          <a:ext cx="8640960" cy="6135921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2205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fi-FI" sz="1200" i="1" dirty="0" smtClean="0"/>
                        <a:t>Osa-alue 4. Toteutettavuus</a:t>
                      </a:r>
                      <a:r>
                        <a:rPr lang="fi-FI" sz="1200" i="1" baseline="0" dirty="0" smtClean="0"/>
                        <a:t> (2/2)</a:t>
                      </a:r>
                      <a:endParaRPr kumimoji="0" lang="fi-FI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0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kuvataan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Mitä arvioidaan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25204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Hankkeen ohjaus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Osaaminen ja resursointi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Lainsäädäntö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Tietoturva ja varautuminen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Riskit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hankkeen ohjausmalli selkeä? 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tunnistettu keskeiset sidosryhmät ja suunniteltu niiden osallistuminen?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hankkeen resursointi suunniteltu ja onko se hankkeen laajuuteen nähden tarkoituksenmukaisella tasolla?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yhteydet lainsäädäntöön tunnistettu?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tietoturva- ja varautumisnäkökohdat huomioitu?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i-FI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Onko riskit tunnistettu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Lyhyt kuvaus hankkeen kannalta keskeisistä näkökohdista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100" b="1" i="0" u="none" strike="noStrike" kern="1200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Arvioinnissa tehdyt havainnot / evästykset hankkeelle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4738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kern="1200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fi-FI" sz="11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8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fin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VM_malliesitys_fin_v2015-10-07</Template>
  <TotalTime>958</TotalTime>
  <Words>495</Words>
  <Application>Microsoft Office PowerPoint</Application>
  <PresentationFormat>Näytössä katseltava diaesitys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VM_malliesitys_fin_v2015-10-07</vt:lpstr>
      <vt:lpstr>Dokumentointipohjat 1-5 milj. € hankkeiden hankearviointiin    (kevennetty vaihtoehto word-arviointikehikolle)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Toni Äikäs</dc:creator>
  <cp:lastModifiedBy>Äikäs Toni VM</cp:lastModifiedBy>
  <cp:revision>113</cp:revision>
  <dcterms:created xsi:type="dcterms:W3CDTF">2016-02-12T08:23:04Z</dcterms:created>
  <dcterms:modified xsi:type="dcterms:W3CDTF">2016-10-03T06:20:34Z</dcterms:modified>
</cp:coreProperties>
</file>