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8" r:id="rId3"/>
    <p:sldId id="279" r:id="rId4"/>
    <p:sldId id="282" r:id="rId5"/>
    <p:sldId id="281" r:id="rId6"/>
    <p:sldId id="280" r:id="rId7"/>
    <p:sldId id="292" r:id="rId8"/>
    <p:sldId id="291" r:id="rId9"/>
    <p:sldId id="290" r:id="rId10"/>
    <p:sldId id="289" r:id="rId11"/>
    <p:sldId id="288" r:id="rId12"/>
    <p:sldId id="287" r:id="rId13"/>
    <p:sldId id="286" r:id="rId14"/>
    <p:sldId id="285" r:id="rId15"/>
    <p:sldId id="284" r:id="rId16"/>
    <p:sldId id="283" r:id="rId17"/>
    <p:sldId id="268" r:id="rId18"/>
  </p:sldIdLst>
  <p:sldSz cx="9144000" cy="6858000" type="screen4x3"/>
  <p:notesSz cx="6858000" cy="9144000"/>
  <p:defaultTextStyle>
    <a:defPPr>
      <a:defRPr lang="fi-FI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3" d="100"/>
          <a:sy n="103" d="100"/>
        </p:scale>
        <p:origin x="-185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4.1.2018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2002006"/>
            <a:ext cx="9146790" cy="485599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7" y="1796821"/>
            <a:ext cx="7200800" cy="1632181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065305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7" y="3525011"/>
            <a:ext cx="7200800" cy="468583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5" y="451200"/>
            <a:ext cx="3421411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t>4.1.2018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7" y="6494400"/>
            <a:ext cx="15957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t>4.1.2018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7" y="6494400"/>
            <a:ext cx="1595700" cy="1728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t>4.1.2018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9" y="275306"/>
            <a:ext cx="8715829" cy="6300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9" y="273600"/>
            <a:ext cx="8715829" cy="630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9" y="273600"/>
            <a:ext cx="8715829" cy="630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2002006"/>
            <a:ext cx="9146790" cy="485599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988840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400"/>
            </a:lvl1pPr>
            <a:lvl2pPr marL="417225" indent="0">
              <a:buNone/>
              <a:defRPr sz="1400"/>
            </a:lvl2pPr>
            <a:lvl3pPr marL="944345" indent="0">
              <a:buNone/>
              <a:defRPr sz="1400"/>
            </a:lvl3pPr>
            <a:lvl4pPr marL="1473328" indent="0">
              <a:buNone/>
              <a:defRPr sz="1400"/>
            </a:lvl4pPr>
            <a:lvl5pPr marL="1685666" indent="0">
              <a:buNone/>
              <a:defRPr sz="14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9" y="1988840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400"/>
            </a:lvl1pPr>
            <a:lvl2pPr marL="417225" indent="0">
              <a:buNone/>
              <a:defRPr sz="1400"/>
            </a:lvl2pPr>
            <a:lvl3pPr marL="944345" indent="0">
              <a:buNone/>
              <a:defRPr sz="1400"/>
            </a:lvl3pPr>
            <a:lvl4pPr marL="1473328" indent="0">
              <a:buNone/>
              <a:defRPr sz="1400"/>
            </a:lvl4pPr>
            <a:lvl5pPr marL="1685666" indent="0">
              <a:buNone/>
              <a:defRPr sz="14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5" y="451200"/>
            <a:ext cx="3421411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2002006"/>
            <a:ext cx="9146790" cy="485599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7" y="1772816"/>
            <a:ext cx="7200800" cy="1464163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7" y="3236980"/>
            <a:ext cx="7200800" cy="48005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067201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7" y="3717034"/>
            <a:ext cx="7200800" cy="384043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404813"/>
            <a:ext cx="936000" cy="1248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2,6 x 2,6 cm    155 x 155 px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5" y="451200"/>
            <a:ext cx="3421411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t>4.1.2018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836058"/>
            <a:ext cx="7380000" cy="4290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t>4.1.2018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391825"/>
            <a:ext cx="7380000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78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408"/>
              </a:spcAft>
              <a:defRPr sz="1600"/>
            </a:lvl1pPr>
            <a:lvl2pPr>
              <a:spcBef>
                <a:spcPts val="0"/>
              </a:spcBef>
              <a:spcAft>
                <a:spcPts val="1408"/>
              </a:spcAft>
              <a:defRPr sz="1600"/>
            </a:lvl2pPr>
            <a:lvl3pPr>
              <a:spcBef>
                <a:spcPts val="0"/>
              </a:spcBef>
              <a:spcAft>
                <a:spcPts val="1408"/>
              </a:spcAft>
              <a:defRPr sz="1600"/>
            </a:lvl3pPr>
            <a:lvl4pPr>
              <a:spcBef>
                <a:spcPts val="0"/>
              </a:spcBef>
              <a:spcAft>
                <a:spcPts val="1408"/>
              </a:spcAft>
              <a:defRPr sz="1600"/>
            </a:lvl4pPr>
            <a:lvl5pPr>
              <a:spcBef>
                <a:spcPts val="0"/>
              </a:spcBef>
              <a:spcAft>
                <a:spcPts val="1408"/>
              </a:spcAft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816000" cy="4779304"/>
          </a:xfrm>
        </p:spPr>
        <p:txBody>
          <a:bodyPr>
            <a:normAutofit/>
          </a:bodyPr>
          <a:lstStyle>
            <a:lvl1pPr>
              <a:spcAft>
                <a:spcPts val="1408"/>
              </a:spcAft>
              <a:defRPr sz="1600"/>
            </a:lvl1pPr>
            <a:lvl2pPr>
              <a:spcAft>
                <a:spcPts val="1408"/>
              </a:spcAft>
              <a:defRPr sz="1600"/>
            </a:lvl2pPr>
            <a:lvl3pPr>
              <a:spcAft>
                <a:spcPts val="1408"/>
              </a:spcAft>
              <a:defRPr sz="1600"/>
            </a:lvl3pPr>
            <a:lvl4pPr>
              <a:spcAft>
                <a:spcPts val="1408"/>
              </a:spcAft>
              <a:defRPr sz="1600"/>
            </a:lvl4pPr>
            <a:lvl5pPr>
              <a:spcAft>
                <a:spcPts val="1408"/>
              </a:spcAft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t>4.1.2018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6"/>
            <a:ext cx="3816000" cy="4779189"/>
          </a:xfrm>
        </p:spPr>
        <p:txBody>
          <a:bodyPr>
            <a:normAutofit/>
          </a:bodyPr>
          <a:lstStyle>
            <a:lvl1pPr>
              <a:spcAft>
                <a:spcPts val="1408"/>
              </a:spcAft>
              <a:defRPr sz="1600"/>
            </a:lvl1pPr>
            <a:lvl2pPr>
              <a:spcAft>
                <a:spcPts val="1408"/>
              </a:spcAft>
              <a:defRPr sz="1600"/>
            </a:lvl2pPr>
            <a:lvl3pPr>
              <a:spcAft>
                <a:spcPts val="1408"/>
              </a:spcAft>
              <a:defRPr sz="1600"/>
            </a:lvl3pPr>
            <a:lvl4pPr>
              <a:spcAft>
                <a:spcPts val="1408"/>
              </a:spcAft>
              <a:defRPr sz="1600"/>
            </a:lvl4pPr>
            <a:lvl5pPr>
              <a:spcAft>
                <a:spcPts val="1408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t>4.1.2018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476000"/>
            <a:ext cx="3455988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39"/>
              </a:spcAft>
              <a:buClrTx/>
              <a:buSzTx/>
              <a:buFont typeface="Verdana" panose="020B0604030504040204" pitchFamily="34" charset="0"/>
              <a:buNone/>
              <a:tabLst/>
              <a:defRPr sz="1900"/>
            </a:lvl1pPr>
          </a:lstStyle>
          <a:p>
            <a:r>
              <a:rPr lang="fi-FI" dirty="0" smtClean="0"/>
              <a:t>Lisää kuva                                    9,6 x 9,6 cm | </a:t>
            </a:r>
            <a:r>
              <a:rPr lang="fr-FR" dirty="0" smtClean="0"/>
              <a:t>565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6"/>
            <a:ext cx="3816000" cy="4779189"/>
          </a:xfrm>
        </p:spPr>
        <p:txBody>
          <a:bodyPr>
            <a:normAutofit/>
          </a:bodyPr>
          <a:lstStyle>
            <a:lvl1pPr>
              <a:spcAft>
                <a:spcPts val="1408"/>
              </a:spcAft>
              <a:defRPr sz="1600"/>
            </a:lvl1pPr>
            <a:lvl2pPr>
              <a:spcAft>
                <a:spcPts val="1408"/>
              </a:spcAft>
              <a:defRPr sz="1600"/>
            </a:lvl2pPr>
            <a:lvl3pPr>
              <a:spcAft>
                <a:spcPts val="1408"/>
              </a:spcAft>
              <a:defRPr sz="1600"/>
            </a:lvl3pPr>
            <a:lvl4pPr>
              <a:spcAft>
                <a:spcPts val="1408"/>
              </a:spcAft>
              <a:defRPr sz="1600"/>
            </a:lvl4pPr>
            <a:lvl5pPr>
              <a:spcAft>
                <a:spcPts val="1408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t>4.1.2018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475999"/>
            <a:ext cx="3456000" cy="1344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39"/>
              </a:spcAft>
              <a:buClrTx/>
              <a:buSzTx/>
              <a:buFont typeface="Verdana" panose="020B0604030504040204" pitchFamily="34" charset="0"/>
              <a:buNone/>
              <a:tabLst/>
              <a:defRPr sz="1900" baseline="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3140968"/>
            <a:ext cx="3456000" cy="1344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39"/>
              </a:spcAft>
              <a:buClrTx/>
              <a:buSzTx/>
              <a:buFont typeface="Verdana" panose="020B0604030504040204" pitchFamily="34" charset="0"/>
              <a:buNone/>
              <a:tabLst/>
              <a:defRPr sz="19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4761719"/>
            <a:ext cx="3456000" cy="1344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39"/>
              </a:spcAft>
              <a:buClrTx/>
              <a:buSzTx/>
              <a:buFont typeface="Verdana" panose="020B0604030504040204" pitchFamily="34" charset="0"/>
              <a:buNone/>
              <a:tabLst/>
              <a:defRPr sz="19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7" y="6494400"/>
            <a:ext cx="15957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t>4.1.2018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476000"/>
            <a:ext cx="7920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                    koko </a:t>
            </a:r>
            <a:r>
              <a:rPr lang="fr-FR" dirty="0" smtClean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7" y="6494400"/>
            <a:ext cx="15957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t>4.1.2018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484315"/>
            <a:ext cx="3816000" cy="2232025"/>
          </a:xfrm>
          <a:solidFill>
            <a:schemeClr val="accent3"/>
          </a:solidFill>
        </p:spPr>
        <p:txBody>
          <a:bodyPr lIns="295672" tIns="549104" rIns="211194" bIns="211194">
            <a:normAutofit/>
          </a:bodyPr>
          <a:lstStyle>
            <a:lvl1pPr>
              <a:spcAft>
                <a:spcPts val="704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704"/>
              </a:spcAft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266" y="1484315"/>
            <a:ext cx="3816000" cy="2232025"/>
          </a:xfrm>
          <a:solidFill>
            <a:schemeClr val="accent1"/>
          </a:solidFill>
        </p:spPr>
        <p:txBody>
          <a:bodyPr lIns="295672" tIns="549104" rIns="211194" bIns="211194">
            <a:normAutofit/>
          </a:bodyPr>
          <a:lstStyle>
            <a:lvl1pPr>
              <a:spcAft>
                <a:spcPts val="704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704"/>
              </a:spcAft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4077074"/>
            <a:ext cx="3816000" cy="2232025"/>
          </a:xfrm>
          <a:solidFill>
            <a:schemeClr val="accent2"/>
          </a:solidFill>
        </p:spPr>
        <p:txBody>
          <a:bodyPr lIns="295672" tIns="549104" rIns="211194" bIns="211194">
            <a:normAutofit/>
          </a:bodyPr>
          <a:lstStyle>
            <a:lvl1pPr>
              <a:spcAft>
                <a:spcPts val="704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704"/>
              </a:spcAft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266" y="4077074"/>
            <a:ext cx="3816000" cy="2232025"/>
          </a:xfrm>
          <a:solidFill>
            <a:schemeClr val="accent4"/>
          </a:solidFill>
        </p:spPr>
        <p:txBody>
          <a:bodyPr lIns="295672" tIns="549104" rIns="211194" bIns="211194">
            <a:normAutofit/>
          </a:bodyPr>
          <a:lstStyle>
            <a:lvl1pPr>
              <a:spcAft>
                <a:spcPts val="704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704"/>
              </a:spcAft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484315"/>
            <a:ext cx="3816000" cy="504527"/>
          </a:xfrm>
        </p:spPr>
        <p:txBody>
          <a:bodyPr lIns="295672" tIns="126716" rIns="211194" bIns="168955">
            <a:noAutofit/>
          </a:bodyPr>
          <a:lstStyle>
            <a:lvl1pPr marL="0" indent="0">
              <a:buFontTx/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258" y="1484315"/>
            <a:ext cx="3816000" cy="504527"/>
          </a:xfrm>
        </p:spPr>
        <p:txBody>
          <a:bodyPr lIns="295672" tIns="126716" rIns="211194" bIns="168955">
            <a:noAutofit/>
          </a:bodyPr>
          <a:lstStyle>
            <a:lvl1pPr marL="0" indent="0">
              <a:buFontTx/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4078803"/>
            <a:ext cx="3816000" cy="504527"/>
          </a:xfrm>
        </p:spPr>
        <p:txBody>
          <a:bodyPr lIns="295672" tIns="126716" rIns="211194" bIns="168955">
            <a:noAutofit/>
          </a:bodyPr>
          <a:lstStyle>
            <a:lvl1pPr marL="0" indent="0">
              <a:buFontTx/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258" y="4078803"/>
            <a:ext cx="3816000" cy="504527"/>
          </a:xfrm>
        </p:spPr>
        <p:txBody>
          <a:bodyPr lIns="295672" tIns="126716" rIns="211194" bIns="168955">
            <a:noAutofit/>
          </a:bodyPr>
          <a:lstStyle>
            <a:lvl1pPr marL="0" indent="0">
              <a:buFontTx/>
              <a:buNone/>
              <a:defRPr sz="1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27" y="6494400"/>
            <a:ext cx="1595700" cy="1728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51" y="0"/>
            <a:ext cx="1373365" cy="3527815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45145"/>
            <a:ext cx="7380376" cy="1186497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386116"/>
            <a:ext cx="7380376" cy="4779189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6429831"/>
            <a:ext cx="975264" cy="291647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t>4.1.2018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31"/>
            <a:ext cx="2895600" cy="291647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1" y="6429831"/>
            <a:ext cx="477416" cy="291647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1072866" rtl="0" eaLnBrk="1" latinLnBrk="0" hangingPunct="1">
        <a:spcBef>
          <a:spcPct val="0"/>
        </a:spcBef>
        <a:buNone/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17225" indent="-417225" algn="l" defTabSz="1072866" rtl="0" eaLnBrk="1" latinLnBrk="0" hangingPunct="1">
        <a:spcBef>
          <a:spcPts val="0"/>
        </a:spcBef>
        <a:spcAft>
          <a:spcPts val="939"/>
        </a:spcAft>
        <a:buFont typeface="Verdana" panose="020B060403050404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843765" indent="-426539" algn="l" defTabSz="1072866" rtl="0" eaLnBrk="1" latinLnBrk="0" hangingPunct="1">
        <a:spcBef>
          <a:spcPts val="0"/>
        </a:spcBef>
        <a:spcAft>
          <a:spcPts val="939"/>
        </a:spcAft>
        <a:buFont typeface="Verdana" panose="020B060403050404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84" indent="-426539" algn="l" defTabSz="1072866" rtl="0" eaLnBrk="1" latinLnBrk="0" hangingPunct="1">
        <a:spcBef>
          <a:spcPts val="0"/>
        </a:spcBef>
        <a:spcAft>
          <a:spcPts val="939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666" indent="-212338" algn="l" defTabSz="1072866" rtl="0" eaLnBrk="1" latinLnBrk="0" hangingPunct="1">
        <a:spcBef>
          <a:spcPts val="0"/>
        </a:spcBef>
        <a:spcAft>
          <a:spcPts val="939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554" indent="-204888" algn="l" defTabSz="1072866" rtl="0" eaLnBrk="1" latinLnBrk="0" hangingPunct="1">
        <a:spcBef>
          <a:spcPts val="0"/>
        </a:spcBef>
        <a:spcAft>
          <a:spcPts val="939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96821"/>
            <a:ext cx="7344815" cy="1632181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Budget</a:t>
            </a:r>
            <a:r>
              <a:rPr lang="fi-FI" dirty="0" smtClean="0"/>
              <a:t> </a:t>
            </a:r>
            <a:r>
              <a:rPr lang="fi-FI" dirty="0" err="1" smtClean="0"/>
              <a:t>review</a:t>
            </a:r>
            <a:r>
              <a:rPr lang="fi-FI" dirty="0" smtClean="0"/>
              <a:t> </a:t>
            </a:r>
            <a:r>
              <a:rPr lang="fi-FI" dirty="0" smtClean="0"/>
              <a:t>2018, </a:t>
            </a:r>
            <a:r>
              <a:rPr lang="fi-FI" dirty="0" err="1" smtClean="0"/>
              <a:t>January</a:t>
            </a:r>
            <a:r>
              <a:rPr lang="fi-FI" dirty="0" smtClean="0"/>
              <a:t> 2018</a:t>
            </a:r>
            <a:br>
              <a:rPr lang="fi-FI" dirty="0" smtClean="0"/>
            </a:br>
            <a:r>
              <a:rPr lang="fi-FI" dirty="0" err="1" smtClean="0"/>
              <a:t>Tables</a:t>
            </a:r>
            <a:r>
              <a:rPr lang="fi-FI" dirty="0" smtClean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Diagrams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smtClean="0"/>
              <a:t>9.1.2018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9218" name="Picture 2" descr="Z:\Budjettikatsaus\BK_2018\En\kuviot\Diagram-4-State-tax-revenue-by-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"/>
            <a:ext cx="9144000" cy="59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10242" name="Picture 2" descr="Z:\Budjettikatsaus\BK_2018\En\kuviot\Diagram-5-Budget-appropriations-in-2018-by-fun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322"/>
            <a:ext cx="9144000" cy="626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5122" name="Picture 2" descr="Z:\Budjettikatsaus\BK_2018\Tammikuu 2018\En\kuviot tammikuu 2018\Diagram-6-The-percentage-change-in-appropriations-by-function-and-effect-on-the-percentage-change-in-expendi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6" y="0"/>
            <a:ext cx="8103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6146" name="Picture 2" descr="Z:\Budjettikatsaus\BK_2018\Tammikuu 2018\En\kuviot tammikuu 2018\Diagram-7-Central-government-budget-revenue-expenditure-and-bal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590"/>
            <a:ext cx="9144000" cy="42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7170" name="Picture 2" descr="Z:\Budjettikatsaus\BK_2018\Tammikuu 2018\En\kuviot tammikuu 2018\Diagram-8-Central-Government-Deb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"/>
            <a:ext cx="9144000" cy="680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14338" name="Picture 2" descr="Z:\Budjettikatsaus\BK_2018\En\kuviot\Diagram-9-Distribution-of-municipalities-revenue-and-expendi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448"/>
            <a:ext cx="9144000" cy="426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pic>
        <p:nvPicPr>
          <p:cNvPr id="8194" name="Picture 2" descr="Z:\Budjettikatsaus\BK_2018\Tammikuu 2018\En\kuviot tammikuu 2018\Diagram-10-Net-lending-and-debt-in-the-local-government-se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965"/>
            <a:ext cx="9144000" cy="513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Ministry</a:t>
            </a:r>
            <a:r>
              <a:rPr lang="fi-FI" dirty="0" smtClean="0"/>
              <a:t> of Finance, Media and </a:t>
            </a:r>
            <a:r>
              <a:rPr lang="fi-FI" dirty="0" err="1" smtClean="0"/>
              <a:t>communications</a:t>
            </a:r>
            <a:endParaRPr lang="fi-FI" dirty="0" smtClean="0"/>
          </a:p>
          <a:p>
            <a:r>
              <a:rPr lang="fi-FI" dirty="0" err="1" smtClean="0"/>
              <a:t>vm-viestinta@vm.fi</a:t>
            </a:r>
            <a:endParaRPr lang="fi-FI" dirty="0"/>
          </a:p>
          <a:p>
            <a:r>
              <a:rPr lang="fi-FI" dirty="0"/>
              <a:t>Media Service </a:t>
            </a:r>
            <a:r>
              <a:rPr lang="fi-FI" dirty="0" smtClean="0"/>
              <a:t>(8am–16pm) +358 2955 </a:t>
            </a:r>
            <a:r>
              <a:rPr lang="fi-FI" dirty="0"/>
              <a:t>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3" name="Picture 2" descr="Z:\Budjettikatsaus\BK_2018\Tammikuu 2018\En\taulukot tammikuu 2018\Table-1-Trends-in-the-national-econo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270"/>
            <a:ext cx="9144000" cy="482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3" name="Picture 2" descr="Z:\Budjettikatsaus\BK_2018\Tammikuu 2018\En\taulukot tammikuu 2018\Table-2-Key-figures-measured-in-terms-of-national-accoun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67"/>
            <a:ext cx="9144000" cy="646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3074" name="Picture 2" descr="Z:\Budjettikatsaus\BK_2018\En\taulukot\Table-3-Average-expenses-of-selected-public-servi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95" y="0"/>
            <a:ext cx="6006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3074" name="Picture 2" descr="Z:\Budjettikatsaus\BK_2018\Tammikuu 2018\En\taulukot tammikuu 2018\Table-4-Objectives-and-rules-steering-Finlands-fiscal-poli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" y="0"/>
            <a:ext cx="88776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4098" name="Picture 2" descr="Z:\Budjettikatsaus\BK_2018\Tammikuu 2018\En\taulukot tammikuu 2018\Table-5-Flow-of-payments-between-Finland-and-the-E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18" y="0"/>
            <a:ext cx="7190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6146" name="Picture 2" descr="Z:\Budjettikatsaus\BK_2018\En\kuviot\Diagram 1 Central government finances as part of the general government finances and the on budget activ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680"/>
            <a:ext cx="91440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7170" name="Picture 2" descr="Z:\Budjettikatsaus\BK_2018\En\kuviot\Diagram-2-General-government-revenue-in-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065"/>
            <a:ext cx="9144000" cy="58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8194" name="Picture 2" descr="Z:\Budjettikatsaus\BK_2018\En\kuviot\Diagram-3-General-government-expenditure-by-fun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"/>
            <a:ext cx="91440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eng">
  <a:themeElements>
    <a:clrScheme name="Mukautettu 4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Esitys2" id="{1640CC40-0C39-4DA4-B492-D0088C636A31}" vid="{157E1FD2-DF81-4EFB-AE02-2FF4D1F9438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VM_malliesitys_eng</Template>
  <TotalTime>18</TotalTime>
  <Words>33</Words>
  <Application>Microsoft Office PowerPoint</Application>
  <PresentationFormat>Näytössä katseltava diaesitys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VM_malliesitys_eng</vt:lpstr>
      <vt:lpstr> Budget review 2018, January 2018 Tables and Diagrams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review 2018 – Tables and Diagrams</dc:title>
  <dc:creator>Jalonen Tiia VM</dc:creator>
  <cp:lastModifiedBy>Jalonen Tiia VM</cp:lastModifiedBy>
  <cp:revision>5</cp:revision>
  <dcterms:created xsi:type="dcterms:W3CDTF">2017-09-19T06:47:02Z</dcterms:created>
  <dcterms:modified xsi:type="dcterms:W3CDTF">2018-01-04T13:41:07Z</dcterms:modified>
</cp:coreProperties>
</file>