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76" r:id="rId5"/>
    <p:sldId id="303" r:id="rId6"/>
    <p:sldId id="305" r:id="rId7"/>
    <p:sldId id="300" r:id="rId8"/>
    <p:sldId id="323" r:id="rId9"/>
    <p:sldId id="321" r:id="rId10"/>
    <p:sldId id="325" r:id="rId11"/>
    <p:sldId id="307" r:id="rId12"/>
    <p:sldId id="308" r:id="rId13"/>
    <p:sldId id="309" r:id="rId14"/>
    <p:sldId id="310" r:id="rId15"/>
    <p:sldId id="311" r:id="rId16"/>
    <p:sldId id="312" r:id="rId17"/>
    <p:sldId id="324" r:id="rId18"/>
    <p:sldId id="302" r:id="rId19"/>
    <p:sldId id="326" r:id="rId20"/>
    <p:sldId id="327" r:id="rId21"/>
  </p:sldIdLst>
  <p:sldSz cx="9144000" cy="5143500" type="screen16x9"/>
  <p:notesSz cx="6858000" cy="9144000"/>
  <p:defaultTextStyle>
    <a:defPPr marL="0" marR="0" indent="0" algn="l" defTabSz="91435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178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355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532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709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5886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064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240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418" algn="l" defTabSz="9143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Oletusosa" id="{FE5C95AE-D26B-4900-81A9-7306A85B5AB6}">
          <p14:sldIdLst>
            <p14:sldId id="276"/>
            <p14:sldId id="303"/>
            <p14:sldId id="305"/>
            <p14:sldId id="300"/>
            <p14:sldId id="323"/>
            <p14:sldId id="321"/>
            <p14:sldId id="325"/>
            <p14:sldId id="307"/>
            <p14:sldId id="308"/>
            <p14:sldId id="309"/>
            <p14:sldId id="310"/>
            <p14:sldId id="311"/>
            <p14:sldId id="312"/>
            <p14:sldId id="324"/>
            <p14:sldId id="302"/>
            <p14:sldId id="326"/>
            <p14:sldId id="32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äänänen Katja VM" initials="VKV" lastIdx="6" clrIdx="0"/>
  <p:cmAuthor id="1" name="Tom Wilen" initials="TW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FD9"/>
          </a:solidFill>
        </a:fill>
      </a:tcStyle>
    </a:wholeTbl>
    <a:band2H>
      <a:tcTxStyle/>
      <a:tcStyle>
        <a:tcBdr/>
        <a:fill>
          <a:solidFill>
            <a:srgbClr val="E7E8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E5F8"/>
          </a:solidFill>
        </a:fill>
      </a:tcStyle>
    </a:wholeTbl>
    <a:band2H>
      <a:tcTxStyle/>
      <a:tcStyle>
        <a:tcBdr/>
        <a:fill>
          <a:solidFill>
            <a:srgbClr val="E9F2F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CBCC"/>
          </a:solidFill>
        </a:fill>
      </a:tcStyle>
    </a:wholeTbl>
    <a:band2H>
      <a:tcTxStyle/>
      <a:tcStyle>
        <a:tcBdr/>
        <a:fill>
          <a:solidFill>
            <a:srgbClr val="FC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2" autoAdjust="0"/>
    <p:restoredTop sz="88203" autoAdjust="0"/>
  </p:normalViewPr>
  <p:slideViewPr>
    <p:cSldViewPr snapToGrid="0" snapToObjects="1">
      <p:cViewPr>
        <p:scale>
          <a:sx n="100" d="100"/>
          <a:sy n="100" d="100"/>
        </p:scale>
        <p:origin x="-756" y="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580738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588" latinLnBrk="0">
      <a:defRPr sz="1200">
        <a:latin typeface="+mj-lt"/>
        <a:ea typeface="+mj-ea"/>
        <a:cs typeface="+mj-cs"/>
        <a:sym typeface="Calibri"/>
      </a:defRPr>
    </a:lvl2pPr>
    <a:lvl3pPr indent="457178" latinLnBrk="0">
      <a:defRPr sz="1200">
        <a:latin typeface="+mj-lt"/>
        <a:ea typeface="+mj-ea"/>
        <a:cs typeface="+mj-cs"/>
        <a:sym typeface="Calibri"/>
      </a:defRPr>
    </a:lvl3pPr>
    <a:lvl4pPr indent="685766" latinLnBrk="0">
      <a:defRPr sz="1200">
        <a:latin typeface="+mj-lt"/>
        <a:ea typeface="+mj-ea"/>
        <a:cs typeface="+mj-cs"/>
        <a:sym typeface="Calibri"/>
      </a:defRPr>
    </a:lvl4pPr>
    <a:lvl5pPr indent="914355" latinLnBrk="0">
      <a:defRPr sz="1200">
        <a:latin typeface="+mj-lt"/>
        <a:ea typeface="+mj-ea"/>
        <a:cs typeface="+mj-cs"/>
        <a:sym typeface="Calibri"/>
      </a:defRPr>
    </a:lvl5pPr>
    <a:lvl6pPr indent="1142944" latinLnBrk="0">
      <a:defRPr sz="1200">
        <a:latin typeface="+mj-lt"/>
        <a:ea typeface="+mj-ea"/>
        <a:cs typeface="+mj-cs"/>
        <a:sym typeface="Calibri"/>
      </a:defRPr>
    </a:lvl6pPr>
    <a:lvl7pPr indent="1371532" latinLnBrk="0">
      <a:defRPr sz="1200">
        <a:latin typeface="+mj-lt"/>
        <a:ea typeface="+mj-ea"/>
        <a:cs typeface="+mj-cs"/>
        <a:sym typeface="Calibri"/>
      </a:defRPr>
    </a:lvl7pPr>
    <a:lvl8pPr indent="1600120" latinLnBrk="0">
      <a:defRPr sz="1200">
        <a:latin typeface="+mj-lt"/>
        <a:ea typeface="+mj-ea"/>
        <a:cs typeface="+mj-cs"/>
        <a:sym typeface="Calibri"/>
      </a:defRPr>
    </a:lvl8pPr>
    <a:lvl9pPr indent="1828709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68B1B873-528B-1B46-B05B-7DFD455810B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84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406F531-C87B-3D4F-BC2B-A9414E08C72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78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26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aseline="0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969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0915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643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115618" y="1329611"/>
            <a:ext cx="7200801" cy="1098123"/>
          </a:xfrm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1115618" y="2427735"/>
            <a:ext cx="7200801" cy="3600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t>Muokkaa alaotsikon perustyyliä napsautt.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sz="quarter" idx="13"/>
          </p:nvPr>
        </p:nvSpPr>
        <p:spPr>
          <a:xfrm>
            <a:off x="1146630" y="4550402"/>
            <a:ext cx="4865806" cy="3211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SzTx/>
              <a:buFontTx/>
              <a:buNone/>
              <a:defRPr sz="1600">
                <a:solidFill>
                  <a:srgbClr val="FFFFFF"/>
                </a:solidFill>
                <a:latin typeface="Arial Narrow"/>
                <a:sym typeface="Arial Narrow"/>
              </a:defRPr>
            </a:lvl1pPr>
          </a:lstStyle>
          <a:p>
            <a:pPr marL="0" indent="0">
              <a:buSzTx/>
              <a:buFontTx/>
              <a:buNone/>
              <a:defRPr sz="1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4"/>
          </p:nvPr>
        </p:nvSpPr>
        <p:spPr>
          <a:xfrm>
            <a:off x="1115618" y="2787776"/>
            <a:ext cx="7200801" cy="2880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SzTx/>
              <a:buFontTx/>
              <a:buNone/>
              <a:defRPr sz="1000"/>
            </a:lvl1pPr>
          </a:lstStyle>
          <a:p>
            <a:pPr marL="0" indent="0">
              <a:spcBef>
                <a:spcPts val="0"/>
              </a:spcBef>
              <a:buSzTx/>
              <a:buFontTx/>
              <a:buNone/>
              <a:defRPr sz="1000"/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sz="quarter" idx="15"/>
          </p:nvPr>
        </p:nvSpPr>
        <p:spPr>
          <a:xfrm>
            <a:off x="7668450" y="303611"/>
            <a:ext cx="936001" cy="93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pic>
        <p:nvPicPr>
          <p:cNvPr id="31" name="image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024" y="336809"/>
            <a:ext cx="3416401" cy="855545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210457" y="205199"/>
            <a:ext cx="8715831" cy="47268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278474"/>
            <a:ext cx="8229600" cy="1102519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7200" y="1536521"/>
            <a:ext cx="8229600" cy="3132773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 sz="800"/>
            </a:lvl1pPr>
          </a:lstStyle>
          <a:p>
            <a:fld id="{F6DB913E-2324-814B-97DF-A9DC456A27A6}" type="datetime1">
              <a:rPr lang="fi-FI" smtClean="0"/>
              <a:pPr/>
              <a:t>5.5.2017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45247" y="4822097"/>
            <a:ext cx="220970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7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4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4BD1F8F9-2302-1449-BE88-2208E010FE2F}" type="datetime1">
              <a:rPr lang="fi-FI" smtClean="0"/>
              <a:pPr/>
              <a:t>5.5.2017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fi-FI" smtClean="0"/>
              <a:t>Suomidigi.fi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745247" y="4822097"/>
            <a:ext cx="220970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125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115618" y="1347617"/>
            <a:ext cx="7200801" cy="1224137"/>
          </a:xfrm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1146629" y="4548980"/>
            <a:ext cx="4865805" cy="32112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SzTx/>
              <a:buFontTx/>
              <a:buNone/>
              <a:defRPr sz="1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Vastuualueen nimi tarvittaessa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sz="quarter" idx="13"/>
          </p:nvPr>
        </p:nvSpPr>
        <p:spPr>
          <a:xfrm>
            <a:off x="1115618" y="2643758"/>
            <a:ext cx="7200801" cy="3514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000"/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000"/>
            </a:pPr>
            <a:endParaRPr/>
          </a:p>
        </p:txBody>
      </p:sp>
      <p:pic>
        <p:nvPicPr>
          <p:cNvPr id="17" name="image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024" y="336809"/>
            <a:ext cx="3416401" cy="85554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30331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 sz="800"/>
            </a:lvl1pPr>
          </a:lstStyle>
          <a:p>
            <a:fld id="{DFCBC387-CF9A-9F44-8F2E-5AA6DE4FFC8E}" type="datetime1">
              <a:rPr lang="fi-FI" smtClean="0"/>
              <a:pPr/>
              <a:t>5.5.2017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745247" y="4822097"/>
            <a:ext cx="220970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918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/>
          <a:lstStyle/>
          <a:p>
            <a:fld id="{1C211216-412F-44BC-A83A-B2A80E9EC161}" type="datetime1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52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half" idx="1"/>
          </p:nvPr>
        </p:nvSpPr>
        <p:spPr>
          <a:xfrm>
            <a:off x="576000" y="1039502"/>
            <a:ext cx="3780000" cy="3584479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half" idx="1"/>
          </p:nvPr>
        </p:nvSpPr>
        <p:spPr>
          <a:xfrm>
            <a:off x="4283969" y="1039585"/>
            <a:ext cx="3816001" cy="3584394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sz="half" idx="13"/>
          </p:nvPr>
        </p:nvSpPr>
        <p:spPr>
          <a:xfrm>
            <a:off x="611999" y="1107001"/>
            <a:ext cx="3455989" cy="345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sz="half" idx="1"/>
          </p:nvPr>
        </p:nvSpPr>
        <p:spPr>
          <a:xfrm>
            <a:off x="4283969" y="1039585"/>
            <a:ext cx="3816001" cy="3584394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400"/>
            </a:lvl1pPr>
            <a:lvl2pPr marL="719101" indent="-363520">
              <a:spcBef>
                <a:spcPts val="1200"/>
              </a:spcBef>
              <a:defRPr sz="1400"/>
            </a:lvl2pPr>
            <a:lvl3pPr marL="1168342" indent="-363519">
              <a:spcBef>
                <a:spcPts val="1200"/>
              </a:spcBef>
              <a:defRPr sz="1400"/>
            </a:lvl3pPr>
            <a:lvl4pPr marL="1436615" indent="-180967">
              <a:spcBef>
                <a:spcPts val="1200"/>
              </a:spcBef>
              <a:defRPr sz="1400"/>
            </a:lvl4pPr>
            <a:lvl5pPr marL="1611232" indent="-174617">
              <a:spcBef>
                <a:spcPts val="1200"/>
              </a:spcBef>
              <a:defRPr sz="1400"/>
            </a:lvl5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sz="quarter" idx="13"/>
          </p:nvPr>
        </p:nvSpPr>
        <p:spPr>
          <a:xfrm>
            <a:off x="611560" y="1106998"/>
            <a:ext cx="3456000" cy="1008002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sz="quarter" idx="14"/>
          </p:nvPr>
        </p:nvSpPr>
        <p:spPr>
          <a:xfrm>
            <a:off x="611560" y="2355725"/>
            <a:ext cx="3456000" cy="1008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5"/>
          </p:nvPr>
        </p:nvSpPr>
        <p:spPr>
          <a:xfrm>
            <a:off x="611560" y="3571290"/>
            <a:ext cx="3456000" cy="1008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3"/>
          </p:nvPr>
        </p:nvSpPr>
        <p:spPr>
          <a:xfrm>
            <a:off x="612001" y="1107001"/>
            <a:ext cx="7920002" cy="3456001"/>
          </a:xfrm>
          <a:prstGeom prst="rect">
            <a:avLst/>
          </a:prstGeom>
        </p:spPr>
        <p:txBody>
          <a:bodyPr lIns="91435" rIns="91435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Muokkaa perustyyl. napsautt.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612001" y="1113234"/>
            <a:ext cx="3816002" cy="1674020"/>
          </a:xfrm>
          <a:prstGeom prst="rect">
            <a:avLst/>
          </a:prstGeom>
          <a:solidFill>
            <a:schemeClr val="accent3"/>
          </a:solidFill>
        </p:spPr>
        <p:txBody>
          <a:bodyPr lIns="179990" tIns="179990" rIns="179990" bIns="179990"/>
          <a:lstStyle>
            <a:lvl1pPr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719101" indent="-36352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</a:lstStyle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3"/>
          </p:nvPr>
        </p:nvSpPr>
        <p:spPr>
          <a:xfrm>
            <a:off x="4726801" y="1113234"/>
            <a:ext cx="3816001" cy="1674020"/>
          </a:xfrm>
          <a:prstGeom prst="rect">
            <a:avLst/>
          </a:prstGeom>
          <a:solidFill>
            <a:schemeClr val="accent1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4"/>
          </p:nvPr>
        </p:nvSpPr>
        <p:spPr>
          <a:xfrm>
            <a:off x="612001" y="3057805"/>
            <a:ext cx="3816002" cy="1674020"/>
          </a:xfrm>
          <a:prstGeom prst="rect">
            <a:avLst/>
          </a:prstGeom>
          <a:solidFill>
            <a:schemeClr val="accent2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5"/>
          </p:nvPr>
        </p:nvSpPr>
        <p:spPr>
          <a:xfrm>
            <a:off x="4726801" y="3057805"/>
            <a:ext cx="3816001" cy="1674020"/>
          </a:xfrm>
          <a:prstGeom prst="rect">
            <a:avLst/>
          </a:prstGeom>
          <a:solidFill>
            <a:schemeClr val="accent4"/>
          </a:solidFill>
        </p:spPr>
        <p:txBody>
          <a:bodyPr lIns="179990" tIns="179990" rIns="179990" bIns="179990"/>
          <a:lstStyle>
            <a:lvl1pPr>
              <a:spcBef>
                <a:spcPts val="45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>
              <a:spcBef>
                <a:spcPts val="600"/>
              </a:spcBef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body" sz="quarter" idx="16"/>
          </p:nvPr>
        </p:nvSpPr>
        <p:spPr>
          <a:xfrm>
            <a:off x="619320" y="1113234"/>
            <a:ext cx="3816002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7"/>
          </p:nvPr>
        </p:nvSpPr>
        <p:spPr>
          <a:xfrm>
            <a:off x="4726801" y="1113234"/>
            <a:ext cx="3816001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8"/>
          </p:nvPr>
        </p:nvSpPr>
        <p:spPr>
          <a:xfrm>
            <a:off x="612001" y="3059101"/>
            <a:ext cx="3816002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9"/>
          </p:nvPr>
        </p:nvSpPr>
        <p:spPr>
          <a:xfrm>
            <a:off x="4726801" y="3059101"/>
            <a:ext cx="3816001" cy="378396"/>
          </a:xfrm>
          <a:prstGeom prst="rect">
            <a:avLst/>
          </a:prstGeom>
        </p:spPr>
        <p:txBody>
          <a:bodyPr lIns="107993" tIns="107993" rIns="107993" bIns="107993"/>
          <a:lstStyle>
            <a:lvl1pPr marL="0" indent="0" defTabSz="500634">
              <a:spcBef>
                <a:spcPts val="375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lvl1pPr>
          </a:lstStyle>
          <a:p>
            <a:pPr marL="0" indent="0" defTabSz="667512">
              <a:spcBef>
                <a:spcPts val="500"/>
              </a:spcBef>
              <a:buSzTx/>
              <a:buFontTx/>
              <a:buNone/>
              <a:defRPr sz="1168" b="1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10457" y="206480"/>
            <a:ext cx="8715831" cy="472538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10457" y="205199"/>
            <a:ext cx="8715831" cy="472680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7" tIns="45718" rIns="45717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1153887" y="1905000"/>
            <a:ext cx="6923315" cy="1314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Muokkaa perustyyl. napsautt.</a:t>
            </a:r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6332233" y="4657619"/>
            <a:ext cx="220969" cy="219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7164289" y="4867201"/>
            <a:ext cx="1595702" cy="12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jp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769449" y="-2"/>
            <a:ext cx="1373366" cy="264586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3992" y="108857"/>
            <a:ext cx="7380376" cy="88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7" tIns="45718" rIns="45717" bIns="45718" anchor="ctr">
            <a:normAutofit/>
          </a:bodyPr>
          <a:lstStyle/>
          <a:p>
            <a:r>
              <a:t>Muokkaa perustyyl. napsautt.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3992" y="1039585"/>
            <a:ext cx="7380376" cy="358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7" tIns="45718" rIns="45717" bIns="45718">
            <a:normAutofit/>
          </a:bodyPr>
          <a:lstStyle/>
          <a:p>
            <a:r>
              <a:t>Muokkaa tekstin perustyylejä napsauttamalla</a:t>
            </a:r>
          </a:p>
          <a:p>
            <a:pPr lvl="1"/>
            <a:r>
              <a:t>toinen taso</a:t>
            </a:r>
          </a:p>
          <a:p>
            <a:pPr lvl="2"/>
            <a:r>
              <a:t>kolmas taso</a:t>
            </a:r>
          </a:p>
          <a:p>
            <a:pPr lvl="3"/>
            <a:r>
              <a:t>neljäs taso</a:t>
            </a:r>
          </a:p>
          <a:p>
            <a:pPr lvl="4"/>
            <a:r>
              <a:t>viides taso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45247" y="4822097"/>
            <a:ext cx="220970" cy="219288"/>
          </a:xfrm>
          <a:prstGeom prst="rect">
            <a:avLst/>
          </a:prstGeom>
          <a:ln w="12700">
            <a:miter lim="400000"/>
          </a:ln>
        </p:spPr>
        <p:txBody>
          <a:bodyPr wrap="none" lIns="45717" tIns="45718" rIns="45717" bIns="45718" anchor="ctr">
            <a:sp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60" r:id="rId7"/>
    <p:sldLayoutId id="2147483661" r:id="rId8"/>
    <p:sldLayoutId id="2147483662" r:id="rId9"/>
    <p:sldLayoutId id="2147483663" r:id="rId10"/>
    <p:sldLayoutId id="2147483665" r:id="rId11"/>
    <p:sldLayoutId id="2147483667" r:id="rId12"/>
    <p:sldLayoutId id="2147483668" r:id="rId13"/>
    <p:sldLayoutId id="2147483669" r:id="rId14"/>
    <p:sldLayoutId id="2147483670" r:id="rId15"/>
  </p:sldLayoutIdLst>
  <p:transition spd="med"/>
  <p:txStyles>
    <p:titleStyle>
      <a:lvl1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55582" marR="0" indent="-355582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09982" marR="0" indent="-454400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24135" marR="0" indent="-519313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514172" marR="0" indent="-258523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686068" marR="0" indent="-249452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‒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14474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71652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8829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86006" marR="0" indent="-228588" algn="l" defTabSz="914355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Verdan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178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355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532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709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5886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064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240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418" algn="r" defTabSz="9143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omidigi.fi/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ctrTitle"/>
          </p:nvPr>
        </p:nvSpPr>
        <p:spPr>
          <a:xfrm>
            <a:off x="1115618" y="1347617"/>
            <a:ext cx="7200801" cy="122413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fi-FI" dirty="0" smtClean="0"/>
              <a:t>Tervetuloa, ajankohtaiskatsaus tiekartan valmistelusta &amp; alustavia havaintoja lainsäädäntötarpeista</a:t>
            </a:r>
            <a:endParaRPr dirty="0"/>
          </a:p>
        </p:txBody>
      </p:sp>
      <p:sp>
        <p:nvSpPr>
          <p:cNvPr id="182" name="Shape 182"/>
          <p:cNvSpPr>
            <a:spLocks noGrp="1"/>
          </p:cNvSpPr>
          <p:nvPr>
            <p:ph type="subTitle" sz="quarter" idx="1"/>
          </p:nvPr>
        </p:nvSpPr>
        <p:spPr>
          <a:xfrm>
            <a:off x="1146630" y="4548980"/>
            <a:ext cx="4865806" cy="321129"/>
          </a:xfrm>
          <a:prstGeom prst="rect">
            <a:avLst/>
          </a:prstGeom>
        </p:spPr>
        <p:txBody>
          <a:bodyPr/>
          <a:lstStyle/>
          <a:p>
            <a:r>
              <a:t>Julkisen hallinnon ICT-osasto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3"/>
          </p:nvPr>
        </p:nvSpPr>
        <p:spPr>
          <a:xfrm>
            <a:off x="1173491" y="2643758"/>
            <a:ext cx="7200801" cy="3514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000"/>
            </a:lvl1pPr>
          </a:lstStyle>
          <a:p>
            <a:r>
              <a:rPr lang="fi-FI" dirty="0"/>
              <a:t>8</a:t>
            </a:r>
            <a:r>
              <a:rPr lang="fi-FI" dirty="0" smtClean="0"/>
              <a:t>.5.2017 Tiekartan keskustelutilaisuus</a:t>
            </a:r>
            <a:endParaRPr lang="fi-FI" b="1" dirty="0" smtClean="0"/>
          </a:p>
          <a:p>
            <a:r>
              <a:rPr lang="fi-FI" dirty="0" smtClean="0"/>
              <a:t>Marjukka Saarijärvi, Eeva Lantto ja Olli-Pekka Rissanen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7759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Yhteenveto </a:t>
            </a:r>
            <a:r>
              <a:rPr lang="fi-FI" dirty="0"/>
              <a:t>perusoikeuksien ja hyvän hallinnon perusteiden merkityksestä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4" y="1039587"/>
            <a:ext cx="7812422" cy="3584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1400" dirty="0" smtClean="0"/>
              <a:t>Kansalaisten </a:t>
            </a:r>
            <a:r>
              <a:rPr lang="fi-FI" sz="1400" dirty="0"/>
              <a:t>voimakas ohjaus velvoittamalla sähköisen postilaatikon tai sähköisten </a:t>
            </a:r>
            <a:r>
              <a:rPr lang="fi-FI" sz="1400" dirty="0" smtClean="0"/>
              <a:t>asiointipalvelujen </a:t>
            </a:r>
            <a:r>
              <a:rPr lang="fi-FI" sz="1400" dirty="0"/>
              <a:t>käyttöön sekä velvoittamiseen liittyvien poikkeusten määritteleminen ja hallinnointi muodostavat ongelmallisen kokonaisuuden ainakin oikeusturvan, hallinnon palveluperiaatteen, suhteellisuusperiaatteen sekä henkilötietojen suojan kannalta </a:t>
            </a:r>
            <a:r>
              <a:rPr lang="fi-FI" sz="1400" dirty="0" smtClean="0"/>
              <a:t>katsottuna</a:t>
            </a:r>
            <a:r>
              <a:rPr lang="fi-FI" sz="1400" dirty="0"/>
              <a:t>. Yhdenvertaisuuden näkökulmasta velvoittaminen ei liene aivan yhtä </a:t>
            </a:r>
            <a:r>
              <a:rPr lang="fi-FI" sz="1400" dirty="0" smtClean="0"/>
              <a:t>ongelmallinen.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 smtClean="0"/>
              <a:t>Viranomaisten </a:t>
            </a:r>
            <a:r>
              <a:rPr lang="fi-FI" sz="1400" dirty="0"/>
              <a:t>yleinen velvoittaminen muuttamaan asiakasviestintäänsä sähköistä </a:t>
            </a:r>
            <a:r>
              <a:rPr lang="fi-FI" sz="1400" dirty="0" smtClean="0"/>
              <a:t>asiointia </a:t>
            </a:r>
            <a:r>
              <a:rPr lang="fi-FI" sz="1400" dirty="0"/>
              <a:t>tukevaksi sekä </a:t>
            </a:r>
            <a:r>
              <a:rPr lang="fi-FI" sz="1400" dirty="0" smtClean="0"/>
              <a:t>viranomaisten nykyistä </a:t>
            </a:r>
            <a:r>
              <a:rPr lang="fi-FI" sz="1400" dirty="0"/>
              <a:t>pidemmälle menevä velvoittaminen sähköisten </a:t>
            </a:r>
            <a:r>
              <a:rPr lang="fi-FI" sz="1400" dirty="0" smtClean="0"/>
              <a:t>palvelukanavien </a:t>
            </a:r>
            <a:r>
              <a:rPr lang="fi-FI" sz="1400" dirty="0"/>
              <a:t>tarjoamiseen on mahdollista. </a:t>
            </a:r>
            <a:endParaRPr lang="fi-FI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 smtClean="0"/>
              <a:t>Jos asiakkaita viestinnässä ohjattaisiin sähköiseen asiointiin, </a:t>
            </a:r>
            <a:r>
              <a:rPr lang="fi-FI" sz="1400" dirty="0"/>
              <a:t>on kuitenkin oikeusturvan ja hyvän </a:t>
            </a:r>
            <a:r>
              <a:rPr lang="fi-FI" sz="1400" dirty="0" smtClean="0"/>
              <a:t>hallinnon </a:t>
            </a:r>
            <a:r>
              <a:rPr lang="fi-FI" sz="1400" dirty="0"/>
              <a:t>perusteiden mukaisesti varmistettava, että hallinnon </a:t>
            </a:r>
            <a:r>
              <a:rPr lang="fi-FI" sz="1400" dirty="0" smtClean="0"/>
              <a:t>asiakkaalle muodostuu käsitys kaikista asiointitavoista , </a:t>
            </a:r>
            <a:r>
              <a:rPr lang="fi-FI" sz="1400" dirty="0"/>
              <a:t>joilla he voivat hoitaa asiansa julkisessa hallinnossa ja että muut asiointitavat on käytettävissä, vaikka ne eivät olisi yhtä helposti </a:t>
            </a:r>
            <a:r>
              <a:rPr lang="fi-FI" sz="1400" dirty="0" smtClean="0"/>
              <a:t>käytettävissä.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 smtClean="0"/>
              <a:t>Tässä </a:t>
            </a:r>
            <a:r>
              <a:rPr lang="fi-FI" sz="1400" dirty="0"/>
              <a:t>on merkitystä tiedottamisvelvollisuuden </a:t>
            </a:r>
            <a:r>
              <a:rPr lang="fi-FI" sz="1400" dirty="0" smtClean="0"/>
              <a:t>toteuttamisella.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 smtClean="0"/>
              <a:t>Yritykset ja muut oikeushenkilöt myöhemmin tässä esityksessä.</a:t>
            </a:r>
            <a:endParaRPr lang="fi-FI" sz="1400" dirty="0"/>
          </a:p>
          <a:p>
            <a:pPr marL="0" indent="0">
              <a:buNone/>
            </a:pP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>
                <a:solidFill>
                  <a:srgbClr val="304E88"/>
                </a:solidFill>
              </a:rPr>
              <a:pPr/>
              <a:t>10</a:t>
            </a:fld>
            <a:endParaRPr lang="fi-FI">
              <a:solidFill>
                <a:srgbClr val="304E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95486"/>
            <a:ext cx="7236360" cy="702078"/>
          </a:xfrm>
        </p:spPr>
        <p:txBody>
          <a:bodyPr/>
          <a:lstStyle/>
          <a:p>
            <a:r>
              <a:rPr lang="fi-FI" dirty="0" smtClean="0"/>
              <a:t>Yhteenveto velvoittamisen haasteista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329612"/>
            <a:ext cx="7560840" cy="248427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Y</a:t>
            </a:r>
            <a:r>
              <a:rPr lang="fi-FI" dirty="0" smtClean="0"/>
              <a:t>leislainsäädännön </a:t>
            </a:r>
            <a:r>
              <a:rPr lang="fi-FI" dirty="0"/>
              <a:t>tasolla säädettävä ehdoton </a:t>
            </a:r>
            <a:r>
              <a:rPr lang="fi-FI" dirty="0" smtClean="0"/>
              <a:t>velvoittavuus </a:t>
            </a:r>
            <a:r>
              <a:rPr lang="fi-FI" dirty="0"/>
              <a:t>sähköiseen asiointiin ei tulle kysymykseen kaikkien julkista tehtävää hoitavien </a:t>
            </a:r>
            <a:r>
              <a:rPr lang="fi-FI" dirty="0" smtClean="0"/>
              <a:t>toimijoiden </a:t>
            </a:r>
            <a:r>
              <a:rPr lang="fi-FI" dirty="0"/>
              <a:t>kohdalla. Todennäköisesti vaiheittainen siirtyminen on </a:t>
            </a:r>
            <a:r>
              <a:rPr lang="fi-FI" dirty="0" smtClean="0"/>
              <a:t>välttämätöntä.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Paitsi </a:t>
            </a:r>
            <a:r>
              <a:rPr lang="fi-FI" dirty="0"/>
              <a:t>edellä </a:t>
            </a:r>
            <a:r>
              <a:rPr lang="fi-FI" dirty="0" smtClean="0"/>
              <a:t>jaksossa oikeusturvasyistä, hyvän hallinnon perusteista ja henkilötietojen suojasta johtuen</a:t>
            </a:r>
            <a:r>
              <a:rPr lang="fi-FI" dirty="0"/>
              <a:t>, myös viranomaistoiminnan puolella ilmenevistä sekä </a:t>
            </a:r>
            <a:r>
              <a:rPr lang="fi-FI" dirty="0" smtClean="0"/>
              <a:t>lainsäädännöllisistä </a:t>
            </a:r>
            <a:r>
              <a:rPr lang="fi-FI" dirty="0"/>
              <a:t>ja käytännön haasteista johtuen, on vaikea velvoittaa hallinnon asiakkaita yleisellä tasolla sähköiseen asiointiin.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329612"/>
            <a:ext cx="7560840" cy="3132348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3600" dirty="0"/>
              <a:t>Perusoikeuksien ja hyvän hallinnon perusteiden valossa on nähty mahdollisena velvoittaa yrityksiä ja niihin verrattavia sähköiseen asiointiin (esim. verotusmenettelyä koskevat lait).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600" dirty="0"/>
              <a:t>V</a:t>
            </a:r>
            <a:r>
              <a:rPr lang="fi-FI" sz="3600" dirty="0" smtClean="0"/>
              <a:t>elvoittaminen </a:t>
            </a:r>
            <a:r>
              <a:rPr lang="fi-FI" sz="3600" dirty="0"/>
              <a:t>edellyttää toimivien asiointiratkaisujen olemassaoloa kaikille velvoitetuille. Näin ollen velvoittaminen ei tulle kyseeseen yleislain </a:t>
            </a:r>
            <a:r>
              <a:rPr lang="fi-FI" sz="3600" dirty="0" smtClean="0"/>
              <a:t>tasolla</a:t>
            </a:r>
            <a:r>
              <a:rPr lang="fi-FI" sz="3600" dirty="0"/>
              <a:t>, vaan asiasta tulisi säätää erityisesti niiden sektorien osalta, joilla asiointi on kattavasti </a:t>
            </a:r>
            <a:r>
              <a:rPr lang="fi-FI" sz="3600" dirty="0" smtClean="0"/>
              <a:t>mahdollistettu.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600" dirty="0" smtClean="0"/>
              <a:t>Yritysten </a:t>
            </a:r>
            <a:r>
              <a:rPr lang="fi-FI" sz="3600" dirty="0"/>
              <a:t>velvoitetta käyttää sähköistä postilaatikkoa ei voida säätää niin kauan kuin siihen liittyviä teknisiä ja käytännön toteutuksen ongelmia ei ole ratkaistu. Harkinnanarvoinen </a:t>
            </a:r>
            <a:r>
              <a:rPr lang="fi-FI" sz="3600" dirty="0" smtClean="0"/>
              <a:t>sääntelyvaihtoehto </a:t>
            </a:r>
            <a:r>
              <a:rPr lang="fi-FI" sz="3600" dirty="0"/>
              <a:t>saattaisi olla ns. virallisen sähköisen yhteystiedon rekisteröiminen sillä välin.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95486"/>
            <a:ext cx="7236360" cy="702078"/>
          </a:xfrm>
        </p:spPr>
        <p:txBody>
          <a:bodyPr/>
          <a:lstStyle/>
          <a:p>
            <a:r>
              <a:rPr lang="fi-FI" dirty="0" smtClean="0"/>
              <a:t>Erityisesti </a:t>
            </a:r>
            <a:r>
              <a:rPr lang="fi-FI" dirty="0"/>
              <a:t>oikeushenkilöiden velvoittamisesta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>
                <a:solidFill>
                  <a:srgbClr val="304E88"/>
                </a:solidFill>
              </a:rPr>
              <a:pPr/>
              <a:t>12</a:t>
            </a:fld>
            <a:endParaRPr lang="fi-FI">
              <a:solidFill>
                <a:srgbClr val="304E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7048" y="78567"/>
            <a:ext cx="7776864" cy="88987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Sähköisen asioinnin edistäminen lainsäädännön keinoin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898497"/>
            <a:ext cx="7920880" cy="3923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Siirtymistä sähköiseen asiointiin sekä viranomaispuolella että asiakkaiden osalta voitaisiin edistää selkeyttämällä asioinnin tapoja lainsäädännön tasolla yleislainsäädännössä sekä karsimalla </a:t>
            </a:r>
            <a:r>
              <a:rPr lang="fi-FI" sz="1800" dirty="0" smtClean="0"/>
              <a:t>erityislainsäädäntöä.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Lainsäädännön </a:t>
            </a:r>
            <a:r>
              <a:rPr lang="fi-FI" sz="1800" dirty="0"/>
              <a:t>uudistaminen </a:t>
            </a:r>
            <a:r>
              <a:rPr lang="fi-FI" sz="1800" dirty="0" smtClean="0"/>
              <a:t>edellyttää viranomaisessa asioinnin </a:t>
            </a:r>
            <a:r>
              <a:rPr lang="fi-FI" sz="1800" dirty="0"/>
              <a:t>tarkastelua sähköisen asioinnin erityispiirteiden ja sen </a:t>
            </a:r>
            <a:r>
              <a:rPr lang="fi-FI" sz="1800" dirty="0" smtClean="0"/>
              <a:t>tarjoamien uusien mahdollisuuksien </a:t>
            </a:r>
            <a:r>
              <a:rPr lang="fi-FI" sz="1800" dirty="0"/>
              <a:t>valossa sekä asiointia koskevan lainsäädännön uudistamista </a:t>
            </a:r>
            <a:r>
              <a:rPr lang="fi-FI" sz="1800" dirty="0" smtClean="0"/>
              <a:t>ja yhtenäistämistä näistä </a:t>
            </a:r>
            <a:r>
              <a:rPr lang="fi-FI" sz="1800" dirty="0"/>
              <a:t>lähtökohdista </a:t>
            </a:r>
            <a:r>
              <a:rPr lang="fi-FI" sz="1800" dirty="0" smtClean="0"/>
              <a:t>huomioiden </a:t>
            </a:r>
            <a:r>
              <a:rPr lang="fi-FI" sz="1800" dirty="0"/>
              <a:t>kuitenkin viranomaistoiminnan ja asiakkaiden </a:t>
            </a:r>
            <a:r>
              <a:rPr lang="fi-FI" sz="1800" dirty="0" smtClean="0"/>
              <a:t>tarpeiden eriävyydestä </a:t>
            </a:r>
            <a:r>
              <a:rPr lang="fi-FI" sz="1800" dirty="0"/>
              <a:t>johtuvat </a:t>
            </a:r>
            <a:r>
              <a:rPr lang="fi-FI" sz="1800" dirty="0" smtClean="0"/>
              <a:t>tarpeet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Lainsäädännön selkeyttämisen tarpeita</a:t>
            </a:r>
            <a:r>
              <a:rPr lang="fi-FI" sz="1800" dirty="0"/>
              <a:t> </a:t>
            </a:r>
            <a:r>
              <a:rPr lang="fi-FI" sz="1800" dirty="0" smtClean="0"/>
              <a:t>mm.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 smtClean="0"/>
              <a:t>Sähköinen asiointi paperisen rinnalle/edelle, palvelutuotanto (ml. laatu ja saavutettavuus), vireillepano, tiedoksianto, tunnistaminen, puolesta asiointi, allekirjoittaminen (koneellinen allekirjoittaminen), asiakirjan saapuminen, määräajat, asiakkaiden tukeminen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Säätämisen sijaan ja rinnalla tarvitaan ohjeistusta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Muut sääntelylle vaihtoehtoiset ohjauskeinot?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Yhden asiointikanavan politiikka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Asiointipalveluissa on vain </a:t>
            </a:r>
            <a:r>
              <a:rPr lang="fi-FI" dirty="0" smtClean="0"/>
              <a:t>sähköinen/digitaalinen kanava</a:t>
            </a:r>
            <a:endParaRPr lang="fi-FI" dirty="0"/>
          </a:p>
          <a:p>
            <a:r>
              <a:rPr lang="fi-FI" dirty="0" smtClean="0"/>
              <a:t>Niitä,</a:t>
            </a:r>
            <a:r>
              <a:rPr lang="fi-FI" baseline="0" dirty="0" smtClean="0"/>
              <a:t> jotka eivät voi käyttää suoraan autetaan</a:t>
            </a:r>
          </a:p>
          <a:p>
            <a:pPr lvl="1"/>
            <a:r>
              <a:rPr lang="fi-FI" dirty="0" smtClean="0"/>
              <a:t>Toisen puolesta asiointi</a:t>
            </a:r>
          </a:p>
          <a:p>
            <a:pPr lvl="2"/>
            <a:r>
              <a:rPr lang="fi-FI" dirty="0" smtClean="0"/>
              <a:t>Asiakkaan valtuuttama sukulainen, edunvalvoja…</a:t>
            </a:r>
          </a:p>
          <a:p>
            <a:pPr lvl="2"/>
            <a:r>
              <a:rPr lang="fi-FI" dirty="0" smtClean="0"/>
              <a:t>Asiamies</a:t>
            </a:r>
          </a:p>
          <a:p>
            <a:pPr lvl="2"/>
            <a:r>
              <a:rPr lang="fi-FI" dirty="0" smtClean="0"/>
              <a:t>Yhteispalvelupisteen virkamies, kirjastovirkailija…</a:t>
            </a:r>
          </a:p>
          <a:p>
            <a:pPr lvl="1"/>
            <a:r>
              <a:rPr lang="fi-FI" dirty="0" smtClean="0"/>
              <a:t>Virkailija hoitaa</a:t>
            </a:r>
          </a:p>
          <a:p>
            <a:pPr lvl="2"/>
            <a:r>
              <a:rPr lang="fi-FI" dirty="0" smtClean="0"/>
              <a:t>Tiskillä</a:t>
            </a:r>
          </a:p>
          <a:p>
            <a:pPr lvl="2"/>
            <a:r>
              <a:rPr lang="fi-FI" dirty="0" smtClean="0"/>
              <a:t>Puhelimessa</a:t>
            </a:r>
          </a:p>
          <a:p>
            <a:pPr lvl="2"/>
            <a:r>
              <a:rPr lang="fi-FI" dirty="0" smtClean="0"/>
              <a:t>Lomakkeen pohjalta</a:t>
            </a:r>
          </a:p>
          <a:p>
            <a:r>
              <a:rPr lang="fi-FI" dirty="0" smtClean="0"/>
              <a:t>Kaikilla sama liittymä</a:t>
            </a:r>
          </a:p>
          <a:p>
            <a:pPr lvl="1"/>
            <a:r>
              <a:rPr lang="fi-FI" dirty="0" smtClean="0"/>
              <a:t>Virkailijoille lisätty toimintoja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8758474" y="4824021"/>
            <a:ext cx="207743" cy="215440"/>
          </a:xfrm>
        </p:spPr>
        <p:txBody>
          <a:bodyPr/>
          <a:lstStyle/>
          <a:p>
            <a:fld id="{52D72BAF-8CDA-4878-B74D-CAA2BE485765}" type="slidenum">
              <a:rPr lang="fi-FI" smtClean="0">
                <a:solidFill>
                  <a:srgbClr val="304E88"/>
                </a:solidFill>
              </a:rPr>
              <a:pPr/>
              <a:t>15</a:t>
            </a:fld>
            <a:endParaRPr lang="fi-FI">
              <a:solidFill>
                <a:srgbClr val="304E88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633092" y="1405669"/>
            <a:ext cx="5680672" cy="186974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fi-FI" sz="3000" b="1" dirty="0">
              <a:solidFill>
                <a:schemeClr val="accent3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fi-FI" sz="30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Kiitos!</a:t>
            </a:r>
          </a:p>
          <a:p>
            <a:pPr algn="ctr"/>
            <a:endParaRPr lang="fi-FI" sz="2100" b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fi-FI" sz="21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http://vm.fi/sahkoisten-palvelujen-tiekartta</a:t>
            </a:r>
          </a:p>
          <a:p>
            <a:pPr algn="ctr"/>
            <a:endParaRPr lang="fi-FI" sz="1500" b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0687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Keskustelu 1: Näkemyksiä lainsäädäntötarpeisiin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Keskustelun pohjaksi havaintoja:</a:t>
            </a:r>
          </a:p>
          <a:p>
            <a:pPr lvl="1"/>
            <a:r>
              <a:rPr lang="fi-FI" dirty="0"/>
              <a:t>Sähköisen asioinnin erityispiirteet ja uudet </a:t>
            </a:r>
            <a:r>
              <a:rPr lang="fi-FI" dirty="0" smtClean="0"/>
              <a:t>mahdollisuudet</a:t>
            </a:r>
          </a:p>
          <a:p>
            <a:pPr lvl="1"/>
            <a:r>
              <a:rPr lang="fi-FI" dirty="0" smtClean="0"/>
              <a:t>Selkeytetään </a:t>
            </a:r>
            <a:r>
              <a:rPr lang="fi-FI" dirty="0"/>
              <a:t>asioinnin tapoja </a:t>
            </a:r>
            <a:r>
              <a:rPr lang="fi-FI" dirty="0" smtClean="0"/>
              <a:t>yleislainsäädännössä </a:t>
            </a:r>
            <a:r>
              <a:rPr lang="fi-FI" dirty="0"/>
              <a:t>sekä karsimalla </a:t>
            </a:r>
            <a:r>
              <a:rPr lang="fi-FI" dirty="0" smtClean="0"/>
              <a:t>erityislainsäädäntöä </a:t>
            </a:r>
          </a:p>
          <a:p>
            <a:pPr lvl="1"/>
            <a:r>
              <a:rPr lang="fi-FI" dirty="0" smtClean="0"/>
              <a:t>Lainsäädännön </a:t>
            </a:r>
            <a:r>
              <a:rPr lang="fi-FI" dirty="0"/>
              <a:t>uudistamista ja yhtenäistämistä </a:t>
            </a:r>
            <a:endParaRPr lang="fi-FI" dirty="0" smtClean="0"/>
          </a:p>
          <a:p>
            <a:pPr lvl="2"/>
            <a:r>
              <a:rPr lang="fi-FI" dirty="0"/>
              <a:t>H</a:t>
            </a:r>
            <a:r>
              <a:rPr lang="fi-FI" dirty="0" smtClean="0"/>
              <a:t>uomioiden viranomaistoiminnan </a:t>
            </a:r>
            <a:r>
              <a:rPr lang="fi-FI" dirty="0"/>
              <a:t>ja asiakkaiden </a:t>
            </a:r>
            <a:r>
              <a:rPr lang="fi-FI" dirty="0" smtClean="0"/>
              <a:t>erilaiset tarpeet</a:t>
            </a:r>
            <a:endParaRPr lang="fi-FI" dirty="0"/>
          </a:p>
          <a:p>
            <a:pPr lvl="1"/>
            <a:r>
              <a:rPr lang="fi-FI" dirty="0" smtClean="0"/>
              <a:t>Näkökulmia: laatu, saavutettavuus, </a:t>
            </a:r>
            <a:r>
              <a:rPr lang="fi-FI" dirty="0"/>
              <a:t>vireillepano, tiedoksianto, tunnistaminen, puolesta asiointi, </a:t>
            </a:r>
            <a:r>
              <a:rPr lang="fi-FI" dirty="0" smtClean="0"/>
              <a:t>allekirjoittaminen, </a:t>
            </a:r>
            <a:r>
              <a:rPr lang="fi-FI" dirty="0"/>
              <a:t>asiakirjan saapuminen, määräajat, asiakkaiden tukeminen</a:t>
            </a:r>
          </a:p>
          <a:p>
            <a:pPr lvl="1"/>
            <a:r>
              <a:rPr lang="fi-FI" dirty="0"/>
              <a:t>Säätämisen sijaan ja rinnalla tarvitaan </a:t>
            </a:r>
            <a:r>
              <a:rPr lang="fi-FI" dirty="0" smtClean="0"/>
              <a:t>ohjeistusta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657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" y="108857"/>
            <a:ext cx="8808720" cy="88987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Keskustelu 2: </a:t>
            </a:r>
            <a:r>
              <a:rPr lang="fi-FI" dirty="0"/>
              <a:t>Keinot edistää </a:t>
            </a:r>
            <a:r>
              <a:rPr lang="fi-FI" dirty="0" smtClean="0"/>
              <a:t>ensisijaisuutta ilman</a:t>
            </a:r>
            <a:r>
              <a:rPr lang="fi-FI" dirty="0"/>
              <a:t> </a:t>
            </a:r>
            <a:r>
              <a:rPr lang="fi-FI" dirty="0" smtClean="0"/>
              <a:t>velvoittavuutta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Voimme velvoittaa:</a:t>
            </a:r>
          </a:p>
          <a:p>
            <a:pPr lvl="1"/>
            <a:r>
              <a:rPr lang="fi-FI" dirty="0" smtClean="0"/>
              <a:t>Hallintoa</a:t>
            </a:r>
          </a:p>
          <a:p>
            <a:pPr lvl="1"/>
            <a:r>
              <a:rPr lang="fi-FI" dirty="0" smtClean="0"/>
              <a:t>Hallinnon asiakkaita</a:t>
            </a:r>
          </a:p>
          <a:p>
            <a:pPr lvl="1"/>
            <a:r>
              <a:rPr lang="fi-FI" dirty="0" smtClean="0"/>
              <a:t>Jotakuta muuta?</a:t>
            </a:r>
          </a:p>
          <a:p>
            <a:r>
              <a:rPr lang="fi-FI" dirty="0" smtClean="0"/>
              <a:t>Ohjauskeinoja</a:t>
            </a:r>
          </a:p>
          <a:p>
            <a:pPr lvl="1"/>
            <a:r>
              <a:rPr lang="fi-FI" dirty="0" smtClean="0"/>
              <a:t>Sääntely</a:t>
            </a:r>
          </a:p>
          <a:p>
            <a:pPr lvl="1"/>
            <a:r>
              <a:rPr lang="fi-FI" dirty="0" smtClean="0"/>
              <a:t>Tulosohjaus</a:t>
            </a:r>
          </a:p>
          <a:p>
            <a:pPr lvl="1"/>
            <a:r>
              <a:rPr lang="fi-FI" dirty="0" smtClean="0"/>
              <a:t>Raha</a:t>
            </a:r>
          </a:p>
          <a:p>
            <a:pPr lvl="1"/>
            <a:r>
              <a:rPr lang="fi-FI" dirty="0" smtClean="0"/>
              <a:t>Informaatio</a:t>
            </a:r>
          </a:p>
          <a:p>
            <a:pPr lvl="1"/>
            <a:r>
              <a:rPr lang="fi-FI" dirty="0" smtClean="0"/>
              <a:t>Palkitseminen (johtamissopimukset)</a:t>
            </a:r>
          </a:p>
          <a:p>
            <a:pPr lvl="1"/>
            <a:r>
              <a:rPr lang="fi-FI" dirty="0" smtClean="0"/>
              <a:t>…</a:t>
            </a:r>
          </a:p>
          <a:p>
            <a:r>
              <a:rPr lang="fi-FI" dirty="0" smtClean="0"/>
              <a:t>Minkä </a:t>
            </a:r>
            <a:r>
              <a:rPr lang="fi-FI" smtClean="0"/>
              <a:t>tien valitsemme?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84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436844"/>
            <a:ext cx="7380376" cy="889875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Julkisen sektorin palvelukehityksen </a:t>
            </a:r>
            <a:r>
              <a:rPr lang="fi-FI" b="1" dirty="0"/>
              <a:t>lähtökohdaksi ihmisten ja yritysten todelliset </a:t>
            </a:r>
            <a:r>
              <a:rPr lang="fi-FI" b="1" dirty="0" smtClean="0"/>
              <a:t>tarpeet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>
          <a:xfrm>
            <a:off x="503992" y="1511852"/>
            <a:ext cx="6035956" cy="3451158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r>
              <a:rPr lang="fi-FI" sz="1800" dirty="0"/>
              <a:t>Asiakas odottaa entistä parempaa, saumatonta palvelua, joka on tarjolla ajasta ja paikasta riippumatta ja vastaa hänen </a:t>
            </a:r>
            <a:r>
              <a:rPr lang="fi-FI" sz="1800" dirty="0" smtClean="0"/>
              <a:t>tarvettaan.</a:t>
            </a:r>
            <a:endParaRPr lang="fi-FI" sz="1800" dirty="0"/>
          </a:p>
          <a:p>
            <a:pPr>
              <a:spcAft>
                <a:spcPts val="450"/>
              </a:spcAft>
            </a:pPr>
            <a:r>
              <a:rPr lang="fi-FI" sz="1800" dirty="0" smtClean="0"/>
              <a:t>Julkisen </a:t>
            </a:r>
            <a:r>
              <a:rPr lang="fi-FI" sz="1800" dirty="0"/>
              <a:t>hallinnon tavoitteena on uudistaa palvelunsa siten, että ne ennakoivat tarpeita ja tilanteita, </a:t>
            </a:r>
            <a:r>
              <a:rPr lang="fi-FI" sz="1800" dirty="0" smtClean="0"/>
              <a:t>joita ihmisten </a:t>
            </a:r>
            <a:r>
              <a:rPr lang="fi-FI" sz="1800" dirty="0"/>
              <a:t>elämäntapahtumat ja yritysten liiketoiminta synnyttävät</a:t>
            </a:r>
            <a:r>
              <a:rPr lang="fi-FI" sz="1800" dirty="0" smtClean="0"/>
              <a:t>.</a:t>
            </a:r>
            <a:endParaRPr lang="fi-FI" sz="18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3440" flipH="1">
            <a:off x="6649197" y="2512415"/>
            <a:ext cx="835080" cy="115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06623"/>
            <a:ext cx="9144000" cy="4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440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Sähköinen asiointi ensisijaiseksi</a:t>
            </a:r>
            <a:endParaRPr lang="fi-FI" b="1" dirty="0"/>
          </a:p>
        </p:txBody>
      </p:sp>
      <p:pic>
        <p:nvPicPr>
          <p:cNvPr id="4" name="Sisällön paikkamerkki 3" descr="Muistutukset 1 - Internet Explorer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9520" y="1159296"/>
            <a:ext cx="1868258" cy="3214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Kuva 4" descr="Notifikaatio 2 - Internet Explorer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9502" y="1159294"/>
            <a:ext cx="1698692" cy="32403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kstiruutu 5"/>
          <p:cNvSpPr txBox="1"/>
          <p:nvPr/>
        </p:nvSpPr>
        <p:spPr>
          <a:xfrm>
            <a:off x="488800" y="1073251"/>
            <a:ext cx="4480766" cy="393953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marL="257162" indent="-257162" defTabSz="913590">
              <a:lnSpc>
                <a:spcPts val="2120"/>
              </a:lnSpc>
              <a:spcAft>
                <a:spcPts val="900"/>
              </a:spcAft>
              <a:buFont typeface="Arial" charset="0"/>
              <a:buChar char="•"/>
            </a:pPr>
            <a:r>
              <a:rPr lang="fi-FI" sz="1400" b="1" dirty="0">
                <a:solidFill>
                  <a:schemeClr val="accent1">
                    <a:lumMod val="75000"/>
                  </a:schemeClr>
                </a:solidFill>
              </a:rPr>
              <a:t>Hallituksen linjaus: Osa palveluista saatavilla ensisijaisesti sähköisinä.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Suunnitelma valmistuu kesäkuussa 2017 ja toimeenpano ajoittuu vuosille  2017-2021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57162" indent="-257162" defTabSz="913590">
              <a:lnSpc>
                <a:spcPts val="2120"/>
              </a:lnSpc>
              <a:spcAft>
                <a:spcPts val="900"/>
              </a:spcAft>
              <a:buFont typeface="Arial" charset="0"/>
              <a:buChar char="•"/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Mahdollisuus muihin asiointitapoihin niille, joilla ei eri syistä ole mahdollisuutta asioida sähköisesti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57162" indent="-257162" defTabSz="913590">
              <a:lnSpc>
                <a:spcPts val="2120"/>
              </a:lnSpc>
              <a:spcAft>
                <a:spcPts val="900"/>
              </a:spcAft>
              <a:buFont typeface="Arial" charset="0"/>
              <a:buChar char="•"/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Tiekartan laatiminen aloitetaan jo käytössä olevista toimivista ja käytetyistä palveluista. Tavoitteena on tehdä tiekartasta jatkuvasti päivitettävä digitalisoinnin 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suunnannäyttäjä. </a:t>
            </a:r>
          </a:p>
          <a:p>
            <a:pPr marL="257162" indent="-257162" defTabSz="913590">
              <a:lnSpc>
                <a:spcPts val="2120"/>
              </a:lnSpc>
              <a:spcAft>
                <a:spcPts val="900"/>
              </a:spcAft>
              <a:buFont typeface="Arial" charset="0"/>
              <a:buChar char="•"/>
            </a:pPr>
            <a:r>
              <a:rPr lang="fi-FI" sz="1400" b="1" dirty="0" smtClean="0">
                <a:solidFill>
                  <a:schemeClr val="accent1">
                    <a:lumMod val="75000"/>
                  </a:schemeClr>
                </a:solidFill>
              </a:rPr>
              <a:t>Hallituksen </a:t>
            </a:r>
            <a:r>
              <a:rPr lang="fi-FI" sz="1400" b="1" dirty="0">
                <a:solidFill>
                  <a:schemeClr val="accent1">
                    <a:lumMod val="75000"/>
                  </a:schemeClr>
                </a:solidFill>
              </a:rPr>
              <a:t>linjauksen mukaisesti tiekartalle kootaan sata julkista palvelua, jotka tarjotaan ensisijaisesti sähköisesti.</a:t>
            </a:r>
          </a:p>
        </p:txBody>
      </p:sp>
      <p:pic>
        <p:nvPicPr>
          <p:cNvPr id="10" name="Kuva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61" r="71502"/>
          <a:stretch>
            <a:fillRect/>
          </a:stretch>
        </p:blipFill>
        <p:spPr>
          <a:xfrm>
            <a:off x="5545140" y="606342"/>
            <a:ext cx="614705" cy="58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91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5568291" y="1191776"/>
            <a:ext cx="2520280" cy="316835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2" tIns="45716" rIns="91432" bIns="457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10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Digitaaliset </a:t>
            </a:r>
            <a:r>
              <a:rPr lang="fi-FI" b="1" dirty="0"/>
              <a:t>palvelut ensisijaiseksi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5652120" y="1307754"/>
            <a:ext cx="2376264" cy="317316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defTabSz="914310">
              <a:lnSpc>
                <a:spcPct val="110000"/>
              </a:lnSpc>
            </a:pPr>
            <a:r>
              <a:rPr lang="fi-FI" sz="1400" b="1" dirty="0">
                <a:solidFill>
                  <a:prstClr val="black"/>
                </a:solidFill>
              </a:rPr>
              <a:t>Toimintamallit digitaalisten palvelujen tukeen (</a:t>
            </a:r>
            <a:r>
              <a:rPr lang="fi-FI" sz="1400" b="1" dirty="0" err="1">
                <a:solidFill>
                  <a:prstClr val="black"/>
                </a:solidFill>
              </a:rPr>
              <a:t>AUTA-hanke</a:t>
            </a:r>
            <a:r>
              <a:rPr lang="fi-FI" sz="1400" b="1" dirty="0">
                <a:solidFill>
                  <a:prstClr val="black"/>
                </a:solidFill>
              </a:rPr>
              <a:t>)</a:t>
            </a:r>
            <a:endParaRPr lang="fi-FI" sz="1400" dirty="0">
              <a:solidFill>
                <a:prstClr val="black"/>
              </a:solidFill>
            </a:endParaRP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black"/>
                </a:solidFill>
              </a:rPr>
              <a:t>Sähköisten palvelujen käyttö vaatii osaamista, virallisen kielen hallintaa ja kykyä käyttää tietokonetta, tablettia tai älypuhelinta sekä kykyä löytää oikea viranomaispalvelu verkosta</a:t>
            </a:r>
          </a:p>
          <a:p>
            <a:pPr defTabSz="914310">
              <a:lnSpc>
                <a:spcPct val="110000"/>
              </a:lnSpc>
            </a:pPr>
            <a:endParaRPr lang="fi-FI" sz="1400" dirty="0">
              <a:solidFill>
                <a:prstClr val="black"/>
              </a:solidFill>
            </a:endParaRPr>
          </a:p>
        </p:txBody>
      </p:sp>
      <p:grpSp>
        <p:nvGrpSpPr>
          <p:cNvPr id="17" name="Ryhmitä 16"/>
          <p:cNvGrpSpPr/>
          <p:nvPr/>
        </p:nvGrpSpPr>
        <p:grpSpPr>
          <a:xfrm>
            <a:off x="2987827" y="1059587"/>
            <a:ext cx="2885906" cy="3168352"/>
            <a:chOff x="3983768" y="1412782"/>
            <a:chExt cx="3847874" cy="4224469"/>
          </a:xfrm>
        </p:grpSpPr>
        <p:sp>
          <p:nvSpPr>
            <p:cNvPr id="8" name="Suorakulmio 7"/>
            <p:cNvSpPr/>
            <p:nvPr/>
          </p:nvSpPr>
          <p:spPr>
            <a:xfrm>
              <a:off x="3983768" y="1412782"/>
              <a:ext cx="3448933" cy="422446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10"/>
              <a:endParaRPr lang="fi-FI">
                <a:solidFill>
                  <a:prstClr val="white"/>
                </a:solidFill>
              </a:endParaRPr>
            </a:p>
          </p:txBody>
        </p:sp>
        <p:sp>
          <p:nvSpPr>
            <p:cNvPr id="11" name="Kolmio 10"/>
            <p:cNvSpPr/>
            <p:nvPr/>
          </p:nvSpPr>
          <p:spPr>
            <a:xfrm rot="5400000">
              <a:off x="7400786" y="4036983"/>
              <a:ext cx="462772" cy="398941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10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4" name="Kuva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70706"/>
            <a:ext cx="9144000" cy="405308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3052527" y="1151995"/>
            <a:ext cx="2520280" cy="388605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defTabSz="914310">
              <a:lnSpc>
                <a:spcPct val="110000"/>
              </a:lnSpc>
            </a:pPr>
            <a:r>
              <a:rPr lang="fi-FI" sz="1400" b="1" dirty="0">
                <a:solidFill>
                  <a:prstClr val="black"/>
                </a:solidFill>
              </a:rPr>
              <a:t>Saavutettavuusdirektiivi</a:t>
            </a: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black"/>
                </a:solidFill>
              </a:rPr>
              <a:t>Edistää kaikkien mahdollisuutta toimia täysivertaisesti digitaalisessa yhteiskunnassa</a:t>
            </a: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black"/>
                </a:solidFill>
              </a:rPr>
              <a:t>Luo yhdenmukaiset minimitason vaatimukset julkisen hallinnon verkkopalveluiden saavutettavuudelle</a:t>
            </a: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black"/>
                </a:solidFill>
              </a:rPr>
              <a:t>Parantaa digitaalisten palveluiden laatua</a:t>
            </a:r>
          </a:p>
          <a:p>
            <a:pPr defTabSz="914310"/>
            <a:endParaRPr lang="fi-FI" sz="1400" dirty="0">
              <a:solidFill>
                <a:prstClr val="black"/>
              </a:solidFill>
            </a:endParaRPr>
          </a:p>
          <a:p>
            <a:pPr defTabSz="914310"/>
            <a:endParaRPr lang="fi-FI" sz="1400" dirty="0">
              <a:solidFill>
                <a:prstClr val="black"/>
              </a:solidFill>
            </a:endParaRPr>
          </a:p>
          <a:p>
            <a:pPr defTabSz="914310"/>
            <a:endParaRPr lang="fi-FI" sz="1400" dirty="0">
              <a:solidFill>
                <a:prstClr val="black"/>
              </a:solidFill>
            </a:endParaRPr>
          </a:p>
        </p:txBody>
      </p:sp>
      <p:grpSp>
        <p:nvGrpSpPr>
          <p:cNvPr id="16" name="Ryhmitä 15"/>
          <p:cNvGrpSpPr/>
          <p:nvPr/>
        </p:nvGrpSpPr>
        <p:grpSpPr>
          <a:xfrm>
            <a:off x="615398" y="1173808"/>
            <a:ext cx="2660699" cy="3267101"/>
            <a:chOff x="820208" y="1604801"/>
            <a:chExt cx="3547599" cy="4356135"/>
          </a:xfrm>
        </p:grpSpPr>
        <p:sp>
          <p:nvSpPr>
            <p:cNvPr id="7" name="Suorakulmio 6"/>
            <p:cNvSpPr/>
            <p:nvPr/>
          </p:nvSpPr>
          <p:spPr>
            <a:xfrm>
              <a:off x="820208" y="1604801"/>
              <a:ext cx="3168352" cy="4356135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10"/>
              <a:endParaRPr lang="fi-FI">
                <a:solidFill>
                  <a:prstClr val="white"/>
                </a:solidFill>
              </a:endParaRPr>
            </a:p>
          </p:txBody>
        </p:sp>
        <p:sp>
          <p:nvSpPr>
            <p:cNvPr id="10" name="Kolmio 9"/>
            <p:cNvSpPr/>
            <p:nvPr/>
          </p:nvSpPr>
          <p:spPr>
            <a:xfrm rot="5400000">
              <a:off x="3936951" y="4805070"/>
              <a:ext cx="462772" cy="398941"/>
            </a:xfrm>
            <a:prstGeom prst="triangle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10"/>
              <a:endParaRPr lang="fi-FI">
                <a:solidFill>
                  <a:prstClr val="white"/>
                </a:solidFill>
              </a:endParaRPr>
            </a:p>
          </p:txBody>
        </p:sp>
      </p:grpSp>
      <p:sp>
        <p:nvSpPr>
          <p:cNvPr id="12" name="Tekstiruutu 11"/>
          <p:cNvSpPr txBox="1"/>
          <p:nvPr/>
        </p:nvSpPr>
        <p:spPr>
          <a:xfrm>
            <a:off x="676259" y="1295556"/>
            <a:ext cx="2232248" cy="3469403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defTabSz="914310">
              <a:lnSpc>
                <a:spcPct val="110000"/>
              </a:lnSpc>
            </a:pPr>
            <a:r>
              <a:rPr lang="fi-FI" sz="1400" b="1" dirty="0">
                <a:solidFill>
                  <a:prstClr val="white"/>
                </a:solidFill>
              </a:rPr>
              <a:t>Sähköiset palvelut ensisijaiseksi </a:t>
            </a: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white"/>
                </a:solidFill>
              </a:rPr>
              <a:t>Digitaalisuus mahdollistaa laadukkaat julkiset palvelut maan eri osissa erilaisille asiakasryhmille</a:t>
            </a:r>
          </a:p>
          <a:p>
            <a:pPr marL="285722" indent="-285722" defTabSz="914310">
              <a:lnSpc>
                <a:spcPct val="110000"/>
              </a:lnSpc>
              <a:buFontTx/>
              <a:buChar char="-"/>
            </a:pPr>
            <a:r>
              <a:rPr lang="fi-FI" sz="1400" dirty="0">
                <a:solidFill>
                  <a:prstClr val="white"/>
                </a:solidFill>
              </a:rPr>
              <a:t>Viestit (sähköinen posti) ja muut hyvät ja toimivat palvelut edellä digitaaliseen toimintatapaan</a:t>
            </a:r>
          </a:p>
          <a:p>
            <a:pPr marL="457154" lvl="1" defTabSz="914310">
              <a:lnSpc>
                <a:spcPct val="110000"/>
              </a:lnSpc>
            </a:pPr>
            <a:endParaRPr lang="fi-FI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1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uorakulmio 124"/>
          <p:cNvSpPr/>
          <p:nvPr/>
        </p:nvSpPr>
        <p:spPr>
          <a:xfrm>
            <a:off x="4438723" y="2736908"/>
            <a:ext cx="629252" cy="76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994" tIns="45718" rIns="91436" bIns="45718" rtlCol="0" anchor="ctr"/>
          <a:lstStyle/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26" name="Suorakulmio 125"/>
          <p:cNvSpPr/>
          <p:nvPr/>
        </p:nvSpPr>
        <p:spPr>
          <a:xfrm>
            <a:off x="4433404" y="3696502"/>
            <a:ext cx="629252" cy="76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994" tIns="45718" rIns="91436" bIns="45718" rtlCol="0" anchor="ctr"/>
          <a:lstStyle/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24" name="Suorakulmio 123"/>
          <p:cNvSpPr/>
          <p:nvPr/>
        </p:nvSpPr>
        <p:spPr>
          <a:xfrm>
            <a:off x="4444042" y="1531006"/>
            <a:ext cx="629252" cy="76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994" tIns="45718" rIns="91436" bIns="45718" rtlCol="0" anchor="ctr"/>
          <a:lstStyle/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590-6505-E447-AB2D-C626D5C1B00D}" type="datetime1">
              <a:rPr lang="fi-FI" smtClean="0"/>
              <a:pPr/>
              <a:t>5.5.2017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14979" y="4822097"/>
            <a:ext cx="151238" cy="219288"/>
          </a:xfrm>
        </p:spPr>
        <p:txBody>
          <a:bodyPr/>
          <a:lstStyle/>
          <a:p>
            <a:fld id="{E2B5E1F0-91D4-E742-9874-5AD5FB476029}" type="slidenum">
              <a:rPr lang="fi-FI" smtClean="0"/>
              <a:pPr/>
              <a:t>5</a:t>
            </a:fld>
            <a:endParaRPr lang="fi-FI"/>
          </a:p>
        </p:txBody>
      </p:sp>
      <p:grpSp>
        <p:nvGrpSpPr>
          <p:cNvPr id="5" name="Group 75"/>
          <p:cNvGrpSpPr/>
          <p:nvPr/>
        </p:nvGrpSpPr>
        <p:grpSpPr>
          <a:xfrm>
            <a:off x="4275073" y="3859553"/>
            <a:ext cx="923228" cy="629361"/>
            <a:chOff x="8763546" y="532357"/>
            <a:chExt cx="1230970" cy="839149"/>
          </a:xfrm>
        </p:grpSpPr>
        <p:sp>
          <p:nvSpPr>
            <p:cNvPr id="70" name="Oval 69"/>
            <p:cNvSpPr/>
            <p:nvPr/>
          </p:nvSpPr>
          <p:spPr>
            <a:xfrm>
              <a:off x="9168907" y="532357"/>
              <a:ext cx="419652" cy="41965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4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763546" y="1022692"/>
              <a:ext cx="1230970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100" dirty="0"/>
                <a:t>Avoin</a:t>
              </a:r>
            </a:p>
          </p:txBody>
        </p:sp>
      </p:grpSp>
      <p:grpSp>
        <p:nvGrpSpPr>
          <p:cNvPr id="9" name="Group 74"/>
          <p:cNvGrpSpPr/>
          <p:nvPr/>
        </p:nvGrpSpPr>
        <p:grpSpPr>
          <a:xfrm>
            <a:off x="4294762" y="2976564"/>
            <a:ext cx="923228" cy="629361"/>
            <a:chOff x="9882129" y="532357"/>
            <a:chExt cx="1230970" cy="839149"/>
          </a:xfrm>
        </p:grpSpPr>
        <p:sp>
          <p:nvSpPr>
            <p:cNvPr id="68" name="Oval 67"/>
            <p:cNvSpPr/>
            <p:nvPr/>
          </p:nvSpPr>
          <p:spPr>
            <a:xfrm>
              <a:off x="10266522" y="532357"/>
              <a:ext cx="419652" cy="4196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40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882129" y="1022692"/>
              <a:ext cx="1230970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100" dirty="0"/>
                <a:t>Ehdotettu</a:t>
              </a:r>
            </a:p>
          </p:txBody>
        </p:sp>
      </p:grpSp>
      <p:grpSp>
        <p:nvGrpSpPr>
          <p:cNvPr id="10" name="Group 73"/>
          <p:cNvGrpSpPr/>
          <p:nvPr/>
        </p:nvGrpSpPr>
        <p:grpSpPr>
          <a:xfrm>
            <a:off x="4310713" y="1362327"/>
            <a:ext cx="923228" cy="629361"/>
            <a:chOff x="10232644" y="532357"/>
            <a:chExt cx="1230970" cy="839149"/>
          </a:xfrm>
        </p:grpSpPr>
        <p:sp>
          <p:nvSpPr>
            <p:cNvPr id="69" name="Oval 68"/>
            <p:cNvSpPr/>
            <p:nvPr/>
          </p:nvSpPr>
          <p:spPr>
            <a:xfrm>
              <a:off x="10617036" y="532357"/>
              <a:ext cx="419652" cy="419652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40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232644" y="1022692"/>
              <a:ext cx="1230970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100" dirty="0"/>
                <a:t>Valmis</a:t>
              </a:r>
            </a:p>
          </p:txBody>
        </p:sp>
      </p:grpSp>
      <p:sp>
        <p:nvSpPr>
          <p:cNvPr id="11" name="Suorakulmio 10"/>
          <p:cNvSpPr/>
          <p:nvPr/>
        </p:nvSpPr>
        <p:spPr>
          <a:xfrm>
            <a:off x="158463" y="205978"/>
            <a:ext cx="1221112" cy="9078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i-FI" sz="14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9616" y="6611"/>
            <a:ext cx="6646850" cy="1171563"/>
          </a:xfrm>
        </p:spPr>
        <p:txBody>
          <a:bodyPr>
            <a:normAutofit/>
          </a:bodyPr>
          <a:lstStyle/>
          <a:p>
            <a:r>
              <a:rPr lang="en-US" sz="2600" b="1" dirty="0" err="1"/>
              <a:t>Palvelujen</a:t>
            </a:r>
            <a:r>
              <a:rPr lang="en-US" sz="2600" b="1" dirty="0"/>
              <a:t> </a:t>
            </a:r>
            <a:r>
              <a:rPr lang="en-US" sz="2600" b="1" dirty="0" err="1"/>
              <a:t>valinnassa</a:t>
            </a:r>
            <a:r>
              <a:rPr lang="en-US" sz="2600" b="1" dirty="0"/>
              <a:t> ja </a:t>
            </a:r>
            <a:r>
              <a:rPr lang="en-US" sz="2600" b="1" dirty="0" err="1"/>
              <a:t>kehittämisessä</a:t>
            </a:r>
            <a:r>
              <a:rPr lang="en-US" sz="2600" b="1" dirty="0"/>
              <a:t> </a:t>
            </a:r>
            <a:r>
              <a:rPr lang="en-US" sz="2600" b="1" dirty="0" err="1"/>
              <a:t>käytettävät</a:t>
            </a:r>
            <a:r>
              <a:rPr lang="en-US" sz="2600" b="1" dirty="0"/>
              <a:t> </a:t>
            </a:r>
            <a:r>
              <a:rPr lang="en-US" sz="2600" b="1" dirty="0" err="1"/>
              <a:t>kriteerit</a:t>
            </a:r>
            <a:endParaRPr lang="fi-FI" sz="2600" b="1" dirty="0"/>
          </a:p>
        </p:txBody>
      </p:sp>
      <p:sp>
        <p:nvSpPr>
          <p:cNvPr id="13" name="Tekstiruutu 12"/>
          <p:cNvSpPr txBox="1"/>
          <p:nvPr/>
        </p:nvSpPr>
        <p:spPr>
          <a:xfrm>
            <a:off x="5169233" y="3954896"/>
            <a:ext cx="2496588" cy="31161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fi-FI" sz="1400" dirty="0"/>
              <a:t>Palvelua ei ole vielä nimetty.</a:t>
            </a:r>
          </a:p>
        </p:txBody>
      </p:sp>
      <p:sp>
        <p:nvSpPr>
          <p:cNvPr id="120" name="Tekstiruutu 119"/>
          <p:cNvSpPr txBox="1"/>
          <p:nvPr/>
        </p:nvSpPr>
        <p:spPr>
          <a:xfrm>
            <a:off x="5196896" y="2905805"/>
            <a:ext cx="3551955" cy="9694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fi-FI" sz="1400" dirty="0"/>
              <a:t>Palvelu on ehdolla tiekartalle. Viranomainen ei ole vielä tehnyt strategista valintaa. Palvelua kehitetään suhteessa kriteereihin</a:t>
            </a:r>
          </a:p>
        </p:txBody>
      </p:sp>
      <p:sp>
        <p:nvSpPr>
          <p:cNvPr id="121" name="Tekstiruutu 120"/>
          <p:cNvSpPr txBox="1"/>
          <p:nvPr/>
        </p:nvSpPr>
        <p:spPr>
          <a:xfrm>
            <a:off x="5196899" y="1378706"/>
            <a:ext cx="3176541" cy="75020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fi-FI" sz="1400" dirty="0"/>
              <a:t>Palvelu on tarjottavissa ja käytettävissä ensisijaisesti sähköisesti.</a:t>
            </a:r>
          </a:p>
        </p:txBody>
      </p:sp>
      <p:sp>
        <p:nvSpPr>
          <p:cNvPr id="14" name="Oikea aaltosulje 13"/>
          <p:cNvSpPr/>
          <p:nvPr/>
        </p:nvSpPr>
        <p:spPr>
          <a:xfrm rot="10800000">
            <a:off x="4110352" y="1281984"/>
            <a:ext cx="210086" cy="2390201"/>
          </a:xfrm>
          <a:prstGeom prst="rightBrace">
            <a:avLst>
              <a:gd name="adj1" fmla="val 8333"/>
              <a:gd name="adj2" fmla="val 4783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i-FI" sz="1400"/>
          </a:p>
        </p:txBody>
      </p:sp>
      <p:sp>
        <p:nvSpPr>
          <p:cNvPr id="15" name="Suorakulmio 14"/>
          <p:cNvSpPr/>
          <p:nvPr/>
        </p:nvSpPr>
        <p:spPr>
          <a:xfrm>
            <a:off x="285017" y="1157624"/>
            <a:ext cx="3666358" cy="37694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994" tIns="45718" rIns="91436" bIns="45718" rtlCol="0" anchor="ctr"/>
          <a:lstStyle/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Palvelun kehittämisessä noudatetaan digitalisoinnin periaatteita (D9)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Asiakkaan kokema palvelu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Toiminnassa ja jatkuvassa käytössä oleva palvelu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Toimii luotettavasti, myös poikkeustilanteissa, 24/7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Tietoturvallinen, auditoitu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Helppokäyttöinen, saavutettava, selkeä kieli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Käytön tuki järjestetty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Tunnistettu käyttäjäryhmä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Vaihtoehtoinen palvelukanava on järjestetty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Vähentää hallinnollista taakkaa</a:t>
            </a:r>
          </a:p>
          <a:p>
            <a:pPr marL="214303" indent="-214303">
              <a:spcAft>
                <a:spcPts val="450"/>
              </a:spcAft>
              <a:buFont typeface="Arial" charset="0"/>
              <a:buChar char="•"/>
            </a:pPr>
            <a:r>
              <a:rPr lang="fi-FI" sz="1300" dirty="0">
                <a:solidFill>
                  <a:schemeClr val="tx1"/>
                </a:solidFill>
              </a:rPr>
              <a:t>Parantaa julkisen hallinnon tuottavuutta</a:t>
            </a:r>
          </a:p>
        </p:txBody>
      </p:sp>
      <p:grpSp>
        <p:nvGrpSpPr>
          <p:cNvPr id="23" name="Group 73"/>
          <p:cNvGrpSpPr/>
          <p:nvPr/>
        </p:nvGrpSpPr>
        <p:grpSpPr>
          <a:xfrm>
            <a:off x="4310713" y="2137028"/>
            <a:ext cx="923228" cy="629361"/>
            <a:chOff x="10232644" y="532357"/>
            <a:chExt cx="1230970" cy="839149"/>
          </a:xfrm>
        </p:grpSpPr>
        <p:sp>
          <p:nvSpPr>
            <p:cNvPr id="24" name="Oval 68"/>
            <p:cNvSpPr/>
            <p:nvPr/>
          </p:nvSpPr>
          <p:spPr>
            <a:xfrm>
              <a:off x="10617036" y="532357"/>
              <a:ext cx="419652" cy="419652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400"/>
            </a:p>
          </p:txBody>
        </p:sp>
        <p:sp>
          <p:nvSpPr>
            <p:cNvPr id="25" name="TextBox 72"/>
            <p:cNvSpPr txBox="1"/>
            <p:nvPr/>
          </p:nvSpPr>
          <p:spPr>
            <a:xfrm>
              <a:off x="10232644" y="1022692"/>
              <a:ext cx="1230970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100" dirty="0"/>
                <a:t>Valittu</a:t>
              </a:r>
            </a:p>
          </p:txBody>
        </p:sp>
      </p:grpSp>
      <p:sp>
        <p:nvSpPr>
          <p:cNvPr id="26" name="Tekstiruutu 25"/>
          <p:cNvSpPr txBox="1"/>
          <p:nvPr/>
        </p:nvSpPr>
        <p:spPr>
          <a:xfrm>
            <a:off x="5196899" y="2166106"/>
            <a:ext cx="3176541" cy="5232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fi-FI" sz="1400" dirty="0"/>
              <a:t>Palvelu on valittu tiekartalle. Palvelua kehitetään suhteessa kriteereihin. </a:t>
            </a:r>
          </a:p>
        </p:txBody>
      </p:sp>
    </p:spTree>
    <p:extLst>
      <p:ext uri="{BB962C8B-B14F-4D97-AF65-F5344CB8AC3E}">
        <p14:creationId xmlns:p14="http://schemas.microsoft.com/office/powerpoint/2010/main" val="31664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 animBg="1"/>
      <p:bldP spid="124" grpId="0" animBg="1"/>
      <p:bldP spid="13" grpId="0"/>
      <p:bldP spid="120" grpId="0"/>
      <p:bldP spid="121" grpId="0"/>
      <p:bldP spid="14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44560" y="23482"/>
            <a:ext cx="8229600" cy="1102519"/>
          </a:xfrm>
        </p:spPr>
        <p:txBody>
          <a:bodyPr>
            <a:normAutofit/>
          </a:bodyPr>
          <a:lstStyle/>
          <a:p>
            <a:r>
              <a:rPr lang="fi-FI" sz="2700" b="1" dirty="0" smtClean="0">
                <a:solidFill>
                  <a:schemeClr val="accent1"/>
                </a:solidFill>
              </a:rPr>
              <a:t>Hyviä ehdokkaita tiekartalle on löytynyt jo useita</a:t>
            </a:r>
            <a:endParaRPr lang="fi-FI" sz="2700" b="1" dirty="0">
              <a:solidFill>
                <a:schemeClr val="accent1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814979" y="4822097"/>
            <a:ext cx="151238" cy="219288"/>
          </a:xfrm>
        </p:spPr>
        <p:txBody>
          <a:bodyPr/>
          <a:lstStyle/>
          <a:p>
            <a:fld id="{E2B5E1F0-91D4-E742-9874-5AD5FB476029}" type="slidenum">
              <a:rPr lang="fi-FI" smtClean="0">
                <a:solidFill>
                  <a:srgbClr val="304E88"/>
                </a:solidFill>
              </a:rPr>
              <a:pPr/>
              <a:t>6</a:t>
            </a:fld>
            <a:endParaRPr lang="fi-FI">
              <a:solidFill>
                <a:srgbClr val="304E88"/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651" y="4527425"/>
            <a:ext cx="8295067" cy="381861"/>
          </a:xfrm>
          <a:prstGeom prst="rect">
            <a:avLst/>
          </a:prstGeom>
        </p:spPr>
      </p:pic>
      <p:pic>
        <p:nvPicPr>
          <p:cNvPr id="9" name="Kuva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3440">
            <a:off x="223956" y="4178564"/>
            <a:ext cx="412692" cy="659958"/>
          </a:xfrm>
          <a:prstGeom prst="rect">
            <a:avLst/>
          </a:prstGeom>
        </p:spPr>
      </p:pic>
      <p:pic>
        <p:nvPicPr>
          <p:cNvPr id="103" name="Kuva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61" r="71502"/>
          <a:stretch>
            <a:fillRect/>
          </a:stretch>
        </p:blipFill>
        <p:spPr>
          <a:xfrm>
            <a:off x="5976263" y="4238982"/>
            <a:ext cx="614705" cy="585036"/>
          </a:xfrm>
          <a:prstGeom prst="rect">
            <a:avLst/>
          </a:prstGeom>
        </p:spPr>
      </p:pic>
      <p:sp>
        <p:nvSpPr>
          <p:cNvPr id="140" name="Oval 325"/>
          <p:cNvSpPr/>
          <p:nvPr/>
        </p:nvSpPr>
        <p:spPr>
          <a:xfrm>
            <a:off x="6700039" y="2314194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41" name="Oval 328"/>
          <p:cNvSpPr/>
          <p:nvPr/>
        </p:nvSpPr>
        <p:spPr>
          <a:xfrm>
            <a:off x="6700039" y="4080590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42" name="Oval 330"/>
          <p:cNvSpPr/>
          <p:nvPr/>
        </p:nvSpPr>
        <p:spPr>
          <a:xfrm>
            <a:off x="6700039" y="2902993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43" name="Oval 330"/>
          <p:cNvSpPr/>
          <p:nvPr/>
        </p:nvSpPr>
        <p:spPr>
          <a:xfrm>
            <a:off x="6700039" y="3491792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44" name="Oval 325"/>
          <p:cNvSpPr/>
          <p:nvPr/>
        </p:nvSpPr>
        <p:spPr>
          <a:xfrm>
            <a:off x="6700039" y="1136596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304E88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51" name="Oval 325"/>
          <p:cNvSpPr/>
          <p:nvPr/>
        </p:nvSpPr>
        <p:spPr>
          <a:xfrm>
            <a:off x="6700039" y="1725395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52" name="Oval 325"/>
          <p:cNvSpPr/>
          <p:nvPr/>
        </p:nvSpPr>
        <p:spPr>
          <a:xfrm>
            <a:off x="4668039" y="2326894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53" name="Oval 328"/>
          <p:cNvSpPr/>
          <p:nvPr/>
        </p:nvSpPr>
        <p:spPr>
          <a:xfrm>
            <a:off x="4668039" y="4093290"/>
            <a:ext cx="503999" cy="50399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54" name="Oval 330"/>
          <p:cNvSpPr/>
          <p:nvPr/>
        </p:nvSpPr>
        <p:spPr>
          <a:xfrm>
            <a:off x="4668039" y="2915693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55" name="Oval 330"/>
          <p:cNvSpPr/>
          <p:nvPr/>
        </p:nvSpPr>
        <p:spPr>
          <a:xfrm>
            <a:off x="4668039" y="3504492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56" name="Oval 325"/>
          <p:cNvSpPr/>
          <p:nvPr/>
        </p:nvSpPr>
        <p:spPr>
          <a:xfrm>
            <a:off x="4668039" y="1149296"/>
            <a:ext cx="503999" cy="50399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57" name="Oval 325"/>
          <p:cNvSpPr/>
          <p:nvPr/>
        </p:nvSpPr>
        <p:spPr>
          <a:xfrm>
            <a:off x="4668039" y="1738095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07" name="Suorakulmio 106"/>
          <p:cNvSpPr/>
          <p:nvPr/>
        </p:nvSpPr>
        <p:spPr>
          <a:xfrm>
            <a:off x="4862895" y="1175062"/>
            <a:ext cx="1460395" cy="396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fi-FI" sz="1100" b="1" dirty="0" err="1">
                <a:solidFill>
                  <a:schemeClr val="accent1"/>
                </a:solidFill>
              </a:rPr>
              <a:t>Suomi.fi-viestit</a:t>
            </a:r>
            <a:r>
              <a:rPr lang="fi-FI" sz="1100" b="1" dirty="0">
                <a:solidFill>
                  <a:schemeClr val="accent1"/>
                </a:solidFill>
              </a:rPr>
              <a:t> </a:t>
            </a:r>
            <a:r>
              <a:rPr lang="fi-FI" sz="800" dirty="0">
                <a:solidFill>
                  <a:schemeClr val="accent1"/>
                </a:solidFill>
              </a:rPr>
              <a:t>(VM/VRK)</a:t>
            </a:r>
            <a:endParaRPr lang="fi-FI" sz="1100" dirty="0">
              <a:solidFill>
                <a:schemeClr val="accent1"/>
              </a:solidFill>
            </a:endParaRPr>
          </a:p>
        </p:txBody>
      </p:sp>
      <p:sp>
        <p:nvSpPr>
          <p:cNvPr id="137" name="Suorakulmio 136"/>
          <p:cNvSpPr/>
          <p:nvPr/>
        </p:nvSpPr>
        <p:spPr>
          <a:xfrm>
            <a:off x="6952038" y="2364991"/>
            <a:ext cx="1632168" cy="396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>
                <a:solidFill>
                  <a:srgbClr val="304E88"/>
                </a:solidFill>
              </a:rPr>
              <a:t>Verokortti </a:t>
            </a:r>
            <a:r>
              <a:rPr lang="fi-FI" sz="1100" b="1" dirty="0" smtClean="0">
                <a:solidFill>
                  <a:srgbClr val="304E88"/>
                </a:solidFill>
              </a:rPr>
              <a:t>verkossa </a:t>
            </a:r>
            <a:r>
              <a:rPr lang="fi-FI" sz="900" dirty="0" smtClean="0">
                <a:solidFill>
                  <a:srgbClr val="304E88"/>
                </a:solidFill>
              </a:rPr>
              <a:t>(Verohallinto)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58" name="Suorakulmio 157"/>
          <p:cNvSpPr/>
          <p:nvPr/>
        </p:nvSpPr>
        <p:spPr>
          <a:xfrm>
            <a:off x="6926891" y="3533391"/>
            <a:ext cx="151706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050" b="1" dirty="0">
                <a:solidFill>
                  <a:srgbClr val="304E88"/>
                </a:solidFill>
              </a:rPr>
              <a:t>Veroilmoitus </a:t>
            </a:r>
            <a:r>
              <a:rPr lang="fi-FI" sz="1050" b="1" dirty="0" smtClean="0">
                <a:solidFill>
                  <a:srgbClr val="304E88"/>
                </a:solidFill>
              </a:rPr>
              <a:t>verkossa</a:t>
            </a:r>
            <a:r>
              <a:rPr lang="fi-FI" sz="11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(Verohallinto)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59" name="Suorakulmio 158"/>
          <p:cNvSpPr/>
          <p:nvPr/>
        </p:nvSpPr>
        <p:spPr>
          <a:xfrm>
            <a:off x="4862898" y="1784662"/>
            <a:ext cx="1670500" cy="396000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>
                <a:solidFill>
                  <a:srgbClr val="304E88"/>
                </a:solidFill>
              </a:rPr>
              <a:t>Opintopolku.fi</a:t>
            </a:r>
            <a:r>
              <a:rPr lang="fi-FI" sz="1100" b="1" dirty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 (OPH)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60" name="Suorakulmio 159"/>
          <p:cNvSpPr/>
          <p:nvPr/>
        </p:nvSpPr>
        <p:spPr>
          <a:xfrm>
            <a:off x="4875598" y="2368862"/>
            <a:ext cx="1290323" cy="396000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 defTabSz="914355"/>
            <a:r>
              <a:rPr lang="fi-FI" sz="900" b="1" dirty="0">
                <a:solidFill>
                  <a:srgbClr val="304E88"/>
                </a:solidFill>
              </a:rPr>
              <a:t>Tilinpäätösten asiointipalvelu </a:t>
            </a:r>
            <a:r>
              <a:rPr lang="fi-FI" sz="800" dirty="0">
                <a:solidFill>
                  <a:srgbClr val="304E88"/>
                </a:solidFill>
              </a:rPr>
              <a:t>(PRH)</a:t>
            </a:r>
          </a:p>
        </p:txBody>
      </p:sp>
      <p:sp>
        <p:nvSpPr>
          <p:cNvPr id="161" name="Suorakulmio 160"/>
          <p:cNvSpPr/>
          <p:nvPr/>
        </p:nvSpPr>
        <p:spPr>
          <a:xfrm>
            <a:off x="4859782" y="2969690"/>
            <a:ext cx="1212227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>
                <a:solidFill>
                  <a:srgbClr val="304E88"/>
                </a:solidFill>
              </a:rPr>
              <a:t>Metsään.fi</a:t>
            </a:r>
            <a:r>
              <a:rPr lang="fi-FI" sz="1100" b="1" dirty="0">
                <a:solidFill>
                  <a:srgbClr val="304E88"/>
                </a:solidFill>
              </a:rPr>
              <a:t> </a:t>
            </a:r>
            <a:r>
              <a:rPr lang="fi-FI" sz="900" dirty="0">
                <a:solidFill>
                  <a:srgbClr val="304E88"/>
                </a:solidFill>
              </a:rPr>
              <a:t>(Metsäkeskus)</a:t>
            </a:r>
          </a:p>
        </p:txBody>
      </p:sp>
      <p:sp>
        <p:nvSpPr>
          <p:cNvPr id="162" name="Suorakulmio 161"/>
          <p:cNvSpPr/>
          <p:nvPr/>
        </p:nvSpPr>
        <p:spPr>
          <a:xfrm>
            <a:off x="4862898" y="3549962"/>
            <a:ext cx="1130833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 smtClean="0">
                <a:solidFill>
                  <a:srgbClr val="304E88"/>
                </a:solidFill>
              </a:rPr>
              <a:t>Palkka.fi</a:t>
            </a:r>
            <a:r>
              <a:rPr lang="fi-FI" sz="11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(Verohallinto)</a:t>
            </a:r>
            <a:endParaRPr lang="fi-FI" sz="1200" dirty="0">
              <a:solidFill>
                <a:srgbClr val="304E88"/>
              </a:solidFill>
            </a:endParaRPr>
          </a:p>
        </p:txBody>
      </p:sp>
      <p:sp>
        <p:nvSpPr>
          <p:cNvPr id="163" name="Suorakulmio 162"/>
          <p:cNvSpPr/>
          <p:nvPr/>
        </p:nvSpPr>
        <p:spPr>
          <a:xfrm>
            <a:off x="4888298" y="4134162"/>
            <a:ext cx="1130833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200" b="1" dirty="0" err="1" smtClean="0">
                <a:solidFill>
                  <a:srgbClr val="304E88"/>
                </a:solidFill>
              </a:rPr>
              <a:t>Valtiolle.fi</a:t>
            </a:r>
            <a:r>
              <a:rPr lang="fi-FI" sz="12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(Valtiokonttori)</a:t>
            </a:r>
            <a:endParaRPr lang="fi-FI" sz="1200" dirty="0">
              <a:solidFill>
                <a:srgbClr val="304E88"/>
              </a:solidFill>
            </a:endParaRPr>
          </a:p>
        </p:txBody>
      </p:sp>
      <p:sp>
        <p:nvSpPr>
          <p:cNvPr id="164" name="Suorakulmio 163"/>
          <p:cNvSpPr/>
          <p:nvPr/>
        </p:nvSpPr>
        <p:spPr>
          <a:xfrm>
            <a:off x="6920298" y="1175062"/>
            <a:ext cx="1375977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smtClean="0">
                <a:solidFill>
                  <a:srgbClr val="304E88"/>
                </a:solidFill>
              </a:rPr>
              <a:t>Omakanta</a:t>
            </a:r>
          </a:p>
          <a:p>
            <a:pPr algn="ctr" defTabSz="914355"/>
            <a:r>
              <a:rPr lang="fi-FI" sz="900" dirty="0" smtClean="0">
                <a:solidFill>
                  <a:srgbClr val="304E88"/>
                </a:solidFill>
              </a:rPr>
              <a:t>(STM/THL/Kela)</a:t>
            </a:r>
          </a:p>
        </p:txBody>
      </p:sp>
      <p:sp>
        <p:nvSpPr>
          <p:cNvPr id="165" name="Suorakulmio 164"/>
          <p:cNvSpPr/>
          <p:nvPr/>
        </p:nvSpPr>
        <p:spPr>
          <a:xfrm>
            <a:off x="6920297" y="1784662"/>
            <a:ext cx="1508437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050" b="1" dirty="0">
                <a:solidFill>
                  <a:srgbClr val="304E88"/>
                </a:solidFill>
              </a:rPr>
              <a:t>Kelan palvelukokonaisuus</a:t>
            </a:r>
          </a:p>
        </p:txBody>
      </p:sp>
      <p:sp>
        <p:nvSpPr>
          <p:cNvPr id="166" name="Suorakulmio 165"/>
          <p:cNvSpPr/>
          <p:nvPr/>
        </p:nvSpPr>
        <p:spPr>
          <a:xfrm>
            <a:off x="6932997" y="2953062"/>
            <a:ext cx="1881981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050" b="1" dirty="0" smtClean="0">
                <a:solidFill>
                  <a:srgbClr val="304E88"/>
                </a:solidFill>
              </a:rPr>
              <a:t>Oma-aloitteisten verojen ilmoittaminen </a:t>
            </a:r>
            <a:r>
              <a:rPr lang="fi-FI" sz="900" dirty="0" smtClean="0">
                <a:solidFill>
                  <a:srgbClr val="304E88"/>
                </a:solidFill>
              </a:rPr>
              <a:t>(Verohallinto)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67" name="Suorakulmio 166"/>
          <p:cNvSpPr/>
          <p:nvPr/>
        </p:nvSpPr>
        <p:spPr>
          <a:xfrm>
            <a:off x="6945699" y="4134162"/>
            <a:ext cx="1613360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000" b="1" dirty="0" smtClean="0">
                <a:solidFill>
                  <a:srgbClr val="304E88"/>
                </a:solidFill>
              </a:rPr>
              <a:t>Kiinteistöveroilmoitus </a:t>
            </a:r>
            <a:r>
              <a:rPr lang="fi-FI" sz="800" dirty="0">
                <a:solidFill>
                  <a:srgbClr val="304E88"/>
                </a:solidFill>
              </a:rPr>
              <a:t>(Verohallinto)</a:t>
            </a:r>
            <a:endParaRPr lang="fi-FI" sz="900" dirty="0">
              <a:solidFill>
                <a:srgbClr val="304E88"/>
              </a:solidFill>
            </a:endParaRPr>
          </a:p>
        </p:txBody>
      </p:sp>
      <p:sp>
        <p:nvSpPr>
          <p:cNvPr id="51" name="Oval 325"/>
          <p:cNvSpPr/>
          <p:nvPr/>
        </p:nvSpPr>
        <p:spPr>
          <a:xfrm>
            <a:off x="2737198" y="2309525"/>
            <a:ext cx="503999" cy="50399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52" name="Oval 328"/>
          <p:cNvSpPr/>
          <p:nvPr/>
        </p:nvSpPr>
        <p:spPr>
          <a:xfrm>
            <a:off x="2737198" y="4075921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53" name="Oval 330"/>
          <p:cNvSpPr/>
          <p:nvPr/>
        </p:nvSpPr>
        <p:spPr>
          <a:xfrm>
            <a:off x="2737198" y="2898324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54" name="Oval 330"/>
          <p:cNvSpPr/>
          <p:nvPr/>
        </p:nvSpPr>
        <p:spPr>
          <a:xfrm>
            <a:off x="2737198" y="3487123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55" name="Oval 325"/>
          <p:cNvSpPr/>
          <p:nvPr/>
        </p:nvSpPr>
        <p:spPr>
          <a:xfrm>
            <a:off x="2737198" y="1131927"/>
            <a:ext cx="503999" cy="50399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56" name="Oval 325"/>
          <p:cNvSpPr/>
          <p:nvPr/>
        </p:nvSpPr>
        <p:spPr>
          <a:xfrm>
            <a:off x="2737198" y="1720726"/>
            <a:ext cx="503999" cy="50399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57" name="Suorakulmio 56"/>
          <p:cNvSpPr/>
          <p:nvPr/>
        </p:nvSpPr>
        <p:spPr>
          <a:xfrm>
            <a:off x="2932057" y="1157693"/>
            <a:ext cx="141730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 smtClean="0">
                <a:solidFill>
                  <a:srgbClr val="304E88"/>
                </a:solidFill>
              </a:rPr>
              <a:t>TE-palvelut</a:t>
            </a:r>
            <a:r>
              <a:rPr lang="fi-FI" sz="1100" b="1" dirty="0" smtClean="0">
                <a:solidFill>
                  <a:srgbClr val="304E88"/>
                </a:solidFill>
              </a:rPr>
              <a:t> </a:t>
            </a:r>
            <a:endParaRPr lang="fi-FI" sz="1100" b="1" dirty="0">
              <a:solidFill>
                <a:srgbClr val="304E88"/>
              </a:solidFill>
            </a:endParaRPr>
          </a:p>
          <a:p>
            <a:pPr algn="ctr" defTabSz="914355"/>
            <a:r>
              <a:rPr lang="fi-FI" sz="900" dirty="0" smtClean="0">
                <a:solidFill>
                  <a:srgbClr val="304E88"/>
                </a:solidFill>
              </a:rPr>
              <a:t>(</a:t>
            </a:r>
            <a:r>
              <a:rPr lang="fi-FI" sz="900" dirty="0" err="1" smtClean="0">
                <a:solidFill>
                  <a:srgbClr val="304E88"/>
                </a:solidFill>
              </a:rPr>
              <a:t>TE-toimistot</a:t>
            </a:r>
            <a:r>
              <a:rPr lang="fi-FI" sz="900" dirty="0" smtClean="0">
                <a:solidFill>
                  <a:srgbClr val="304E88"/>
                </a:solidFill>
              </a:rPr>
              <a:t>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58" name="Suorakulmio 57"/>
          <p:cNvSpPr/>
          <p:nvPr/>
        </p:nvSpPr>
        <p:spPr>
          <a:xfrm>
            <a:off x="2924572" y="1738632"/>
            <a:ext cx="1275953" cy="425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defTabSz="914355"/>
            <a:r>
              <a:rPr lang="fi-FI" sz="1050" b="1" dirty="0" smtClean="0">
                <a:solidFill>
                  <a:srgbClr val="304E88"/>
                </a:solidFill>
              </a:rPr>
              <a:t> </a:t>
            </a:r>
            <a:r>
              <a:rPr lang="fi-FI" sz="1050" b="1" dirty="0" err="1" smtClean="0">
                <a:solidFill>
                  <a:srgbClr val="304E88"/>
                </a:solidFill>
              </a:rPr>
              <a:t>Trafin</a:t>
            </a:r>
            <a:r>
              <a:rPr lang="fi-FI" sz="1050" b="1" dirty="0" smtClean="0">
                <a:solidFill>
                  <a:srgbClr val="304E88"/>
                </a:solidFill>
              </a:rPr>
              <a:t> palvelut</a:t>
            </a:r>
            <a:endParaRPr lang="fi-FI" sz="1050" b="1" dirty="0">
              <a:solidFill>
                <a:srgbClr val="304E88"/>
              </a:solidFill>
            </a:endParaRPr>
          </a:p>
        </p:txBody>
      </p:sp>
      <p:sp>
        <p:nvSpPr>
          <p:cNvPr id="59" name="Suorakulmio 58"/>
          <p:cNvSpPr/>
          <p:nvPr/>
        </p:nvSpPr>
        <p:spPr>
          <a:xfrm>
            <a:off x="2944755" y="2351493"/>
            <a:ext cx="1562427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defTabSz="914355"/>
            <a:r>
              <a:rPr lang="fi-FI" sz="1050" b="1" dirty="0" smtClean="0">
                <a:solidFill>
                  <a:srgbClr val="304E88"/>
                </a:solidFill>
              </a:rPr>
              <a:t>Viljelijöiden verkkoasiointi </a:t>
            </a:r>
            <a:r>
              <a:rPr lang="fi-FI" sz="900" dirty="0" smtClean="0">
                <a:solidFill>
                  <a:srgbClr val="304E88"/>
                </a:solidFill>
              </a:rPr>
              <a:t>(MAVI)</a:t>
            </a:r>
            <a:endParaRPr lang="fi-FI" sz="900" dirty="0">
              <a:solidFill>
                <a:srgbClr val="304E88"/>
              </a:solidFill>
            </a:endParaRPr>
          </a:p>
        </p:txBody>
      </p:sp>
      <p:sp>
        <p:nvSpPr>
          <p:cNvPr id="60" name="Suorakulmio 59"/>
          <p:cNvSpPr/>
          <p:nvPr/>
        </p:nvSpPr>
        <p:spPr>
          <a:xfrm>
            <a:off x="2944754" y="2935693"/>
            <a:ext cx="1582461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defTabSz="914355"/>
            <a:r>
              <a:rPr lang="fi-FI" sz="1050" b="1" dirty="0" err="1">
                <a:solidFill>
                  <a:srgbClr val="304E88"/>
                </a:solidFill>
              </a:rPr>
              <a:t>Enterfinland</a:t>
            </a:r>
            <a:r>
              <a:rPr lang="fi-FI" sz="1050" b="1" dirty="0">
                <a:solidFill>
                  <a:srgbClr val="304E88"/>
                </a:solidFill>
              </a:rPr>
              <a:t>: Suomen </a:t>
            </a:r>
            <a:r>
              <a:rPr lang="fi-FI" sz="1050" b="1" dirty="0" smtClean="0">
                <a:solidFill>
                  <a:srgbClr val="304E88"/>
                </a:solidFill>
              </a:rPr>
              <a:t>kansalaisuus</a:t>
            </a:r>
            <a:r>
              <a:rPr lang="fi-FI" sz="900" dirty="0" smtClean="0">
                <a:solidFill>
                  <a:srgbClr val="304E88"/>
                </a:solidFill>
              </a:rPr>
              <a:t> (MIGRI)</a:t>
            </a:r>
            <a:endParaRPr lang="fi-FI" sz="1050" dirty="0">
              <a:solidFill>
                <a:srgbClr val="304E88"/>
              </a:solidFill>
            </a:endParaRPr>
          </a:p>
        </p:txBody>
      </p:sp>
      <p:sp>
        <p:nvSpPr>
          <p:cNvPr id="61" name="Suorakulmio 60"/>
          <p:cNvSpPr/>
          <p:nvPr/>
        </p:nvSpPr>
        <p:spPr>
          <a:xfrm>
            <a:off x="2944756" y="3532593"/>
            <a:ext cx="1562428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>
                <a:solidFill>
                  <a:srgbClr val="304E88"/>
                </a:solidFill>
              </a:rPr>
              <a:t>Enterfinland</a:t>
            </a:r>
            <a:r>
              <a:rPr lang="fi-FI" sz="1100" b="1" dirty="0">
                <a:solidFill>
                  <a:srgbClr val="304E88"/>
                </a:solidFill>
              </a:rPr>
              <a:t>: </a:t>
            </a:r>
            <a:r>
              <a:rPr lang="fi-FI" sz="1100" b="1" dirty="0" smtClean="0">
                <a:solidFill>
                  <a:srgbClr val="304E88"/>
                </a:solidFill>
              </a:rPr>
              <a:t>EU-rekisteröinti</a:t>
            </a:r>
            <a:r>
              <a:rPr lang="fi-FI" sz="900" dirty="0" smtClean="0">
                <a:solidFill>
                  <a:srgbClr val="304E88"/>
                </a:solidFill>
              </a:rPr>
              <a:t> (MIGRI)</a:t>
            </a:r>
            <a:endParaRPr lang="fi-FI" sz="900" dirty="0">
              <a:solidFill>
                <a:srgbClr val="304E88"/>
              </a:solidFill>
            </a:endParaRPr>
          </a:p>
        </p:txBody>
      </p:sp>
      <p:sp>
        <p:nvSpPr>
          <p:cNvPr id="62" name="Suorakulmio 61"/>
          <p:cNvSpPr/>
          <p:nvPr/>
        </p:nvSpPr>
        <p:spPr>
          <a:xfrm>
            <a:off x="2957457" y="4116793"/>
            <a:ext cx="1549726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 defTabSz="914355"/>
            <a:r>
              <a:rPr lang="fi-FI" sz="1050" b="1" dirty="0">
                <a:solidFill>
                  <a:srgbClr val="304E88"/>
                </a:solidFill>
              </a:rPr>
              <a:t>Kaupparekisterin asiointipalvelu </a:t>
            </a:r>
            <a:r>
              <a:rPr lang="fi-FI" sz="800" dirty="0">
                <a:solidFill>
                  <a:srgbClr val="304E88"/>
                </a:solidFill>
              </a:rPr>
              <a:t>(PRH)</a:t>
            </a:r>
            <a:endParaRPr lang="fi-FI" sz="1050" dirty="0">
              <a:solidFill>
                <a:srgbClr val="304E88"/>
              </a:solidFill>
            </a:endParaRPr>
          </a:p>
        </p:txBody>
      </p:sp>
      <p:sp>
        <p:nvSpPr>
          <p:cNvPr id="126" name="Oval 325"/>
          <p:cNvSpPr/>
          <p:nvPr/>
        </p:nvSpPr>
        <p:spPr>
          <a:xfrm>
            <a:off x="715731" y="2306619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7" name="Oval 328"/>
          <p:cNvSpPr/>
          <p:nvPr/>
        </p:nvSpPr>
        <p:spPr>
          <a:xfrm>
            <a:off x="715731" y="4073015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8" name="Oval 330"/>
          <p:cNvSpPr/>
          <p:nvPr/>
        </p:nvSpPr>
        <p:spPr>
          <a:xfrm>
            <a:off x="715731" y="2895418"/>
            <a:ext cx="503999" cy="50399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9" name="Oval 330"/>
          <p:cNvSpPr/>
          <p:nvPr/>
        </p:nvSpPr>
        <p:spPr>
          <a:xfrm>
            <a:off x="715731" y="3484217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0" name="Oval 325"/>
          <p:cNvSpPr/>
          <p:nvPr/>
        </p:nvSpPr>
        <p:spPr>
          <a:xfrm>
            <a:off x="721351" y="1129021"/>
            <a:ext cx="503999" cy="503999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solidFill>
                <a:srgbClr val="FFFFFF"/>
              </a:solidFill>
            </a:endParaRPr>
          </a:p>
        </p:txBody>
      </p:sp>
      <p:sp>
        <p:nvSpPr>
          <p:cNvPr id="131" name="Oval 325"/>
          <p:cNvSpPr/>
          <p:nvPr/>
        </p:nvSpPr>
        <p:spPr>
          <a:xfrm>
            <a:off x="715731" y="1717820"/>
            <a:ext cx="503999" cy="50399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endParaRPr lang="fi-FI" sz="1400">
              <a:ln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2" name="Suorakulmio 131"/>
          <p:cNvSpPr/>
          <p:nvPr/>
        </p:nvSpPr>
        <p:spPr>
          <a:xfrm>
            <a:off x="910589" y="1154787"/>
            <a:ext cx="1552879" cy="396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 defTabSz="914355"/>
            <a:r>
              <a:rPr lang="fi-FI" sz="1000" b="1" dirty="0">
                <a:solidFill>
                  <a:srgbClr val="304E88"/>
                </a:solidFill>
              </a:rPr>
              <a:t>Kiinteistövaihdannan</a:t>
            </a:r>
            <a:r>
              <a:rPr lang="fi-FI" sz="1000" dirty="0">
                <a:solidFill>
                  <a:srgbClr val="304E88"/>
                </a:solidFill>
              </a:rPr>
              <a:t> </a:t>
            </a:r>
            <a:r>
              <a:rPr lang="fi-FI" sz="1000" b="1" dirty="0">
                <a:solidFill>
                  <a:srgbClr val="304E88"/>
                </a:solidFill>
              </a:rPr>
              <a:t>palvelu</a:t>
            </a:r>
            <a:r>
              <a:rPr lang="fi-FI" sz="1000" dirty="0">
                <a:solidFill>
                  <a:srgbClr val="304E88"/>
                </a:solidFill>
              </a:rPr>
              <a:t> (MML)</a:t>
            </a:r>
          </a:p>
        </p:txBody>
      </p:sp>
      <p:sp>
        <p:nvSpPr>
          <p:cNvPr id="133" name="Suorakulmio 132"/>
          <p:cNvSpPr/>
          <p:nvPr/>
        </p:nvSpPr>
        <p:spPr>
          <a:xfrm>
            <a:off x="910588" y="1764387"/>
            <a:ext cx="1552878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smtClean="0">
                <a:solidFill>
                  <a:srgbClr val="304E88"/>
                </a:solidFill>
              </a:rPr>
              <a:t>Verkkomaistraatti</a:t>
            </a:r>
            <a:endParaRPr lang="fi-FI" sz="1100" b="1" dirty="0">
              <a:solidFill>
                <a:srgbClr val="304E88"/>
              </a:solidFill>
            </a:endParaRPr>
          </a:p>
        </p:txBody>
      </p:sp>
      <p:sp>
        <p:nvSpPr>
          <p:cNvPr id="134" name="Suorakulmio 133"/>
          <p:cNvSpPr/>
          <p:nvPr/>
        </p:nvSpPr>
        <p:spPr>
          <a:xfrm>
            <a:off x="923289" y="2348587"/>
            <a:ext cx="1382590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 smtClean="0">
                <a:solidFill>
                  <a:srgbClr val="304E88"/>
                </a:solidFill>
              </a:rPr>
              <a:t>Kansalaisaloite.fi</a:t>
            </a:r>
            <a:r>
              <a:rPr lang="fi-FI" sz="11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(OM)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35" name="Suorakulmio 134"/>
          <p:cNvSpPr/>
          <p:nvPr/>
        </p:nvSpPr>
        <p:spPr>
          <a:xfrm>
            <a:off x="923289" y="2932787"/>
            <a:ext cx="1382590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smtClean="0">
                <a:solidFill>
                  <a:srgbClr val="304E88"/>
                </a:solidFill>
              </a:rPr>
              <a:t>Työmarkkinatori</a:t>
            </a:r>
            <a:endParaRPr lang="fi-FI" sz="1200" b="1" dirty="0">
              <a:solidFill>
                <a:srgbClr val="304E88"/>
              </a:solidFill>
            </a:endParaRPr>
          </a:p>
        </p:txBody>
      </p:sp>
      <p:sp>
        <p:nvSpPr>
          <p:cNvPr id="136" name="Suorakulmio 135"/>
          <p:cNvSpPr/>
          <p:nvPr/>
        </p:nvSpPr>
        <p:spPr>
          <a:xfrm>
            <a:off x="923289" y="3529687"/>
            <a:ext cx="1470055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100" b="1" dirty="0" err="1" smtClean="0">
                <a:solidFill>
                  <a:srgbClr val="304E88"/>
                </a:solidFill>
              </a:rPr>
              <a:t>Lausuntopalvelu.fi</a:t>
            </a:r>
            <a:r>
              <a:rPr lang="fi-FI" sz="11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(OM)</a:t>
            </a:r>
            <a:endParaRPr lang="fi-FI" sz="1100" dirty="0">
              <a:solidFill>
                <a:srgbClr val="304E88"/>
              </a:solidFill>
            </a:endParaRPr>
          </a:p>
        </p:txBody>
      </p:sp>
      <p:sp>
        <p:nvSpPr>
          <p:cNvPr id="138" name="Suorakulmio 137"/>
          <p:cNvSpPr/>
          <p:nvPr/>
        </p:nvSpPr>
        <p:spPr>
          <a:xfrm>
            <a:off x="935988" y="4113887"/>
            <a:ext cx="1282426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defTabSz="914355"/>
            <a:r>
              <a:rPr lang="fi-FI" sz="1200" b="1" dirty="0" err="1" smtClean="0">
                <a:solidFill>
                  <a:srgbClr val="304E88"/>
                </a:solidFill>
              </a:rPr>
              <a:t>nuortenideat.fi</a:t>
            </a:r>
            <a:r>
              <a:rPr lang="fi-FI" sz="1200" b="1" dirty="0" smtClean="0">
                <a:solidFill>
                  <a:srgbClr val="304E88"/>
                </a:solidFill>
              </a:rPr>
              <a:t> </a:t>
            </a:r>
            <a:r>
              <a:rPr lang="fi-FI" sz="900" dirty="0" smtClean="0">
                <a:solidFill>
                  <a:srgbClr val="304E88"/>
                </a:solidFill>
              </a:rPr>
              <a:t>(OM)</a:t>
            </a:r>
            <a:endParaRPr lang="fi-FI" sz="1200" dirty="0">
              <a:solidFill>
                <a:srgbClr val="304E88"/>
              </a:solidFill>
            </a:endParaRPr>
          </a:p>
        </p:txBody>
      </p:sp>
      <p:sp>
        <p:nvSpPr>
          <p:cNvPr id="78" name="Suorakulmio 77"/>
          <p:cNvSpPr/>
          <p:nvPr/>
        </p:nvSpPr>
        <p:spPr>
          <a:xfrm rot="1502045">
            <a:off x="7214025" y="564381"/>
            <a:ext cx="1654771" cy="4145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LUONNOS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b="1" kern="1200" dirty="0" smtClean="0">
                <a:solidFill>
                  <a:srgbClr val="304E88"/>
                </a:solidFill>
                <a:latin typeface="Calibri Light"/>
              </a:rPr>
              <a:t>Elämäntapahtuma : Haku </a:t>
            </a:r>
            <a:r>
              <a:rPr lang="fi-FI" sz="2000" b="1" kern="1200" dirty="0">
                <a:solidFill>
                  <a:srgbClr val="304E88"/>
                </a:solidFill>
                <a:latin typeface="Calibri Light"/>
              </a:rPr>
              <a:t>peruskoulun jälkeisiin koulutuksiin ja opiskelupaikan vastaanottaminen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95" y="1564500"/>
            <a:ext cx="7884368" cy="3032117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114034" y="1939481"/>
            <a:ext cx="1087248" cy="49243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342875" hangingPunct="1"/>
            <a:r>
              <a:rPr lang="fi-FI" sz="900" kern="1200" dirty="0">
                <a:solidFill>
                  <a:srgbClr val="FFFFFF"/>
                </a:solidFill>
                <a:latin typeface="Calibri"/>
              </a:rPr>
              <a:t>Haluan edetä opinnoissani</a:t>
            </a:r>
          </a:p>
          <a:p>
            <a:pPr algn="ctr" defTabSz="342875" hangingPunct="1"/>
            <a:endParaRPr lang="fi-FI" sz="800" kern="1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933185" y="1945165"/>
            <a:ext cx="1087248" cy="36932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342875" hangingPunct="1"/>
            <a:r>
              <a:rPr lang="fi-FI" sz="900" kern="1200" dirty="0" smtClean="0">
                <a:solidFill>
                  <a:srgbClr val="FFFFFF"/>
                </a:solidFill>
                <a:latin typeface="Calibri"/>
              </a:rPr>
              <a:t>Olen aloittanut opiskelun</a:t>
            </a:r>
            <a:endParaRPr lang="fi-FI" sz="900" kern="1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4679697" y="1554929"/>
            <a:ext cx="1087248" cy="4616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342875" hangingPunct="1"/>
            <a:r>
              <a:rPr lang="fi-FI" sz="800" kern="1200" dirty="0" smtClean="0">
                <a:solidFill>
                  <a:schemeClr val="tx1"/>
                </a:solidFill>
                <a:latin typeface="Calibri"/>
              </a:rPr>
              <a:t>Jäljennykset ylioppilastutkinto-todistuksista (YTL)</a:t>
            </a:r>
            <a:endParaRPr lang="fi-FI" sz="800" kern="12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407889" y="3815120"/>
            <a:ext cx="1152128" cy="36932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342875" hangingPunct="1"/>
            <a:r>
              <a:rPr lang="fi-FI" sz="900" kern="1200" dirty="0" smtClean="0">
                <a:solidFill>
                  <a:schemeClr val="tx1"/>
                </a:solidFill>
                <a:latin typeface="Calibri"/>
              </a:rPr>
              <a:t>Kelan asiointipalvelut</a:t>
            </a:r>
            <a:endParaRPr lang="fi-FI" sz="900" kern="12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574583" y="2152272"/>
            <a:ext cx="1141392" cy="63093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342875" hangingPunct="1"/>
            <a:r>
              <a:rPr lang="fi-FI" sz="900" kern="1200" dirty="0" smtClean="0">
                <a:solidFill>
                  <a:schemeClr val="tx1"/>
                </a:solidFill>
                <a:latin typeface="Calibri"/>
              </a:rPr>
              <a:t>Opiskelupaikan hakeminen ja sen vastaanottaminen</a:t>
            </a:r>
          </a:p>
          <a:p>
            <a:pPr algn="ctr" defTabSz="342875" hangingPunct="1"/>
            <a:endParaRPr lang="fi-FI" sz="800" b="1" kern="1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2021523" y="3767547"/>
            <a:ext cx="1047680" cy="646323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fi-FI" sz="900" dirty="0">
                <a:solidFill>
                  <a:schemeClr val="tx1"/>
                </a:solidFill>
                <a:latin typeface="Calibri" panose="020F0502020204030204" pitchFamily="34" charset="0"/>
              </a:rPr>
              <a:t>H</a:t>
            </a:r>
            <a:r>
              <a:rPr lang="fi-FI" sz="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enkilökohtainen </a:t>
            </a:r>
            <a:r>
              <a:rPr lang="fi-FI" sz="900" dirty="0">
                <a:solidFill>
                  <a:schemeClr val="tx1"/>
                </a:solidFill>
                <a:latin typeface="Calibri" panose="020F0502020204030204" pitchFamily="34" charset="0"/>
              </a:rPr>
              <a:t>osaamisen </a:t>
            </a:r>
            <a:r>
              <a:rPr lang="fi-FI" sz="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hankinnan suunnitelma  </a:t>
            </a:r>
            <a:endParaRPr lang="fi-FI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412271" y="3698293"/>
            <a:ext cx="8683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Rahallinen tuki peruskoulun jälkeiseen opiskeluun</a:t>
            </a:r>
            <a:endParaRPr lang="fi-FI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Pyöristetty kuvaselitesuorakulmio 13"/>
          <p:cNvSpPr/>
          <p:nvPr/>
        </p:nvSpPr>
        <p:spPr>
          <a:xfrm>
            <a:off x="2464904" y="1332516"/>
            <a:ext cx="1208599" cy="684069"/>
          </a:xfrm>
          <a:prstGeom prst="wedgeRoundRectCallout">
            <a:avLst>
              <a:gd name="adj1" fmla="val 43515"/>
              <a:gd name="adj2" fmla="val 81969"/>
              <a:gd name="adj3" fmla="val 16667"/>
            </a:avLst>
          </a:prstGeom>
          <a:solidFill>
            <a:srgbClr val="00B0F0"/>
          </a:solidFill>
          <a:ln w="9525" cap="flat" cmpd="sng" algn="ctr">
            <a:solidFill>
              <a:srgbClr val="5AB5EC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Ulkomailla suoritettujen tutkintojen tunnistamine</a:t>
            </a:r>
            <a:r>
              <a:rPr kumimoji="0" lang="fi-FI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n (Opetushallitus)</a:t>
            </a:r>
          </a:p>
        </p:txBody>
      </p:sp>
      <p:sp>
        <p:nvSpPr>
          <p:cNvPr id="15" name="Pyöristetty kuvaselitesuorakulmio 14"/>
          <p:cNvSpPr/>
          <p:nvPr/>
        </p:nvSpPr>
        <p:spPr>
          <a:xfrm>
            <a:off x="7526538" y="2670675"/>
            <a:ext cx="1192696" cy="417834"/>
          </a:xfrm>
          <a:prstGeom prst="wedgeRoundRectCallout">
            <a:avLst>
              <a:gd name="adj1" fmla="val -25721"/>
              <a:gd name="adj2" fmla="val -81686"/>
              <a:gd name="adj3" fmla="val 16667"/>
            </a:avLst>
          </a:prstGeom>
          <a:solidFill>
            <a:srgbClr val="00B0F0"/>
          </a:solidFill>
          <a:ln w="9525" cap="flat" cmpd="sng" algn="ctr">
            <a:solidFill>
              <a:srgbClr val="5AB5EC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Sähköinen ylioppilastutkinto (YTL)</a:t>
            </a:r>
          </a:p>
        </p:txBody>
      </p:sp>
      <p:sp>
        <p:nvSpPr>
          <p:cNvPr id="16" name="Pyöristetty kuvaselitesuorakulmio 15"/>
          <p:cNvSpPr/>
          <p:nvPr/>
        </p:nvSpPr>
        <p:spPr>
          <a:xfrm>
            <a:off x="740231" y="4431279"/>
            <a:ext cx="1160890" cy="247443"/>
          </a:xfrm>
          <a:prstGeom prst="wedgeRoundRectCallout">
            <a:avLst>
              <a:gd name="adj1" fmla="val 44920"/>
              <a:gd name="adj2" fmla="val -101383"/>
              <a:gd name="adj3" fmla="val 16667"/>
            </a:avLst>
          </a:prstGeom>
          <a:solidFill>
            <a:srgbClr val="00B0F0"/>
          </a:solidFill>
          <a:ln w="9525" cap="flat" cmpd="sng" algn="ctr">
            <a:solidFill>
              <a:srgbClr val="5AB5EC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Opintopolku.fi</a:t>
            </a:r>
            <a:endParaRPr kumimoji="0" lang="fi-FI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7" name="Pyöristetty kuvaselitesuorakulmio 16"/>
          <p:cNvSpPr/>
          <p:nvPr/>
        </p:nvSpPr>
        <p:spPr>
          <a:xfrm>
            <a:off x="7476809" y="3291839"/>
            <a:ext cx="1221308" cy="393858"/>
          </a:xfrm>
          <a:prstGeom prst="wedgeRoundRectCallout">
            <a:avLst>
              <a:gd name="adj1" fmla="val -30833"/>
              <a:gd name="adj2" fmla="val -91071"/>
              <a:gd name="adj3" fmla="val 16667"/>
            </a:avLst>
          </a:prstGeom>
          <a:solidFill>
            <a:srgbClr val="00B0F0"/>
          </a:solidFill>
          <a:ln w="9525" cap="flat" cmpd="sng" algn="ctr">
            <a:solidFill>
              <a:srgbClr val="5AB5EC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Yleisten kielitutkintojen </a:t>
            </a:r>
            <a:r>
              <a:rPr kumimoji="0" lang="fi-FI" sz="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digipalvelu</a:t>
            </a:r>
            <a:r>
              <a:rPr kumimoji="0" lang="fi-FI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(OPH)</a:t>
            </a:r>
          </a:p>
        </p:txBody>
      </p:sp>
      <p:sp>
        <p:nvSpPr>
          <p:cNvPr id="3" name="Pyöristetty kuvaselitesuorakulmio 2"/>
          <p:cNvSpPr/>
          <p:nvPr/>
        </p:nvSpPr>
        <p:spPr>
          <a:xfrm>
            <a:off x="3967701" y="1277968"/>
            <a:ext cx="1006193" cy="255387"/>
          </a:xfrm>
          <a:prstGeom prst="wedgeRoundRectCallout">
            <a:avLst>
              <a:gd name="adj1" fmla="val -26365"/>
              <a:gd name="adj2" fmla="val 109485"/>
              <a:gd name="adj3" fmla="val 16667"/>
            </a:avLst>
          </a:prstGeom>
          <a:solidFill>
            <a:srgbClr val="00B0F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sz="900" b="0" i="0" u="none" strike="noStrike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Arial"/>
                <a:cs typeface="Arial"/>
                <a:sym typeface="Arial"/>
              </a:rPr>
              <a:t>Opintopolku.fi</a:t>
            </a:r>
            <a:endParaRPr kumimoji="0" lang="fi-FI" sz="9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8" name="Pyöristetty kuvaselitesuorakulmio 17"/>
          <p:cNvSpPr/>
          <p:nvPr/>
        </p:nvSpPr>
        <p:spPr>
          <a:xfrm>
            <a:off x="6807303" y="917517"/>
            <a:ext cx="1280160" cy="646983"/>
          </a:xfrm>
          <a:prstGeom prst="wedgeRoundRectCallout">
            <a:avLst>
              <a:gd name="adj1" fmla="val 27487"/>
              <a:gd name="adj2" fmla="val 70611"/>
              <a:gd name="adj3" fmla="val 16667"/>
            </a:avLst>
          </a:prstGeom>
          <a:solidFill>
            <a:srgbClr val="00B0F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/>
            <a:r>
              <a:rPr lang="fi-FI" sz="800" dirty="0">
                <a:latin typeface="Calibri" panose="020F0502020204030204" pitchFamily="34" charset="0"/>
              </a:rPr>
              <a:t>Tiedot koulutuksesta, opintosuorituksista ja tutkinnoista ( OPH ja koski-hanke)</a:t>
            </a:r>
          </a:p>
        </p:txBody>
      </p:sp>
    </p:spTree>
    <p:extLst>
      <p:ext uri="{BB962C8B-B14F-4D97-AF65-F5344CB8AC3E}">
        <p14:creationId xmlns:p14="http://schemas.microsoft.com/office/powerpoint/2010/main" val="1697841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Alustavia havaintoja lainsäädäntötarpeista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82554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-10331"/>
            <a:ext cx="6732304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Yhteenveto nykytilasta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771550"/>
            <a:ext cx="7380374" cy="363640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Viranomaisessa </a:t>
            </a:r>
            <a:r>
              <a:rPr lang="fi-FI" sz="3400" dirty="0"/>
              <a:t>asiointia koskevissa laeissa voidaan perinteinen paperipostiasiointi edelleen nähdä eräänlaisena pääsääntönä suhteessa sähköiseen asiointiin</a:t>
            </a:r>
            <a:r>
              <a:rPr lang="fi-FI" sz="3400" dirty="0" smtClean="0"/>
              <a:t>.</a:t>
            </a:r>
            <a:endParaRPr lang="fi-FI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Sähköisestä </a:t>
            </a:r>
            <a:r>
              <a:rPr lang="fi-FI" sz="3400" dirty="0"/>
              <a:t>asioinnista on yleisellä tasolla säädetty omassa laissaan – asiointilaissa – jossa jätetään sähköisen asioinnin toteuttamistavat hyvin avoimeksi.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Viranomaisia </a:t>
            </a:r>
            <a:r>
              <a:rPr lang="fi-FI" sz="3400" dirty="0"/>
              <a:t>tai hallinnon asiakkaita ei yleislainsäädännön tasolla ohjata sähköiseen asiointiin saati sen ensisijaisuuteen</a:t>
            </a:r>
            <a:r>
              <a:rPr lang="fi-FI" sz="3400" dirty="0" smtClean="0"/>
              <a:t>.</a:t>
            </a:r>
            <a:endParaRPr lang="fi-FI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Sähköistä </a:t>
            </a:r>
            <a:r>
              <a:rPr lang="fi-FI" sz="3400" dirty="0"/>
              <a:t>asiointia koskevan sääntelyn soveltaminen koetaan viranomaisissa melko hankalaksi</a:t>
            </a:r>
            <a:r>
              <a:rPr lang="fi-FI" sz="3400" dirty="0" smtClean="0"/>
              <a:t>.</a:t>
            </a:r>
            <a:endParaRPr lang="fi-FI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Yleislainsäädännön </a:t>
            </a:r>
            <a:r>
              <a:rPr lang="fi-FI" sz="3400" dirty="0"/>
              <a:t>tason sääntelyn soveltamisessa ilmenevät käytännön haasteet ovat </a:t>
            </a:r>
            <a:r>
              <a:rPr lang="fi-FI" sz="3400" dirty="0" smtClean="0"/>
              <a:t>muiden, </a:t>
            </a:r>
            <a:r>
              <a:rPr lang="fi-FI" sz="3400" dirty="0"/>
              <a:t>mahdollisten sektorikohtaisten syiden ohella johtaneet tarpeeseen selkeyttää sähköisen asioinnin menettelyjä erityislaeilla</a:t>
            </a:r>
            <a:r>
              <a:rPr lang="fi-FI" sz="3400" dirty="0" smtClean="0"/>
              <a:t>.</a:t>
            </a:r>
            <a:endParaRPr lang="fi-FI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3400" dirty="0" smtClean="0"/>
              <a:t>Edellä </a:t>
            </a:r>
            <a:r>
              <a:rPr lang="fi-FI" sz="3400" dirty="0"/>
              <a:t>kuvatut syyt ovat johtaneet erityislainsäädännön lisääntymiseen ja lainsäädännön sekä käytäntöjen </a:t>
            </a:r>
            <a:r>
              <a:rPr lang="fi-FI" sz="3400" dirty="0" err="1"/>
              <a:t>pirstaloitumiseen</a:t>
            </a:r>
            <a:r>
              <a:rPr lang="fi-FI" sz="3400" dirty="0"/>
              <a:t>, mikä ei tue mahdollisuuksia järjestää sähköistä </a:t>
            </a:r>
            <a:r>
              <a:rPr lang="fi-FI" sz="3400" dirty="0" smtClean="0"/>
              <a:t>asiointia </a:t>
            </a:r>
            <a:r>
              <a:rPr lang="fi-FI" sz="3400" dirty="0"/>
              <a:t>yhtenäisillä tavoilla, tietoturvallisesti ja kustannustehokkaasti</a:t>
            </a:r>
            <a:r>
              <a:rPr lang="fi-FI" dirty="0"/>
              <a:t>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3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_2015-10-07">
  <a:themeElements>
    <a:clrScheme name="VM_malliesitys_laajakuva_fin_2015-10-0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7C7C7C"/>
      </a:accent5>
      <a:accent6>
        <a:srgbClr val="ED2939"/>
      </a:accent6>
      <a:hlink>
        <a:srgbClr val="0000FF"/>
      </a:hlink>
      <a:folHlink>
        <a:srgbClr val="FF00FF"/>
      </a:folHlink>
    </a:clrScheme>
    <a:fontScheme name="VM_malliesitys_laajakuva_fin_2015-10-0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M_malliesitys_laajakuva_fin_2015-10-0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M_malliesitys_laajakuva_fin_2015-10-07">
  <a:themeElements>
    <a:clrScheme name="VM_malliesitys_laajakuva_fin_2015-10-0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7C7C7C"/>
      </a:accent5>
      <a:accent6>
        <a:srgbClr val="ED2939"/>
      </a:accent6>
      <a:hlink>
        <a:srgbClr val="0000FF"/>
      </a:hlink>
      <a:folHlink>
        <a:srgbClr val="FF00FF"/>
      </a:folHlink>
    </a:clrScheme>
    <a:fontScheme name="VM_malliesitys_laajakuva_fin_2015-10-0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M_malliesitys_laajakuva_fin_2015-10-0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9560E7D433C494EBA6D9A095E783255" ma:contentTypeVersion="" ma:contentTypeDescription="Luo uusi asiakirja." ma:contentTypeScope="" ma:versionID="0bb1fb038e3b8586c5598f428ed146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C6642A-BCEA-434B-9119-742697188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C5A494-F6F2-4EA0-8C5A-C7ECC97AC799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774FBB-19C6-4639-AB47-64194E2D1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1157</Words>
  <Application>Microsoft Office PowerPoint</Application>
  <PresentationFormat>Näytössä katseltava esitys (16:9)</PresentationFormat>
  <Paragraphs>165</Paragraphs>
  <Slides>17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VM_malliesitys_laajakuva_fin_2015-10-07</vt:lpstr>
      <vt:lpstr>Tervetuloa, ajankohtaiskatsaus tiekartan valmistelusta &amp; alustavia havaintoja lainsäädäntötarpeista</vt:lpstr>
      <vt:lpstr>Julkisen sektorin palvelukehityksen lähtökohdaksi ihmisten ja yritysten todelliset tarpeet</vt:lpstr>
      <vt:lpstr>Sähköinen asiointi ensisijaiseksi</vt:lpstr>
      <vt:lpstr>Digitaaliset palvelut ensisijaiseksi</vt:lpstr>
      <vt:lpstr>Palvelujen valinnassa ja kehittämisessä käytettävät kriteerit</vt:lpstr>
      <vt:lpstr>Hyviä ehdokkaita tiekartalle on löytynyt jo useita</vt:lpstr>
      <vt:lpstr>Elämäntapahtuma : Haku peruskoulun jälkeisiin koulutuksiin ja opiskelupaikan vastaanottaminen</vt:lpstr>
      <vt:lpstr>Alustavia havaintoja lainsäädäntötarpeista</vt:lpstr>
      <vt:lpstr>Yhteenveto nykytilasta</vt:lpstr>
      <vt:lpstr>Yhteenveto perusoikeuksien ja hyvän hallinnon perusteiden merkityksestä</vt:lpstr>
      <vt:lpstr>Yhteenveto velvoittamisen haasteista</vt:lpstr>
      <vt:lpstr>Erityisesti oikeushenkilöiden velvoittamisesta</vt:lpstr>
      <vt:lpstr>Sähköisen asioinnin edistäminen lainsäädännön keinoin</vt:lpstr>
      <vt:lpstr>Yhden asiointikanavan politiikka</vt:lpstr>
      <vt:lpstr>PowerPoint-esitys</vt:lpstr>
      <vt:lpstr>Keskustelu 1: Näkemyksiä lainsäädäntötarpeisiin</vt:lpstr>
      <vt:lpstr>Keskustelu 2: Keinot edistää ensisijaisuutta ilman velvoittavuutta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DigiNYT-tarina</dc:title>
  <dc:creator>Väänänen Katja VM</dc:creator>
  <cp:lastModifiedBy>Anttila Päivi VM</cp:lastModifiedBy>
  <cp:revision>359</cp:revision>
  <dcterms:modified xsi:type="dcterms:W3CDTF">2017-05-05T12:43:56Z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0x01010099560E7D433C494EBA6D9A095E783255</vt:lpwstr>
  </property>
</Properties>
</file>