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8"/>
  </p:notesMasterIdLst>
  <p:sldIdLst>
    <p:sldId id="286" r:id="rId6"/>
    <p:sldId id="285" r:id="rId7"/>
    <p:sldId id="371" r:id="rId8"/>
    <p:sldId id="37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69" r:id="rId18"/>
    <p:sldId id="302" r:id="rId19"/>
    <p:sldId id="297" r:id="rId20"/>
    <p:sldId id="298" r:id="rId21"/>
    <p:sldId id="299" r:id="rId22"/>
    <p:sldId id="300" r:id="rId23"/>
    <p:sldId id="301" r:id="rId24"/>
    <p:sldId id="374" r:id="rId25"/>
    <p:sldId id="375" r:id="rId26"/>
    <p:sldId id="370" r:id="rId2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262" autoAdjust="0"/>
  </p:normalViewPr>
  <p:slideViewPr>
    <p:cSldViewPr showGuides="1">
      <p:cViewPr>
        <p:scale>
          <a:sx n="90" d="100"/>
          <a:sy n="90" d="100"/>
        </p:scale>
        <p:origin x="-48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36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63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57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/>
              <a:t>Alkuun juonto:</a:t>
            </a:r>
            <a:r>
              <a:rPr lang="fi-FI" dirty="0" smtClean="0"/>
              <a:t> yhteisestä tehtävästämme, plus toive runsaista </a:t>
            </a:r>
            <a:r>
              <a:rPr lang="fi-FI" dirty="0" err="1" smtClean="0"/>
              <a:t>twitter-</a:t>
            </a:r>
            <a:r>
              <a:rPr lang="fi-FI" dirty="0" smtClean="0"/>
              <a:t> tai yleisökysymyksistä paneeliin</a:t>
            </a:r>
            <a:endParaRPr lang="fi-F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13.15-14.45 Sessio II: Paneelikeskustelut, vetäjänä Marianne Heikkilä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Teknologiakehityksen tuomat mahdollisuudet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työ)elämässä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Työntekijöiden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digiosaamisen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turvaaminen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Panelisteina: 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Tarmo Toikkanen,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Chief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Lifelearn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Katri Tanni, ajatuspajan johtaja,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Tieke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Petri Ilmonen, kehittämispäällikkö, Kehitysvammaliitto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Eveliina Saari, vanhempi tutkija, Työterveyslaitos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Marja-Anitta Pehkonen, toiminnanjohtaja, rehtori, Opintokeskus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Sivis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 Stenberg, erityisasiantuntija, Ikäteknologiakeskus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Katri Korolainen, viestintäpäällikkö, Nuori Kirkko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Henna Pursiainen, puheenjohtaja, Akavan opiskelijat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87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14.45-15.00 Loppusanat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Marianne Heikkilä, Puheenjohtaja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arkeen -neuvottelukunta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 smtClean="0">
                <a:solidFill>
                  <a:schemeClr val="tx2"/>
                </a:solidFill>
              </a:rPr>
              <a:t>yhteinen tehtävä : </a:t>
            </a:r>
            <a:r>
              <a:rPr lang="fi-FI" sz="1200" dirty="0" smtClean="0"/>
              <a:t>Mitä viet täältä tänään keskusteltavaksi työpaikallasi? Sen voi kirjoittaa lapulle ja </a:t>
            </a:r>
            <a:r>
              <a:rPr lang="fi-FI" sz="1200" dirty="0" err="1" smtClean="0"/>
              <a:t>twiitata</a:t>
            </a:r>
            <a:r>
              <a:rPr lang="fi-FI" sz="1200" dirty="0" smtClean="0"/>
              <a:t> tauolla!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1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2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65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4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27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77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35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38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22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6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30.10.2017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30.10.2017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30.10.2017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15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23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967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2313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79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4211754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0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1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4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75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609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8136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47548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30.10.2017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30.10.2017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30.10.2017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>
                <a:solidFill>
                  <a:srgbClr val="304E88"/>
                </a:solidFill>
              </a:rPr>
              <a:pPr/>
              <a:t>30.10.2017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 dirty="0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l-Miv8NOLJkrKFhkb4vJKj-CYZXArtvf" TargetMode="External"/><Relationship Id="rId2" Type="http://schemas.openxmlformats.org/officeDocument/2006/relationships/hyperlink" Target="http://vm.fi/digi-arkeen-neuvottelukunta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jpg"/><Relationship Id="rId5" Type="http://schemas.openxmlformats.org/officeDocument/2006/relationships/hyperlink" Target="https://suomidigi.fi/blogit/#cat=.category-digi-arkeen" TargetMode="External"/><Relationship Id="rId4" Type="http://schemas.openxmlformats.org/officeDocument/2006/relationships/hyperlink" Target="https://suomidigi.fi/kehittajafoorumi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Teknologiakehitys  työelämässä - 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843558"/>
            <a:ext cx="7416824" cy="3780420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 smtClean="0"/>
              <a:t/>
            </a:r>
            <a:br>
              <a:rPr lang="fi-FI" sz="1400" b="1" dirty="0" smtClean="0"/>
            </a:br>
            <a:r>
              <a:rPr lang="fi-FI" sz="1400" b="1" dirty="0" smtClean="0"/>
              <a:t>9.30 	Avaus</a:t>
            </a:r>
          </a:p>
          <a:p>
            <a:pPr marL="0" indent="0">
              <a:buNone/>
            </a:pPr>
            <a:r>
              <a:rPr lang="fi-FI" sz="1400" b="1" dirty="0" smtClean="0"/>
              <a:t>9.45 	Sessio </a:t>
            </a:r>
            <a:r>
              <a:rPr lang="fi-FI" sz="1400" b="1" dirty="0"/>
              <a:t>I: Ennakkoluuloja rikkomaan  </a:t>
            </a:r>
            <a:r>
              <a:rPr lang="fi-FI" sz="1400" b="1" dirty="0" smtClean="0"/>
              <a:t/>
            </a:r>
            <a:br>
              <a:rPr lang="fi-FI" sz="1400" b="1" dirty="0" smtClean="0"/>
            </a:br>
            <a:r>
              <a:rPr lang="fi-FI" sz="1400" b="1" dirty="0" smtClean="0"/>
              <a:t>	– </a:t>
            </a:r>
            <a:r>
              <a:rPr lang="fi-FI" sz="1400" b="1" dirty="0"/>
              <a:t>vastauksia tulevaisuuden </a:t>
            </a:r>
            <a:r>
              <a:rPr lang="fi-FI" sz="1400" b="1" dirty="0" smtClean="0"/>
              <a:t>haasteisiin</a:t>
            </a:r>
            <a:r>
              <a:rPr lang="fi-FI" sz="1400" dirty="0" smtClean="0"/>
              <a:t> </a:t>
            </a:r>
          </a:p>
          <a:p>
            <a:pPr marL="0" indent="0">
              <a:buNone/>
            </a:pP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 smtClean="0"/>
              <a:t>	</a:t>
            </a:r>
            <a:r>
              <a:rPr lang="fi-FI" sz="1400" b="1" dirty="0" smtClean="0"/>
              <a:t>Työpaja:</a:t>
            </a:r>
            <a:r>
              <a:rPr lang="fi-FI" sz="1400" b="1" dirty="0"/>
              <a:t> </a:t>
            </a:r>
            <a:r>
              <a:rPr lang="fi-FI" sz="1400" b="1" dirty="0" smtClean="0"/>
              <a:t>Ajatuksia</a:t>
            </a:r>
            <a:r>
              <a:rPr lang="fi-FI" sz="1400" b="1" dirty="0"/>
              <a:t>, keskustelua, yhteenvetoa käsitellyistä </a:t>
            </a:r>
            <a:r>
              <a:rPr lang="fi-FI" sz="1400" b="1" dirty="0" smtClean="0"/>
              <a:t>aiheista</a:t>
            </a:r>
          </a:p>
          <a:p>
            <a:pPr marL="0" indent="0">
              <a:buNone/>
            </a:pPr>
            <a:r>
              <a:rPr lang="fi-FI" sz="1400" dirty="0"/>
              <a:t/>
            </a:r>
            <a:br>
              <a:rPr lang="fi-FI" sz="1400" dirty="0"/>
            </a:br>
            <a:r>
              <a:rPr lang="fi-FI" sz="1400" b="1" dirty="0" smtClean="0"/>
              <a:t>12. 30 	Lounas</a:t>
            </a:r>
            <a:br>
              <a:rPr lang="fi-FI" sz="1400" b="1" dirty="0" smtClean="0"/>
            </a:br>
            <a:r>
              <a:rPr lang="fi-FI" sz="1400" dirty="0" smtClean="0"/>
              <a:t>(noin)</a:t>
            </a:r>
            <a:r>
              <a:rPr lang="fi-FI" sz="1400" b="1" dirty="0"/>
              <a:t/>
            </a:r>
            <a:br>
              <a:rPr lang="fi-FI" sz="1400" b="1" dirty="0"/>
            </a:br>
            <a:endParaRPr lang="fi-FI" sz="1400" b="1" dirty="0" smtClean="0"/>
          </a:p>
          <a:p>
            <a:pPr marL="0" indent="0">
              <a:buNone/>
            </a:pPr>
            <a:r>
              <a:rPr lang="fi-FI" sz="1400" b="1" dirty="0" smtClean="0"/>
              <a:t>13.15 	Sessio </a:t>
            </a:r>
            <a:r>
              <a:rPr lang="fi-FI" sz="1400" b="1" dirty="0"/>
              <a:t>II: </a:t>
            </a:r>
            <a:r>
              <a:rPr lang="fi-FI" sz="1400" b="1" dirty="0" smtClean="0"/>
              <a:t> Paneelikeskustelut</a:t>
            </a:r>
            <a:br>
              <a:rPr lang="fi-FI" sz="1400" b="1" dirty="0" smtClean="0"/>
            </a:br>
            <a:r>
              <a:rPr lang="fi-FI" sz="1400" b="1" dirty="0" smtClean="0"/>
              <a:t>	vetäjänä </a:t>
            </a:r>
            <a:r>
              <a:rPr lang="fi-FI" sz="1400" b="1" dirty="0"/>
              <a:t>Marianne Heikkilä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400" b="1" dirty="0" smtClean="0"/>
              <a:t>14.45</a:t>
            </a:r>
            <a:r>
              <a:rPr lang="fi-FI" sz="1400" dirty="0" smtClean="0"/>
              <a:t>	</a:t>
            </a:r>
            <a:r>
              <a:rPr lang="fi-FI" sz="1400" b="1" dirty="0" smtClean="0"/>
              <a:t>Loppusanat</a:t>
            </a:r>
            <a:endParaRPr lang="fi-FI" sz="1400" dirty="0"/>
          </a:p>
          <a:p>
            <a:pPr marL="0" indent="0">
              <a:buNone/>
            </a:pPr>
            <a:endParaRPr lang="fi-FI" sz="105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2200" b="1" dirty="0" smtClean="0"/>
              <a:t/>
            </a:r>
            <a:br>
              <a:rPr lang="fi-FI" sz="2200" b="1" dirty="0" smtClean="0"/>
            </a:br>
            <a:r>
              <a:rPr lang="fi-FI" sz="3100" b="1" dirty="0" smtClean="0"/>
              <a:t>Sukupolvien </a:t>
            </a:r>
            <a:r>
              <a:rPr lang="fi-FI" sz="3100" b="1" dirty="0"/>
              <a:t>digitaalinen kuilu? </a:t>
            </a:r>
            <a:r>
              <a:rPr lang="fi-FI" sz="3100" b="1" dirty="0" smtClean="0"/>
              <a:t/>
            </a:r>
            <a:br>
              <a:rPr lang="fi-FI" sz="3100" b="1" dirty="0" smtClean="0"/>
            </a:br>
            <a:r>
              <a:rPr lang="fi-FI" sz="3100" b="1" dirty="0" smtClean="0"/>
              <a:t>Totta </a:t>
            </a:r>
            <a:r>
              <a:rPr lang="fi-FI" sz="3100" b="1" dirty="0"/>
              <a:t>vai tarua</a:t>
            </a:r>
            <a:r>
              <a:rPr lang="fi-FI" sz="3100" b="1" dirty="0" smtClean="0"/>
              <a:t>?</a:t>
            </a: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2200" dirty="0"/>
              <a:t>Terhi-Anna Wilska, </a:t>
            </a:r>
            <a:r>
              <a:rPr lang="fi-FI" sz="2200" dirty="0" smtClean="0"/>
              <a:t>professori </a:t>
            </a:r>
            <a:br>
              <a:rPr lang="fi-FI" sz="2200" dirty="0" smtClean="0"/>
            </a:br>
            <a:r>
              <a:rPr lang="fi-FI" sz="2200" dirty="0" smtClean="0"/>
              <a:t>Jyväskylän </a:t>
            </a:r>
            <a:r>
              <a:rPr lang="fi-FI" sz="2200" dirty="0"/>
              <a:t>yliopisto</a:t>
            </a:r>
            <a:r>
              <a:rPr lang="fi-FI" sz="3200" dirty="0"/>
              <a:t/>
            </a:r>
            <a:br>
              <a:rPr lang="fi-FI" sz="32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2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7624" y="1977684"/>
            <a:ext cx="6923314" cy="1314822"/>
          </a:xfrm>
        </p:spPr>
        <p:txBody>
          <a:bodyPr>
            <a:normAutofit fontScale="90000"/>
          </a:bodyPr>
          <a:lstStyle/>
          <a:p>
            <a:r>
              <a:rPr lang="fi-FI" sz="2200" b="1" dirty="0" smtClean="0"/>
              <a:t/>
            </a:r>
            <a:br>
              <a:rPr lang="fi-FI" sz="2200" b="1" dirty="0" smtClean="0"/>
            </a:br>
            <a:r>
              <a:rPr lang="fi-FI" sz="2200" b="1" dirty="0"/>
              <a:t/>
            </a:r>
            <a:br>
              <a:rPr lang="fi-FI" sz="2200" b="1" dirty="0"/>
            </a:br>
            <a:r>
              <a:rPr lang="fi-FI" sz="3100" b="1" dirty="0" smtClean="0"/>
              <a:t>Suomi </a:t>
            </a:r>
            <a:r>
              <a:rPr lang="fi-FI" sz="3100" b="1" dirty="0"/>
              <a:t>pärjää vain </a:t>
            </a:r>
            <a:r>
              <a:rPr lang="fi-FI" sz="3100" b="1" dirty="0" smtClean="0"/>
              <a:t>osaamisella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/>
              <a:t>Kalle Nieminen, </a:t>
            </a:r>
            <a:r>
              <a:rPr lang="fi-FI" sz="2200" dirty="0" smtClean="0"/>
              <a:t>asiantuntija</a:t>
            </a:r>
            <a:br>
              <a:rPr lang="fi-FI" sz="2200" dirty="0" smtClean="0"/>
            </a:br>
            <a:r>
              <a:rPr lang="fi-FI" sz="2200" dirty="0" smtClean="0"/>
              <a:t>Sitra</a:t>
            </a:r>
            <a:r>
              <a:rPr lang="fi-FI" sz="3200" dirty="0"/>
              <a:t/>
            </a:r>
            <a:br>
              <a:rPr lang="fi-FI" sz="32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9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b="1" dirty="0" smtClean="0"/>
              <a:t>Työpaja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0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 smtClean="0"/>
              <a:t>Ryhmät 1 &amp; 2</a:t>
            </a:r>
          </a:p>
          <a:p>
            <a:pPr marL="0" indent="0" algn="ctr">
              <a:buNone/>
            </a:pPr>
            <a:r>
              <a:rPr lang="fi-FI" sz="2000" dirty="0" smtClean="0"/>
              <a:t>Datatehokkuus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Ryhmät </a:t>
            </a:r>
            <a:r>
              <a:rPr lang="fi-FI" sz="1600" dirty="0" smtClean="0"/>
              <a:t>3 </a:t>
            </a:r>
            <a:r>
              <a:rPr lang="fi-FI" sz="1600" dirty="0"/>
              <a:t>&amp; </a:t>
            </a:r>
            <a:r>
              <a:rPr lang="fi-FI" sz="1600" dirty="0" smtClean="0"/>
              <a:t>4</a:t>
            </a:r>
            <a:endParaRPr lang="fi-FI" sz="1600" dirty="0"/>
          </a:p>
          <a:p>
            <a:pPr marL="0" indent="0" algn="ctr">
              <a:buNone/>
            </a:pPr>
            <a:r>
              <a:rPr lang="fi-FI" sz="2000" dirty="0" smtClean="0"/>
              <a:t>Robotit vievät työni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b="1" dirty="0"/>
              <a:t>Ryhmät </a:t>
            </a:r>
            <a:r>
              <a:rPr lang="fi-FI" sz="1600" b="1" dirty="0" smtClean="0"/>
              <a:t>5 </a:t>
            </a:r>
            <a:r>
              <a:rPr lang="fi-FI" sz="1600" b="1" dirty="0"/>
              <a:t>&amp; </a:t>
            </a:r>
            <a:r>
              <a:rPr lang="fi-FI" sz="1600" b="1" dirty="0" smtClean="0"/>
              <a:t>6</a:t>
            </a:r>
            <a:endParaRPr lang="fi-FI" sz="1600" b="1" dirty="0"/>
          </a:p>
          <a:p>
            <a:pPr marL="0" indent="0" algn="ctr">
              <a:buNone/>
            </a:pPr>
            <a:r>
              <a:rPr lang="fi-FI" sz="2000" dirty="0" err="1" smtClean="0"/>
              <a:t>Digitaidot</a:t>
            </a:r>
            <a:endParaRPr lang="fi-FI" sz="20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 smtClean="0"/>
              <a:t>Ryhmät 7 </a:t>
            </a:r>
            <a:r>
              <a:rPr lang="fi-FI" sz="1600" dirty="0"/>
              <a:t>&amp; </a:t>
            </a:r>
            <a:r>
              <a:rPr lang="fi-FI" sz="1600" dirty="0" smtClean="0"/>
              <a:t>8</a:t>
            </a:r>
            <a:endParaRPr lang="fi-FI" sz="1600" dirty="0"/>
          </a:p>
          <a:p>
            <a:pPr marL="0" indent="0" algn="ctr">
              <a:buNone/>
            </a:pPr>
            <a:r>
              <a:rPr lang="fi-FI" sz="2000" dirty="0" smtClean="0"/>
              <a:t>Suomi pärjää vain osaamisella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20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92546"/>
            <a:ext cx="9217024" cy="52565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4536504" cy="1476164"/>
          </a:xfrm>
        </p:spPr>
        <p:txBody>
          <a:bodyPr>
            <a:no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Aika esittäytyä</a:t>
            </a:r>
            <a:endParaRPr lang="fi-FI" sz="54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950" y="4600299"/>
            <a:ext cx="1270131" cy="3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Keskustelun aiheet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fi-FI" sz="1800" dirty="0" smtClean="0"/>
          </a:p>
          <a:p>
            <a:pPr marL="0" indent="0">
              <a:buNone/>
            </a:pPr>
            <a:r>
              <a:rPr lang="fi-FI" sz="2900" dirty="0"/>
              <a:t>Millaisia uhkia hallitsematon datan kasvu </a:t>
            </a:r>
            <a:r>
              <a:rPr lang="fi-FI" sz="2900" dirty="0" smtClean="0"/>
              <a:t>aiheuttaa työelämässä?</a:t>
            </a:r>
            <a:endParaRPr lang="fi-FI" sz="2900" dirty="0"/>
          </a:p>
          <a:p>
            <a:endParaRPr lang="fi-FI" dirty="0" smtClean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 smtClean="0"/>
              <a:t>Miten robotiikkaa hyödynnetään tai tulisi hyödyntää työpaikallasi?</a:t>
            </a:r>
            <a:endParaRPr lang="fi-FI" sz="18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800" dirty="0" smtClean="0"/>
              <a:t>Kenen </a:t>
            </a:r>
            <a:r>
              <a:rPr lang="fi-FI" sz="1800" dirty="0"/>
              <a:t>vastuulla on </a:t>
            </a:r>
            <a:r>
              <a:rPr lang="fi-FI" sz="1800" dirty="0" smtClean="0"/>
              <a:t>pitää työntekijöiden </a:t>
            </a:r>
            <a:r>
              <a:rPr lang="fi-FI" sz="1800" dirty="0" err="1"/>
              <a:t>digiosaaminen</a:t>
            </a:r>
            <a:r>
              <a:rPr lang="fi-FI" sz="1800" dirty="0"/>
              <a:t> riittävällä tasolla?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i-FI" sz="1700" dirty="0" smtClean="0"/>
          </a:p>
          <a:p>
            <a:pPr marL="0" indent="0">
              <a:buNone/>
            </a:pPr>
            <a:r>
              <a:rPr lang="fi-FI" sz="1700" dirty="0" smtClean="0"/>
              <a:t>Mihin koulutuksessa tulee panostaa, </a:t>
            </a:r>
            <a:r>
              <a:rPr lang="fi-FI" sz="1700" dirty="0"/>
              <a:t>jotta </a:t>
            </a:r>
            <a:r>
              <a:rPr lang="fi-FI" sz="1700"/>
              <a:t>pärjäämme </a:t>
            </a:r>
            <a:r>
              <a:rPr lang="fi-FI" sz="1700" smtClean="0"/>
              <a:t>teknologiamuutoksa</a:t>
            </a:r>
            <a:r>
              <a:rPr lang="fi-FI" sz="1700" dirty="0" smtClean="0"/>
              <a:t>?</a:t>
            </a:r>
            <a:endParaRPr lang="fi-FI" sz="17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smtClean="0"/>
              <a:t>Datatehokkuus </a:t>
            </a:r>
            <a:br>
              <a:rPr lang="fi-FI" dirty="0" smtClean="0"/>
            </a:br>
            <a:r>
              <a:rPr lang="fi-FI" dirty="0" smtClean="0"/>
              <a:t>– </a:t>
            </a:r>
            <a:r>
              <a:rPr lang="fi-FI" dirty="0"/>
              <a:t>r</a:t>
            </a:r>
            <a:r>
              <a:rPr lang="fi-FI" dirty="0" smtClean="0"/>
              <a:t>yhmät 1 &amp; 2</a:t>
            </a:r>
          </a:p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Työnmurros </a:t>
            </a:r>
            <a:br>
              <a:rPr lang="fi-FI" dirty="0" smtClean="0"/>
            </a:br>
            <a:r>
              <a:rPr lang="fi-FI" dirty="0" smtClean="0"/>
              <a:t>– </a:t>
            </a:r>
            <a:r>
              <a:rPr lang="fi-FI" dirty="0"/>
              <a:t>r</a:t>
            </a:r>
            <a:r>
              <a:rPr lang="fi-FI" dirty="0" smtClean="0"/>
              <a:t>yhmät 3 &amp; 4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 err="1" smtClean="0"/>
              <a:t>Digitaidot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– </a:t>
            </a:r>
            <a:r>
              <a:rPr lang="fi-FI" dirty="0"/>
              <a:t>r</a:t>
            </a:r>
            <a:r>
              <a:rPr lang="fi-FI" dirty="0" smtClean="0"/>
              <a:t>yhmät 5 &amp; 6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20"/>
          </p:nvPr>
        </p:nvSpPr>
        <p:spPr>
          <a:xfrm>
            <a:off x="4644000" y="3059100"/>
            <a:ext cx="3744424" cy="592770"/>
          </a:xfrm>
        </p:spPr>
        <p:txBody>
          <a:bodyPr/>
          <a:lstStyle/>
          <a:p>
            <a:r>
              <a:rPr lang="fi-FI" dirty="0" smtClean="0"/>
              <a:t>Suomi pärjää vain osaamisella – ryhmät 7 &amp; 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46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Keskusteluaiheet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800" dirty="0"/>
              <a:t>Miten </a:t>
            </a:r>
            <a:r>
              <a:rPr lang="fi-FI" sz="1800" dirty="0" err="1"/>
              <a:t>digitalisaatio</a:t>
            </a:r>
            <a:r>
              <a:rPr lang="fi-FI" sz="1800" dirty="0"/>
              <a:t> </a:t>
            </a:r>
            <a:r>
              <a:rPr lang="fi-FI" sz="1800" dirty="0" smtClean="0"/>
              <a:t>muuttaa</a:t>
            </a:r>
          </a:p>
          <a:p>
            <a:pPr marL="0" indent="0">
              <a:buNone/>
            </a:pPr>
            <a:r>
              <a:rPr lang="fi-FI" sz="1800" dirty="0" smtClean="0"/>
              <a:t>työtä alallasi? </a:t>
            </a:r>
            <a:endParaRPr lang="fi-FI" sz="18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800" dirty="0"/>
              <a:t>Miten huomioidaan </a:t>
            </a:r>
            <a:r>
              <a:rPr lang="fi-FI" sz="1800" dirty="0" smtClean="0"/>
              <a:t>haavoittuvien ryhmien </a:t>
            </a:r>
            <a:r>
              <a:rPr lang="fi-FI" sz="1800" dirty="0"/>
              <a:t>riittävä </a:t>
            </a:r>
            <a:r>
              <a:rPr lang="fi-FI" sz="1800" dirty="0" err="1"/>
              <a:t>digiosaaminen</a:t>
            </a:r>
            <a:r>
              <a:rPr lang="fi-FI" sz="1800" dirty="0" smtClean="0"/>
              <a:t>?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Mikä </a:t>
            </a:r>
            <a:r>
              <a:rPr lang="fi-FI" sz="1800" dirty="0"/>
              <a:t>on meidän seuraava </a:t>
            </a:r>
            <a:r>
              <a:rPr lang="fi-FI" sz="1800" dirty="0" smtClean="0"/>
              <a:t>metsä- </a:t>
            </a:r>
            <a:r>
              <a:rPr lang="fi-FI" sz="1800" dirty="0"/>
              <a:t>tai teknologiateollisuus</a:t>
            </a:r>
            <a:r>
              <a:rPr lang="fi-FI" sz="1800" dirty="0" smtClean="0"/>
              <a:t>?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smtClean="0"/>
              <a:t>Datatehokkuus </a:t>
            </a:r>
            <a:br>
              <a:rPr lang="fi-FI" dirty="0" smtClean="0"/>
            </a:br>
            <a:r>
              <a:rPr lang="fi-FI" dirty="0" smtClean="0"/>
              <a:t>– ryhmät 1 &amp; 2</a:t>
            </a:r>
          </a:p>
          <a:p>
            <a:pPr lvl="0"/>
            <a:r>
              <a:rPr lang="fi-FI" sz="1800" b="0" dirty="0"/>
              <a:t>Miten datatehokkuutta voidaan </a:t>
            </a:r>
            <a:r>
              <a:rPr lang="fi-FI" sz="1800" b="0" dirty="0" smtClean="0"/>
              <a:t>edistää </a:t>
            </a:r>
            <a:r>
              <a:rPr lang="fi-FI" sz="1800" b="0" dirty="0"/>
              <a:t>organisaation </a:t>
            </a:r>
            <a:r>
              <a:rPr lang="fi-FI" sz="1800" b="0" dirty="0" smtClean="0"/>
              <a:t>tasolla</a:t>
            </a:r>
            <a:r>
              <a:rPr lang="fi-FI" sz="1800" b="0" dirty="0"/>
              <a:t>?</a:t>
            </a:r>
          </a:p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Työnmurros </a:t>
            </a:r>
            <a:br>
              <a:rPr lang="fi-FI" dirty="0" smtClean="0"/>
            </a:br>
            <a:r>
              <a:rPr lang="fi-FI" dirty="0" smtClean="0"/>
              <a:t>– </a:t>
            </a:r>
            <a:r>
              <a:rPr lang="fi-FI" dirty="0"/>
              <a:t>r</a:t>
            </a:r>
            <a:r>
              <a:rPr lang="fi-FI" dirty="0" smtClean="0"/>
              <a:t>yhmät 3 &amp; 4 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 err="1" smtClean="0"/>
              <a:t>Digitaidot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– </a:t>
            </a:r>
            <a:r>
              <a:rPr lang="fi-FI" dirty="0"/>
              <a:t>r</a:t>
            </a:r>
            <a:r>
              <a:rPr lang="fi-FI" dirty="0" smtClean="0"/>
              <a:t>yhmät 5 &amp; 6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20"/>
          </p:nvPr>
        </p:nvSpPr>
        <p:spPr>
          <a:xfrm>
            <a:off x="4644000" y="3059100"/>
            <a:ext cx="3744424" cy="592770"/>
          </a:xfrm>
        </p:spPr>
        <p:txBody>
          <a:bodyPr/>
          <a:lstStyle/>
          <a:p>
            <a:r>
              <a:rPr lang="fi-FI" dirty="0" smtClean="0"/>
              <a:t>Suomi pärjää vain osaamisella – ryhmät 7 &amp; 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6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Lounastauko, </a:t>
            </a:r>
            <a:br>
              <a:rPr lang="fi-FI" b="1" dirty="0" smtClean="0"/>
            </a:br>
            <a:r>
              <a:rPr lang="fi-FI" b="1" dirty="0" smtClean="0"/>
              <a:t>ohjelma jatkuu klo 13.15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87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653648"/>
            <a:ext cx="6923314" cy="20522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Paneeli:</a:t>
            </a:r>
            <a:br>
              <a:rPr lang="fi-FI" dirty="0" smtClean="0"/>
            </a:br>
            <a:r>
              <a:rPr lang="fi-FI" sz="3300" dirty="0" smtClean="0"/>
              <a:t>Teknologiakehityksen </a:t>
            </a:r>
            <a:r>
              <a:rPr lang="fi-FI" sz="3300" dirty="0"/>
              <a:t>tuomat mahdollisuudet (</a:t>
            </a:r>
            <a:r>
              <a:rPr lang="fi-FI" sz="3300" dirty="0" err="1"/>
              <a:t>työ)elämässä</a:t>
            </a:r>
            <a:r>
              <a:rPr lang="fi-FI" sz="3300" dirty="0"/>
              <a:t> </a:t>
            </a:r>
            <a:br>
              <a:rPr lang="fi-FI" sz="3300" dirty="0"/>
            </a:br>
            <a:r>
              <a:rPr lang="fi-FI" sz="3300" dirty="0"/>
              <a:t/>
            </a:r>
            <a:br>
              <a:rPr lang="fi-FI" sz="3300" dirty="0"/>
            </a:br>
            <a:r>
              <a:rPr lang="fi-FI" sz="3300" dirty="0" smtClean="0"/>
              <a:t>Työntekijöiden </a:t>
            </a:r>
            <a:r>
              <a:rPr lang="fi-FI" sz="3300" dirty="0" err="1"/>
              <a:t>digiosaamisen</a:t>
            </a:r>
            <a:r>
              <a:rPr lang="fi-FI" sz="3300" dirty="0"/>
              <a:t> </a:t>
            </a:r>
            <a:r>
              <a:rPr lang="fi-FI" sz="3300" dirty="0" smtClean="0"/>
              <a:t>turvaaminen</a:t>
            </a:r>
            <a:br>
              <a:rPr lang="fi-FI" sz="3300" dirty="0" smtClean="0"/>
            </a:br>
            <a:r>
              <a:rPr lang="fi-FI" sz="3300" dirty="0"/>
              <a:t/>
            </a:r>
            <a:br>
              <a:rPr lang="fi-FI" sz="3300" dirty="0"/>
            </a:br>
            <a:endParaRPr lang="fi-FI" sz="3300" dirty="0"/>
          </a:p>
        </p:txBody>
      </p:sp>
    </p:spTree>
    <p:extLst>
      <p:ext uri="{BB962C8B-B14F-4D97-AF65-F5344CB8AC3E}">
        <p14:creationId xmlns:p14="http://schemas.microsoft.com/office/powerpoint/2010/main" val="37920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851670"/>
            <a:ext cx="6923314" cy="1314822"/>
          </a:xfrm>
        </p:spPr>
        <p:txBody>
          <a:bodyPr>
            <a:normAutofit fontScale="90000"/>
          </a:bodyPr>
          <a:lstStyle/>
          <a:p>
            <a:r>
              <a:rPr lang="fi-FI" sz="3100" b="1" dirty="0" smtClean="0"/>
              <a:t>Loppusanat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Marianne Heikkilä </a:t>
            </a:r>
            <a:r>
              <a:rPr lang="fi-FI" sz="2200" dirty="0"/>
              <a:t>Puheenjohtaja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err="1" smtClean="0"/>
              <a:t>Digi</a:t>
            </a:r>
            <a:r>
              <a:rPr lang="fi-FI" sz="2200" dirty="0" smtClean="0"/>
              <a:t> </a:t>
            </a:r>
            <a:r>
              <a:rPr lang="fi-FI" sz="2200" dirty="0"/>
              <a:t>arkeen -neuvottelukunta</a:t>
            </a:r>
          </a:p>
        </p:txBody>
      </p:sp>
    </p:spTree>
    <p:extLst>
      <p:ext uri="{BB962C8B-B14F-4D97-AF65-F5344CB8AC3E}">
        <p14:creationId xmlns:p14="http://schemas.microsoft.com/office/powerpoint/2010/main" val="15872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" t="-398"/>
          <a:stretch/>
        </p:blipFill>
        <p:spPr>
          <a:xfrm>
            <a:off x="-36512" y="-20538"/>
            <a:ext cx="9217024" cy="5184576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 idx="4294967295"/>
          </p:nvPr>
        </p:nvSpPr>
        <p:spPr>
          <a:xfrm>
            <a:off x="3995936" y="1303338"/>
            <a:ext cx="5148068" cy="170046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i-FI" sz="7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#</a:t>
            </a:r>
            <a:r>
              <a:rPr lang="fi-FI" sz="7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digiarkeen</a:t>
            </a:r>
            <a:endParaRPr lang="fi-FI" sz="7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950" y="4600300"/>
            <a:ext cx="1270131" cy="31699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23528" y="412324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Teknologiakehitys työelämässä</a:t>
            </a:r>
          </a:p>
          <a:p>
            <a:r>
              <a:rPr lang="fi-FI" sz="2800" dirty="0" smtClean="0">
                <a:solidFill>
                  <a:schemeClr val="bg1"/>
                </a:solidFill>
              </a:rPr>
              <a:t>-seminaari 26.10.2017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20</a:t>
            </a:fld>
            <a:endParaRPr lang="fi-FI" dirty="0">
              <a:solidFill>
                <a:srgbClr val="304E88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>
          <a:xfrm>
            <a:off x="4726800" y="483518"/>
            <a:ext cx="3816000" cy="4248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Keskeisimmät asiat neuvottelukunnan työssä</a:t>
            </a:r>
            <a:r>
              <a:rPr lang="fi-FI" sz="1600" dirty="0" smtClean="0"/>
              <a:t> </a:t>
            </a:r>
            <a:r>
              <a:rPr lang="fi-FI" sz="1600" b="1" dirty="0" smtClean="0"/>
              <a:t/>
            </a:r>
            <a:br>
              <a:rPr lang="fi-FI" sz="1600" b="1" dirty="0" smtClean="0"/>
            </a:br>
            <a:endParaRPr lang="fi-FI" sz="1400" b="1" dirty="0"/>
          </a:p>
          <a:p>
            <a:pPr marL="342900" indent="-342900">
              <a:buAutoNum type="arabicPeriod"/>
            </a:pPr>
            <a:r>
              <a:rPr lang="fi-FI" sz="1400" dirty="0"/>
              <a:t>Yhdenvertaisuus palveluiden käytössä</a:t>
            </a:r>
          </a:p>
          <a:p>
            <a:pPr marL="342900" lvl="0" indent="-342900">
              <a:buFontTx/>
              <a:buAutoNum type="arabicPeriod"/>
            </a:pPr>
            <a:r>
              <a:rPr lang="fi-FI" sz="1400" dirty="0"/>
              <a:t>Kansalaisten </a:t>
            </a:r>
            <a:r>
              <a:rPr lang="fi-FI" sz="1400" dirty="0" smtClean="0"/>
              <a:t>digiosaamisen </a:t>
            </a:r>
            <a:r>
              <a:rPr lang="fi-FI" sz="1400" dirty="0"/>
              <a:t>turvaaminen</a:t>
            </a:r>
          </a:p>
          <a:p>
            <a:pPr marL="342900" lvl="0" indent="-342900">
              <a:buFontTx/>
              <a:buAutoNum type="arabicPeriod"/>
            </a:pPr>
            <a:r>
              <a:rPr lang="fi-FI" sz="1400" dirty="0" smtClean="0"/>
              <a:t>Asiakkaan kokema ja saama  </a:t>
            </a:r>
            <a:br>
              <a:rPr lang="fi-FI" sz="1400" dirty="0" smtClean="0"/>
            </a:br>
            <a:r>
              <a:rPr lang="fi-FI" sz="1400" dirty="0" smtClean="0"/>
              <a:t>hyvä palvelu </a:t>
            </a:r>
            <a:br>
              <a:rPr lang="fi-FI" sz="1400" dirty="0" smtClean="0"/>
            </a:br>
            <a:r>
              <a:rPr lang="fi-FI" sz="1400" i="1" dirty="0" smtClean="0"/>
              <a:t/>
            </a:r>
            <a:br>
              <a:rPr lang="fi-FI" sz="1400" i="1" dirty="0" smtClean="0"/>
            </a:br>
            <a:r>
              <a:rPr lang="fi-FI" sz="1400" i="1" dirty="0" smtClean="0"/>
              <a:t>Jäsenten näkemys</a:t>
            </a:r>
            <a:endParaRPr lang="fi-FI" sz="1400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n paikkamerkki 6"/>
          <p:cNvSpPr>
            <a:spLocks noGrp="1"/>
          </p:cNvSpPr>
          <p:nvPr>
            <p:ph type="body" sz="quarter" idx="16"/>
          </p:nvPr>
        </p:nvSpPr>
        <p:spPr>
          <a:xfrm>
            <a:off x="467544" y="483518"/>
            <a:ext cx="3816000" cy="424830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Tehtävät ja tavoite</a:t>
            </a:r>
            <a:r>
              <a:rPr lang="fi-FI" sz="1600" b="1" dirty="0" smtClean="0"/>
              <a:t/>
            </a:r>
            <a:br>
              <a:rPr lang="fi-FI" sz="1600" b="1" dirty="0" smtClean="0"/>
            </a:br>
            <a:endParaRPr lang="fi-FI" sz="1600" b="1" dirty="0"/>
          </a:p>
          <a:p>
            <a:pPr marL="342900" indent="-342900">
              <a:buAutoNum type="arabicPeriod"/>
            </a:pPr>
            <a:r>
              <a:rPr lang="fi-FI" sz="1400" dirty="0" smtClean="0"/>
              <a:t>Käsittelee </a:t>
            </a:r>
            <a:r>
              <a:rPr lang="fi-FI" sz="1400" dirty="0"/>
              <a:t>meneillään </a:t>
            </a:r>
            <a:r>
              <a:rPr lang="fi-FI" sz="1400" dirty="0" smtClean="0"/>
              <a:t>olevia </a:t>
            </a:r>
            <a:r>
              <a:rPr lang="fi-FI" sz="1400" dirty="0"/>
              <a:t>uudistuksia. Voi myös itse nostaa esiin tärkeäksi katsomiaan asioita. </a:t>
            </a:r>
          </a:p>
          <a:p>
            <a:pPr marL="342900" indent="-342900">
              <a:buAutoNum type="arabicPeriod"/>
            </a:pPr>
            <a:r>
              <a:rPr lang="fi-FI" sz="1400" dirty="0"/>
              <a:t>Kokoaa ja </a:t>
            </a:r>
            <a:r>
              <a:rPr lang="fi-FI" sz="1400" dirty="0" smtClean="0"/>
              <a:t>tuo hallituksen </a:t>
            </a:r>
            <a:r>
              <a:rPr lang="fi-FI" sz="1400" dirty="0"/>
              <a:t>tietoon </a:t>
            </a:r>
            <a:r>
              <a:rPr lang="fi-FI" sz="1400" dirty="0" smtClean="0"/>
              <a:t>sellaisia  </a:t>
            </a:r>
            <a:r>
              <a:rPr lang="fi-FI" sz="1400" dirty="0"/>
              <a:t>näkökohtia, </a:t>
            </a:r>
            <a:r>
              <a:rPr lang="fi-FI" sz="1400" dirty="0" smtClean="0"/>
              <a:t>jotka on huomioitava, </a:t>
            </a:r>
            <a:r>
              <a:rPr lang="fi-FI" sz="1400" dirty="0"/>
              <a:t>kun digitaalisia palveluja kehitetään </a:t>
            </a:r>
            <a:r>
              <a:rPr lang="fi-FI" sz="1400" dirty="0" smtClean="0"/>
              <a:t>kaikkien käyttöön.</a:t>
            </a:r>
            <a:endParaRPr lang="fi-FI" sz="1400" dirty="0"/>
          </a:p>
          <a:p>
            <a:pPr marL="342900" indent="-342900">
              <a:buAutoNum type="arabicPeriod"/>
            </a:pPr>
            <a:r>
              <a:rPr lang="fi-FI" sz="1400" dirty="0"/>
              <a:t>Tunnistaa, </a:t>
            </a:r>
            <a:r>
              <a:rPr lang="fi-FI" sz="1400" dirty="0" smtClean="0"/>
              <a:t>arvioi </a:t>
            </a:r>
            <a:r>
              <a:rPr lang="fi-FI" sz="1400" dirty="0"/>
              <a:t>ja </a:t>
            </a:r>
            <a:r>
              <a:rPr lang="fi-FI" sz="1400" dirty="0" smtClean="0"/>
              <a:t>viestii </a:t>
            </a:r>
            <a:r>
              <a:rPr lang="fi-FI" sz="1400" dirty="0"/>
              <a:t>tarpeista, joita digitaalisten palveluiden suunnittelussa ja toteutuksessa tulee ottaa </a:t>
            </a:r>
            <a:r>
              <a:rPr lang="fi-FI" sz="1400" dirty="0" smtClean="0"/>
              <a:t>huomioon.</a:t>
            </a:r>
            <a:endParaRPr lang="fi-FI" sz="1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Avoin viestintä ja toiminta edistävät vuoropuhelua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17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i-FI" sz="1700" dirty="0">
                <a:solidFill>
                  <a:schemeClr val="tx2"/>
                </a:solidFill>
                <a:sym typeface="Wingdings" panose="05000000000000000000" pitchFamily="2" charset="2"/>
                <a:hlinkClick r:id="rId2"/>
              </a:rPr>
              <a:t>M</a:t>
            </a: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  <a:hlinkClick r:id="rId2"/>
              </a:rPr>
              <a:t>uistiot, taustatieto ja palaute</a:t>
            </a: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>  </a:t>
            </a:r>
            <a:b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fi-FI" sz="1500" dirty="0" smtClean="0">
                <a:solidFill>
                  <a:schemeClr val="tx2"/>
                </a:solidFill>
                <a:sym typeface="Wingdings" panose="05000000000000000000" pitchFamily="2" charset="2"/>
              </a:rPr>
              <a:t>(vm.fi)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  <a:hlinkClick r:id="rId3"/>
              </a:rPr>
              <a:t>Videot</a:t>
            </a: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b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fi-FI" sz="1500" dirty="0" smtClean="0">
                <a:solidFill>
                  <a:schemeClr val="tx2"/>
                </a:solidFill>
                <a:sym typeface="Wingdings" panose="05000000000000000000" pitchFamily="2" charset="2"/>
              </a:rPr>
              <a:t>(YouTube &gt; VM &gt; #digiarkeen)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  <a:hlinkClick r:id="rId4"/>
              </a:rPr>
              <a:t>Keskustelualusta</a:t>
            </a: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b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fi-FI" sz="1500" dirty="0" smtClean="0">
                <a:solidFill>
                  <a:schemeClr val="tx2"/>
                </a:solidFill>
                <a:sym typeface="Wingdings" panose="05000000000000000000" pitchFamily="2" charset="2"/>
              </a:rPr>
              <a:t>(Suomidigi.fi  &gt; Kehittäjäfoorumi)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  <a:hlinkClick r:id="rId5"/>
              </a:rPr>
              <a:t>Blogi </a:t>
            </a:r>
            <a: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/>
            </a:r>
            <a:br>
              <a:rPr lang="fi-FI" sz="1700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fi-FI" sz="1500" dirty="0" smtClean="0">
                <a:solidFill>
                  <a:schemeClr val="tx2"/>
                </a:solidFill>
                <a:sym typeface="Wingdings" panose="05000000000000000000" pitchFamily="2" charset="2"/>
              </a:rPr>
              <a:t>(Suomidigi.fi &gt; Digi arkeen)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700" dirty="0" smtClean="0">
                <a:solidFill>
                  <a:schemeClr val="tx2"/>
                </a:solidFill>
              </a:rPr>
              <a:t>Sosiaalisessa mediassa:  </a:t>
            </a:r>
            <a:r>
              <a:rPr lang="fi-FI" sz="1500" b="1" dirty="0" smtClean="0">
                <a:solidFill>
                  <a:schemeClr val="tx2"/>
                </a:solidFill>
              </a:rPr>
              <a:t>#digiarkeen</a:t>
            </a:r>
            <a:r>
              <a:rPr lang="fi-FI" sz="15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i-FI" sz="15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i-FI" dirty="0" smtClean="0">
                <a:solidFill>
                  <a:srgbClr val="304F88"/>
                </a:solidFill>
                <a:sym typeface="Wingdings" panose="05000000000000000000" pitchFamily="2" charset="2"/>
              </a:rPr>
              <a:t/>
            </a:r>
            <a:br>
              <a:rPr lang="fi-FI" dirty="0" smtClean="0">
                <a:solidFill>
                  <a:srgbClr val="304F88"/>
                </a:solidFill>
                <a:sym typeface="Wingdings" panose="05000000000000000000" pitchFamily="2" charset="2"/>
              </a:rPr>
            </a:br>
            <a:r>
              <a:rPr lang="fi-FI" dirty="0" smtClean="0">
                <a:solidFill>
                  <a:srgbClr val="304F88"/>
                </a:solidFill>
                <a:sym typeface="Wingdings" panose="05000000000000000000" pitchFamily="2" charset="2"/>
              </a:rPr>
              <a:t>       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21</a:t>
            </a:fld>
            <a:endParaRPr lang="fi-FI" dirty="0">
              <a:solidFill>
                <a:srgbClr val="304E88"/>
              </a:solidFill>
            </a:endParaRPr>
          </a:p>
        </p:txBody>
      </p:sp>
      <p:pic>
        <p:nvPicPr>
          <p:cNvPr id="6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9859"/>
          <a:stretch>
            <a:fillRect/>
          </a:stretch>
        </p:blipFill>
        <p:spPr>
          <a:xfrm>
            <a:off x="539552" y="1059582"/>
            <a:ext cx="3455988" cy="3456000"/>
          </a:xfrm>
        </p:spPr>
      </p:pic>
    </p:spTree>
    <p:extLst>
      <p:ext uri="{BB962C8B-B14F-4D97-AF65-F5344CB8AC3E}">
        <p14:creationId xmlns:p14="http://schemas.microsoft.com/office/powerpoint/2010/main" val="10900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mjuutin\Pictures\mansik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" y="0"/>
            <a:ext cx="93225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179388" y="3733800"/>
            <a:ext cx="8964612" cy="428625"/>
          </a:xfrm>
          <a:effectLst>
            <a:outerShdw blurRad="50800" dist="50800" dir="9180000" algn="tl" rotWithShape="0">
              <a:prstClr val="black">
                <a:alpha val="92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3200" dirty="0" smtClean="0">
                <a:solidFill>
                  <a:schemeClr val="bg1"/>
                </a:solidFill>
              </a:rPr>
              <a:t> </a:t>
            </a:r>
            <a:r>
              <a:rPr lang="fi-FI" sz="2400" dirty="0" smtClean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fi-FI" sz="1800" dirty="0" smtClean="0">
                <a:solidFill>
                  <a:schemeClr val="bg1"/>
                </a:solidFill>
              </a:rPr>
              <a:t>#</a:t>
            </a:r>
            <a:r>
              <a:rPr lang="fi-FI" sz="1800" dirty="0" err="1">
                <a:solidFill>
                  <a:schemeClr val="bg1"/>
                </a:solidFill>
              </a:rPr>
              <a:t>digikaikille</a:t>
            </a:r>
            <a:endParaRPr lang="fi-FI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802482" y="2638425"/>
            <a:ext cx="7539037" cy="1314450"/>
          </a:xfrm>
          <a:prstGeom prst="rect">
            <a:avLst/>
          </a:prstGeom>
          <a:effectLst>
            <a:outerShdw blurRad="50800" dist="38100" dir="3120000" rotWithShape="0">
              <a:prstClr val="black">
                <a:alpha val="69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i-FI" sz="4800" dirty="0" smtClean="0">
                <a:solidFill>
                  <a:schemeClr val="bg1"/>
                </a:solidFill>
                <a:latin typeface="+mn-lt"/>
              </a:rPr>
              <a:t>Kiitos!</a:t>
            </a:r>
            <a:endParaRPr lang="fi-FI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950" y="4600298"/>
            <a:ext cx="1270131" cy="3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 smtClean="0"/>
              <a:t>Digi arkeen -neuvottelukunta:  ”yhteiskunnan korvat”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1203598"/>
            <a:ext cx="7488832" cy="3528392"/>
          </a:xfrm>
        </p:spPr>
        <p:txBody>
          <a:bodyPr>
            <a:normAutofit/>
          </a:bodyPr>
          <a:lstStyle/>
          <a:p>
            <a:pPr lvl="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i-FI" sz="1800" dirty="0" smtClean="0"/>
              <a:t>Yhteistyö- </a:t>
            </a:r>
            <a:r>
              <a:rPr lang="fi-FI" sz="1800" dirty="0"/>
              <a:t>ja vuoropuhelukanava</a:t>
            </a:r>
            <a:r>
              <a:rPr lang="fi-FI" sz="1800" b="1" dirty="0"/>
              <a:t> </a:t>
            </a:r>
            <a:r>
              <a:rPr lang="fi-FI" sz="1800" b="1" dirty="0" smtClean="0"/>
              <a:t/>
            </a:r>
            <a:br>
              <a:rPr lang="fi-FI" sz="1800" b="1" dirty="0" smtClean="0"/>
            </a:br>
            <a:r>
              <a:rPr lang="fi-FI" sz="1800" dirty="0" smtClean="0"/>
              <a:t>kansalaisjärjestöjen</a:t>
            </a:r>
            <a:r>
              <a:rPr lang="fi-FI" sz="1800" dirty="0"/>
              <a:t>, tutkijoiden </a:t>
            </a:r>
            <a:r>
              <a:rPr lang="fi-FI" sz="1800" dirty="0" smtClean="0"/>
              <a:t> ja valtiovarainministeriön välillä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i-FI" sz="1800" dirty="0"/>
              <a:t>Keskustelualusta </a:t>
            </a:r>
            <a:r>
              <a:rPr lang="fi-FI" sz="1800" dirty="0" err="1"/>
              <a:t>digisyrjäytymisen</a:t>
            </a:r>
            <a:r>
              <a:rPr lang="fi-FI" sz="1800" dirty="0"/>
              <a:t> estämiseksi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i-FI" sz="1800" dirty="0" smtClean="0"/>
              <a:t>Kunta- </a:t>
            </a:r>
            <a:r>
              <a:rPr lang="fi-FI" sz="1800" dirty="0"/>
              <a:t>ja </a:t>
            </a:r>
            <a:r>
              <a:rPr lang="fi-FI" sz="1800" dirty="0" smtClean="0"/>
              <a:t>uudistusministeri Anu Vehviläisen asettama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i-FI" sz="1800" dirty="0" smtClean="0"/>
              <a:t>Toimintakausi  </a:t>
            </a:r>
            <a:r>
              <a:rPr lang="fi-FI" sz="1800" dirty="0"/>
              <a:t>8.3.2017–28.2.2019</a:t>
            </a:r>
            <a:r>
              <a:rPr lang="fi-FI" sz="1600" dirty="0"/>
              <a:t>.</a:t>
            </a: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fi-FI" sz="1600" dirty="0"/>
          </a:p>
          <a:p>
            <a:pPr marL="0" lvl="0" indent="0">
              <a:spcAft>
                <a:spcPts val="800"/>
              </a:spcAft>
              <a:buNone/>
            </a:pPr>
            <a:endParaRPr lang="fi-FI" sz="1600" dirty="0"/>
          </a:p>
          <a:p>
            <a:pPr marL="0" lvl="0" indent="0">
              <a:spcAft>
                <a:spcPts val="800"/>
              </a:spcAft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4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Laaja kolmannen sektorin osallisuus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>
          <a:xfrm>
            <a:off x="611560" y="1203598"/>
            <a:ext cx="7931240" cy="35282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600" dirty="0" smtClean="0"/>
              <a:t>21 järjestöä ja viisi tutkijaa, kolme ministeriötä </a:t>
            </a:r>
            <a:r>
              <a:rPr lang="fi-FI" sz="1600" dirty="0"/>
              <a:t>(VM, OM, </a:t>
            </a:r>
            <a:r>
              <a:rPr lang="fi-FI" sz="1600" dirty="0" smtClean="0"/>
              <a:t>STM)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P</a:t>
            </a:r>
            <a:r>
              <a:rPr lang="fi-FI" sz="1600" dirty="0" smtClean="0"/>
              <a:t>uheenjohtaja </a:t>
            </a:r>
            <a:r>
              <a:rPr lang="fi-FI" sz="1600" dirty="0"/>
              <a:t>Marianne </a:t>
            </a:r>
            <a:r>
              <a:rPr lang="fi-FI" sz="1600" dirty="0" smtClean="0"/>
              <a:t>Heikkilä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 smtClean="0"/>
              <a:t>Kokoontuu  </a:t>
            </a:r>
            <a:r>
              <a:rPr lang="fi-FI" sz="1600" dirty="0"/>
              <a:t>4 krt/vuosi, lisäksi </a:t>
            </a:r>
            <a:r>
              <a:rPr lang="fi-FI" sz="1600" dirty="0" smtClean="0"/>
              <a:t>ns</a:t>
            </a:r>
            <a:r>
              <a:rPr lang="fi-FI" sz="1600" dirty="0"/>
              <a:t>. </a:t>
            </a:r>
            <a:r>
              <a:rPr lang="fi-FI" sz="1600" dirty="0" smtClean="0"/>
              <a:t>aamukahvitapaamisia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 smtClean="0"/>
              <a:t>Järjestää </a:t>
            </a:r>
            <a:r>
              <a:rPr lang="fi-FI" sz="1600" dirty="0"/>
              <a:t>seminaareja</a:t>
            </a:r>
          </a:p>
          <a:p>
            <a:pPr marL="0" lvl="0" indent="0">
              <a:buNone/>
            </a:pPr>
            <a:r>
              <a:rPr lang="fi-FI" sz="1600" b="1" dirty="0" smtClean="0"/>
              <a:t>Neuvottelukunnan jäsenten taustaorganisaatiot:</a:t>
            </a:r>
            <a:br>
              <a:rPr lang="fi-FI" sz="1600" b="1" dirty="0" smtClean="0"/>
            </a:br>
            <a:r>
              <a:rPr lang="fi-FI" sz="1600" dirty="0" smtClean="0"/>
              <a:t>Marttaliitto I Apuomena I Enter I HelsinkiMissio I Invalidiliitto I Kehitysvammaliitto </a:t>
            </a:r>
            <a:br>
              <a:rPr lang="fi-FI" sz="1600" dirty="0" smtClean="0"/>
            </a:br>
            <a:r>
              <a:rPr lang="fi-FI" sz="1600" dirty="0" smtClean="0"/>
              <a:t>Kuluttajaliitto I Kynnys I Moniheli I Näkövammaisten liitto I SAMS I </a:t>
            </a:r>
            <a:r>
              <a:rPr lang="fi-FI" sz="1600" dirty="0"/>
              <a:t>Allianssi Suomen </a:t>
            </a:r>
            <a:r>
              <a:rPr lang="fi-FI" sz="1600" dirty="0" smtClean="0"/>
              <a:t>Setlementtiliitto I </a:t>
            </a:r>
            <a:r>
              <a:rPr lang="fi-FI" sz="1600" dirty="0"/>
              <a:t>Suomen </a:t>
            </a:r>
            <a:r>
              <a:rPr lang="fi-FI" sz="1600" dirty="0" smtClean="0"/>
              <a:t>kirjastoseura I TIEKE I Valli </a:t>
            </a:r>
            <a:r>
              <a:rPr lang="fi-FI" sz="1600" dirty="0"/>
              <a:t>I </a:t>
            </a:r>
            <a:r>
              <a:rPr lang="fi-FI" sz="1600" dirty="0" smtClean="0"/>
              <a:t>Työterveyslaitos  Vanhustyön keskusliitto I Tampereen yliopisto I Lapin yliopisto I Turun yliopisto  Jyväskylän </a:t>
            </a:r>
            <a:r>
              <a:rPr lang="fi-FI" sz="1600" dirty="0"/>
              <a:t>yliopisto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endParaRPr lang="fi-FI" sz="1600" dirty="0" smtClean="0"/>
          </a:p>
          <a:p>
            <a:pPr marL="342900" lvl="0" indent="-342900">
              <a:buFontTx/>
              <a:buAutoNum type="arabicPeriod"/>
            </a:pPr>
            <a:endParaRPr lang="fi-FI" sz="1600" dirty="0"/>
          </a:p>
          <a:p>
            <a:pPr marL="342900" lvl="0" indent="-342900">
              <a:buFontTx/>
              <a:buAutoNum type="arabicPeriod"/>
            </a:pPr>
            <a:endParaRPr lang="fi-FI" sz="1600" dirty="0" smtClean="0"/>
          </a:p>
          <a:p>
            <a:pPr marL="342900" lvl="0" indent="-342900">
              <a:buFontTx/>
              <a:buAutoNum type="arabicPeriod"/>
            </a:pPr>
            <a:endParaRPr lang="fi-FI" sz="1600" dirty="0"/>
          </a:p>
          <a:p>
            <a:pPr marL="0" lvl="0" indent="0">
              <a:buNone/>
            </a:pPr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262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059582"/>
            <a:ext cx="6923314" cy="3240360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 smtClean="0"/>
              <a:t>Avaussanat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400" dirty="0"/>
              <a:t>Tuomas Vanhanen</a:t>
            </a:r>
            <a:r>
              <a:rPr lang="fi-FI" sz="2400" dirty="0" smtClean="0"/>
              <a:t>, kunta- ja uudistusministeri Anu Vehviläisen </a:t>
            </a:r>
            <a:r>
              <a:rPr lang="fi-FI" sz="2400" dirty="0"/>
              <a:t>erityisavustaja</a:t>
            </a:r>
            <a:r>
              <a:rPr lang="fi-FI" sz="3200" dirty="0">
                <a:solidFill>
                  <a:schemeClr val="tx1"/>
                </a:solidFill>
              </a:rPr>
              <a:t/>
            </a:r>
            <a:br>
              <a:rPr lang="fi-FI" sz="3200" dirty="0">
                <a:solidFill>
                  <a:schemeClr val="tx1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1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7" y="-20538"/>
            <a:ext cx="9255310" cy="5184576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323528" y="655930"/>
            <a:ext cx="8136904" cy="2800767"/>
          </a:xfrm>
          <a:prstGeom prst="rect">
            <a:avLst/>
          </a:prstGeom>
          <a:noFill/>
          <a:effectLst>
            <a:outerShdw blurRad="50800" dist="38100" dir="105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smtClean="0">
                <a:solidFill>
                  <a:schemeClr val="bg1"/>
                </a:solidFill>
              </a:rPr>
              <a:t/>
            </a:r>
            <a:br>
              <a:rPr lang="fi-FI" sz="4400" b="1" dirty="0" smtClean="0">
                <a:solidFill>
                  <a:schemeClr val="bg1"/>
                </a:solidFill>
              </a:rPr>
            </a:br>
            <a:r>
              <a:rPr lang="fi-FI" sz="4400" b="1" dirty="0" smtClean="0">
                <a:solidFill>
                  <a:schemeClr val="bg1"/>
                </a:solidFill>
              </a:rPr>
              <a:t>Ennakkoluuloja </a:t>
            </a:r>
            <a:r>
              <a:rPr lang="fi-FI" sz="4400" b="1" dirty="0">
                <a:solidFill>
                  <a:schemeClr val="bg1"/>
                </a:solidFill>
              </a:rPr>
              <a:t>rikkomaan – vastauksia tulevaisuuden haasteisiin</a:t>
            </a:r>
            <a:endParaRPr lang="fi-FI" sz="4400" dirty="0">
              <a:solidFill>
                <a:schemeClr val="bg1"/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950" y="4600299"/>
            <a:ext cx="1270131" cy="3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23678"/>
            <a:ext cx="6923314" cy="1314822"/>
          </a:xfrm>
        </p:spPr>
        <p:txBody>
          <a:bodyPr>
            <a:normAutofit fontScale="90000"/>
          </a:bodyPr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100" b="1" dirty="0" smtClean="0"/>
              <a:t>Tietoähky </a:t>
            </a:r>
            <a:r>
              <a:rPr lang="fi-FI" sz="3100" b="1" dirty="0"/>
              <a:t>ja uudistuvan teknologian hallinta</a:t>
            </a:r>
            <a:r>
              <a:rPr lang="fi-FI" sz="2200" dirty="0"/>
              <a:t>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Kimmo Rousku, erityisasiantuntija, </a:t>
            </a:r>
            <a:r>
              <a:rPr lang="fi-FI" sz="2200" dirty="0" err="1" smtClean="0"/>
              <a:t>VAHTI-pääsihteeri</a:t>
            </a:r>
            <a:r>
              <a:rPr lang="fi-FI" sz="2200" dirty="0" smtClean="0"/>
              <a:t> valtiovarainministeriö</a:t>
            </a:r>
            <a:r>
              <a:rPr lang="fi-FI" sz="3200" dirty="0"/>
              <a:t/>
            </a:r>
            <a:br>
              <a:rPr lang="fi-FI" sz="32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2800" b="1" dirty="0" smtClean="0"/>
              <a:t>Robotit </a:t>
            </a:r>
            <a:r>
              <a:rPr lang="fi-FI" sz="2800" b="1" dirty="0"/>
              <a:t>vievät työni – Mitä sitten teen?</a:t>
            </a:r>
            <a:r>
              <a:rPr lang="fi-FI" sz="2000" dirty="0"/>
              <a:t>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>Julia Jousilahti, tutkija, </a:t>
            </a:r>
            <a:r>
              <a:rPr lang="fi-FI" sz="2000" dirty="0" smtClean="0"/>
              <a:t>projektipäällikkö</a:t>
            </a:r>
            <a:br>
              <a:rPr lang="fi-FI" sz="2000" dirty="0" smtClean="0"/>
            </a:br>
            <a:r>
              <a:rPr lang="fi-FI" sz="2000" dirty="0" err="1" smtClean="0"/>
              <a:t>Demos</a:t>
            </a:r>
            <a:r>
              <a:rPr lang="fi-FI" sz="2000" dirty="0" smtClean="0"/>
              <a:t> </a:t>
            </a:r>
            <a:r>
              <a:rPr lang="fi-FI" sz="2000" dirty="0"/>
              <a:t>Helsinki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7512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735546"/>
            <a:ext cx="7033592" cy="3834426"/>
          </a:xfrm>
        </p:spPr>
        <p:txBody>
          <a:bodyPr>
            <a:noAutofit/>
          </a:bodyPr>
          <a:lstStyle/>
          <a:p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>O</a:t>
            </a:r>
            <a:r>
              <a:rPr lang="fi-FI" sz="3600" dirty="0" smtClean="0"/>
              <a:t>hjelma jatkuu 10 min päästä 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1200" dirty="0"/>
              <a:t/>
            </a:r>
            <a:br>
              <a:rPr lang="fi-FI" sz="1200" dirty="0"/>
            </a:br>
            <a:r>
              <a:rPr lang="fi-FI" sz="1200" dirty="0"/>
              <a:t/>
            </a:r>
            <a:br>
              <a:rPr lang="fi-FI" sz="1200" dirty="0"/>
            </a:b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724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1_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laajakuva_fin_v2017-04-25.pptx" id="{E8741464-4BEE-4CB4-83DA-10A54A4900BD}" vid="{BE1821DD-878F-433E-90E1-1881C0E9524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DB0888CA80FD47B6B81A2830921788" ma:contentTypeVersion="" ma:contentTypeDescription="Luo uusi asiakirja." ma:contentTypeScope="" ma:versionID="e62928762a511f05f2d13115f97b17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5d0c2c2ee298487bfc6598426cc5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BA78C1-B4F9-4D58-8DC3-6ED021F45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333CD-E414-465B-A6A6-E526E99A3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A9E60E-FE2E-4A1B-AD4A-D786CE049BEA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191</TotalTime>
  <Words>248</Words>
  <Application>Microsoft Office PowerPoint</Application>
  <PresentationFormat>Näytössä katseltava esitys (16:9)</PresentationFormat>
  <Paragraphs>123</Paragraphs>
  <Slides>22</Slides>
  <Notes>14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4" baseType="lpstr">
      <vt:lpstr>VM_malliesitys_laajakuva_fin</vt:lpstr>
      <vt:lpstr>1_VM_malliesitys_laajakuva_fin</vt:lpstr>
      <vt:lpstr>Teknologiakehitys  työelämässä - ohjelma</vt:lpstr>
      <vt:lpstr>#digiarkeen</vt:lpstr>
      <vt:lpstr>Digi arkeen -neuvottelukunta:  ”yhteiskunnan korvat” </vt:lpstr>
      <vt:lpstr>Laaja kolmannen sektorin osallisuus</vt:lpstr>
      <vt:lpstr> Avaussanat Tuomas Vanhanen, kunta- ja uudistusministeri Anu Vehviläisen erityisavustaja </vt:lpstr>
      <vt:lpstr>PowerPoint-esitys</vt:lpstr>
      <vt:lpstr> Tietoähky ja uudistuvan teknologian hallinta   Kimmo Rousku, erityisasiantuntija, VAHTI-pääsihteeri valtiovarainministeriö </vt:lpstr>
      <vt:lpstr>Robotit vievät työni – Mitä sitten teen?   Julia Jousilahti, tutkija, projektipäällikkö Demos Helsinki</vt:lpstr>
      <vt:lpstr> Ohjelma jatkuu 10 min päästä    </vt:lpstr>
      <vt:lpstr> Sukupolvien digitaalinen kuilu?  Totta vai tarua?  Terhi-Anna Wilska, professori  Jyväskylän yliopisto </vt:lpstr>
      <vt:lpstr>  Suomi pärjää vain osaamisella  Kalle Nieminen, asiantuntija Sitra </vt:lpstr>
      <vt:lpstr>Työpaja</vt:lpstr>
      <vt:lpstr>Ryhmät</vt:lpstr>
      <vt:lpstr>Aika esittäytyä</vt:lpstr>
      <vt:lpstr>Keskustelun aiheet </vt:lpstr>
      <vt:lpstr>Keskusteluaiheet</vt:lpstr>
      <vt:lpstr>Lounastauko,  ohjelma jatkuu klo 13.15</vt:lpstr>
      <vt:lpstr>  Paneeli: Teknologiakehityksen tuomat mahdollisuudet (työ)elämässä   Työntekijöiden digiosaamisen turvaaminen  </vt:lpstr>
      <vt:lpstr>Loppusanat  Marianne Heikkilä Puheenjohtaja  Digi arkeen -neuvottelukunta</vt:lpstr>
      <vt:lpstr>PowerPoint-esitys</vt:lpstr>
      <vt:lpstr>Avoin viestintä ja toiminta edistävät vuoropuhelua</vt:lpstr>
      <vt:lpstr>Kiitos!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Juutinen Sanna VM</dc:creator>
  <cp:lastModifiedBy>Juutinen Sanna VM</cp:lastModifiedBy>
  <cp:revision>37</cp:revision>
  <dcterms:created xsi:type="dcterms:W3CDTF">2017-10-25T10:09:55Z</dcterms:created>
  <dcterms:modified xsi:type="dcterms:W3CDTF">2017-10-30T10:03:14Z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0x0101002CDB0888CA80FD47B6B81A2830921788</vt:lpwstr>
  </property>
</Properties>
</file>