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7"/>
  </p:notesMasterIdLst>
  <p:sldIdLst>
    <p:sldId id="353" r:id="rId2"/>
    <p:sldId id="354" r:id="rId3"/>
    <p:sldId id="365" r:id="rId4"/>
    <p:sldId id="364" r:id="rId5"/>
    <p:sldId id="362" r:id="rId6"/>
    <p:sldId id="363" r:id="rId7"/>
    <p:sldId id="366" r:id="rId8"/>
    <p:sldId id="361" r:id="rId9"/>
    <p:sldId id="367" r:id="rId10"/>
    <p:sldId id="368" r:id="rId11"/>
    <p:sldId id="369" r:id="rId12"/>
    <p:sldId id="370" r:id="rId13"/>
    <p:sldId id="358" r:id="rId14"/>
    <p:sldId id="359" r:id="rId15"/>
    <p:sldId id="360" r:id="rId16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CFD3"/>
    <a:srgbClr val="9BBAC0"/>
    <a:srgbClr val="B5DACC"/>
    <a:srgbClr val="00959B"/>
    <a:srgbClr val="365ABD"/>
    <a:srgbClr val="C48903"/>
    <a:srgbClr val="00A892"/>
    <a:srgbClr val="0098E8"/>
    <a:srgbClr val="1A7483"/>
    <a:srgbClr val="FFF7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5870" autoAdjust="0"/>
  </p:normalViewPr>
  <p:slideViewPr>
    <p:cSldViewPr snapToGrid="0" snapToObjects="1" showGuides="1">
      <p:cViewPr varScale="1">
        <p:scale>
          <a:sx n="116" d="100"/>
          <a:sy n="116" d="100"/>
        </p:scale>
        <p:origin x="336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-laskentataulukko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dirty="0" smtClean="0"/>
              <a:t>Uudistuksen mukainen kuntien</a:t>
            </a:r>
            <a:r>
              <a:rPr lang="fi-FI" baseline="0" dirty="0" smtClean="0"/>
              <a:t> rahoitusvastuu</a:t>
            </a:r>
            <a:endParaRPr lang="fi-FI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Taul2!$O$22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Taul2!$N$23:$N$31</c:f>
              <c:numCache>
                <c:formatCode>General</c:formatCode>
                <c:ptCount val="9"/>
                <c:pt idx="0">
                  <c:v>0</c:v>
                </c:pt>
                <c:pt idx="1">
                  <c:v>100</c:v>
                </c:pt>
                <c:pt idx="2">
                  <c:v>200</c:v>
                </c:pt>
                <c:pt idx="3">
                  <c:v>300</c:v>
                </c:pt>
                <c:pt idx="4">
                  <c:v>400</c:v>
                </c:pt>
                <c:pt idx="5">
                  <c:v>500</c:v>
                </c:pt>
                <c:pt idx="6">
                  <c:v>600</c:v>
                </c:pt>
                <c:pt idx="7">
                  <c:v>700</c:v>
                </c:pt>
                <c:pt idx="8">
                  <c:v>800</c:v>
                </c:pt>
              </c:numCache>
            </c:numRef>
          </c:cat>
          <c:val>
            <c:numRef>
              <c:f>Taul2!$O$23:$O$31</c:f>
              <c:numCache>
                <c:formatCode>0%</c:formatCode>
                <c:ptCount val="9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0.4</c:v>
                </c:pt>
                <c:pt idx="6">
                  <c:v>0.4</c:v>
                </c:pt>
                <c:pt idx="7">
                  <c:v>0.5</c:v>
                </c:pt>
                <c:pt idx="8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2A-48B2-B856-DE470611EB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94695376"/>
        <c:axId val="494696688"/>
      </c:barChart>
      <c:catAx>
        <c:axId val="49469537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i-FI" b="1" dirty="0" smtClean="0"/>
                  <a:t>Työttömyysetuuspäivien</a:t>
                </a:r>
                <a:r>
                  <a:rPr lang="fi-FI" b="1" baseline="0" dirty="0" smtClean="0"/>
                  <a:t> kertymä</a:t>
                </a:r>
                <a:endParaRPr lang="fi-FI" b="1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i-FI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94696688"/>
        <c:crosses val="autoZero"/>
        <c:auto val="1"/>
        <c:lblAlgn val="ctr"/>
        <c:lblOffset val="100"/>
        <c:noMultiLvlLbl val="0"/>
      </c:catAx>
      <c:valAx>
        <c:axId val="49469668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94695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A1C61A-8956-4538-B5DA-F635038A025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CD98F2F9-C456-40E5-AD06-7FFB3FB754EC}">
      <dgm:prSet phldrT="[Teksti]" custT="1"/>
      <dgm:spPr/>
      <dgm:t>
        <a:bodyPr/>
        <a:lstStyle/>
        <a:p>
          <a:r>
            <a:rPr lang="fi-FI" sz="2400" dirty="0" smtClean="0"/>
            <a:t>Valtionosuuden lisäys yhteensä </a:t>
          </a:r>
          <a:r>
            <a:rPr lang="fi-FI" sz="2400" b="1" dirty="0" smtClean="0"/>
            <a:t>823 milj. €</a:t>
          </a:r>
          <a:endParaRPr lang="fi-FI" sz="2400" b="1" dirty="0"/>
        </a:p>
      </dgm:t>
    </dgm:pt>
    <dgm:pt modelId="{C4AAD262-B83C-440A-83B1-DA43B33B1EDA}" type="parTrans" cxnId="{C1AE272B-62F2-4A30-A16D-38BFA37EADF5}">
      <dgm:prSet/>
      <dgm:spPr/>
      <dgm:t>
        <a:bodyPr/>
        <a:lstStyle/>
        <a:p>
          <a:endParaRPr lang="fi-FI" sz="2000"/>
        </a:p>
      </dgm:t>
    </dgm:pt>
    <dgm:pt modelId="{751A41E0-0E25-4AF6-B64D-ED3E5ABAAC56}" type="sibTrans" cxnId="{C1AE272B-62F2-4A30-A16D-38BFA37EADF5}">
      <dgm:prSet/>
      <dgm:spPr/>
      <dgm:t>
        <a:bodyPr/>
        <a:lstStyle/>
        <a:p>
          <a:endParaRPr lang="fi-FI" sz="2000"/>
        </a:p>
      </dgm:t>
    </dgm:pt>
    <dgm:pt modelId="{700015F0-4A8F-4BF2-868F-6E0DC58F43DB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fi-FI" sz="1400" dirty="0" smtClean="0"/>
            <a:t>Valtionosuus työvoimapalveluiden järjestämiseen ja kotoutumisen edistämiseen </a:t>
          </a:r>
          <a:r>
            <a:rPr lang="fi-FI" sz="1400" b="1" dirty="0" smtClean="0"/>
            <a:t>607 milj. €</a:t>
          </a:r>
          <a:endParaRPr lang="fi-FI" sz="1400" b="1" dirty="0"/>
        </a:p>
      </dgm:t>
    </dgm:pt>
    <dgm:pt modelId="{47DD404E-5F84-461B-9498-99F14D575A5A}" type="parTrans" cxnId="{CBC89FCC-A6CC-4D7C-82D8-EBCC72F1FB5C}">
      <dgm:prSet/>
      <dgm:spPr/>
      <dgm:t>
        <a:bodyPr/>
        <a:lstStyle/>
        <a:p>
          <a:endParaRPr lang="fi-FI" sz="2000"/>
        </a:p>
      </dgm:t>
    </dgm:pt>
    <dgm:pt modelId="{E3F63312-F34F-4BDB-9C99-FC1ED0C80A36}" type="sibTrans" cxnId="{CBC89FCC-A6CC-4D7C-82D8-EBCC72F1FB5C}">
      <dgm:prSet/>
      <dgm:spPr/>
      <dgm:t>
        <a:bodyPr/>
        <a:lstStyle/>
        <a:p>
          <a:endParaRPr lang="fi-FI" sz="2000"/>
        </a:p>
      </dgm:t>
    </dgm:pt>
    <dgm:pt modelId="{7F95B490-220D-4495-A85D-D24EE3C52B41}">
      <dgm:prSet custT="1"/>
      <dgm:spPr>
        <a:solidFill>
          <a:schemeClr val="accent6"/>
        </a:solidFill>
      </dgm:spPr>
      <dgm:t>
        <a:bodyPr/>
        <a:lstStyle/>
        <a:p>
          <a:r>
            <a:rPr lang="fi-FI" sz="1600" dirty="0" smtClean="0"/>
            <a:t>Kunnan työttömyysetuuksien rahoitusvastuun laajentamisen korvaus </a:t>
          </a:r>
          <a:r>
            <a:rPr lang="fi-FI" sz="1600" b="1" dirty="0" smtClean="0"/>
            <a:t>216 milj. €</a:t>
          </a:r>
          <a:endParaRPr lang="fi-FI" sz="1600" b="1" dirty="0"/>
        </a:p>
      </dgm:t>
    </dgm:pt>
    <dgm:pt modelId="{3C0B18C5-2BAF-4261-8E29-3080558323A7}" type="parTrans" cxnId="{B6CC5172-F683-4572-A7C6-121B7F0F7E29}">
      <dgm:prSet/>
      <dgm:spPr/>
      <dgm:t>
        <a:bodyPr/>
        <a:lstStyle/>
        <a:p>
          <a:endParaRPr lang="fi-FI" sz="2000"/>
        </a:p>
      </dgm:t>
    </dgm:pt>
    <dgm:pt modelId="{3352B8F4-6C15-444B-9B26-6D78F156EEBE}" type="sibTrans" cxnId="{B6CC5172-F683-4572-A7C6-121B7F0F7E29}">
      <dgm:prSet/>
      <dgm:spPr/>
      <dgm:t>
        <a:bodyPr/>
        <a:lstStyle/>
        <a:p>
          <a:endParaRPr lang="fi-FI" sz="2000"/>
        </a:p>
      </dgm:t>
    </dgm:pt>
    <dgm:pt modelId="{1E1F85A8-FEFE-4533-9573-74BF30AC65A6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fi-FI" sz="1800" dirty="0" smtClean="0"/>
            <a:t>Vuonna 2025 voimaantulevat tehtävämuutokset            </a:t>
          </a:r>
          <a:r>
            <a:rPr lang="fi-FI" sz="1800" b="1" dirty="0" smtClean="0"/>
            <a:t>-51 milj. €</a:t>
          </a:r>
          <a:endParaRPr lang="fi-FI" sz="1800" b="1" dirty="0"/>
        </a:p>
      </dgm:t>
    </dgm:pt>
    <dgm:pt modelId="{38E49D78-10BF-44F2-939A-0DA168079019}" type="parTrans" cxnId="{5C060C46-6D7B-4594-997C-6011E2C00974}">
      <dgm:prSet/>
      <dgm:spPr/>
      <dgm:t>
        <a:bodyPr/>
        <a:lstStyle/>
        <a:p>
          <a:endParaRPr lang="fi-FI" sz="2000"/>
        </a:p>
      </dgm:t>
    </dgm:pt>
    <dgm:pt modelId="{3406A209-5213-4340-9542-E53D968C98F9}" type="sibTrans" cxnId="{5C060C46-6D7B-4594-997C-6011E2C00974}">
      <dgm:prSet/>
      <dgm:spPr/>
      <dgm:t>
        <a:bodyPr/>
        <a:lstStyle/>
        <a:p>
          <a:endParaRPr lang="fi-FI" sz="2000"/>
        </a:p>
      </dgm:t>
    </dgm:pt>
    <dgm:pt modelId="{2A13F384-840E-4638-AC64-17248F719931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fi-FI" sz="1800" dirty="0" smtClean="0"/>
            <a:t>Valtiolta siirtyvät tehtävät                   </a:t>
          </a:r>
          <a:r>
            <a:rPr lang="fi-FI" sz="1800" b="1" dirty="0" smtClean="0"/>
            <a:t>658 milj. €</a:t>
          </a:r>
          <a:endParaRPr lang="fi-FI" sz="1800" b="1" dirty="0"/>
        </a:p>
      </dgm:t>
    </dgm:pt>
    <dgm:pt modelId="{E94548C9-88C7-4222-BDF7-EB42EE7BAD0E}" type="sibTrans" cxnId="{52324206-F679-4C82-BCA3-50BAA728ABA4}">
      <dgm:prSet/>
      <dgm:spPr/>
      <dgm:t>
        <a:bodyPr/>
        <a:lstStyle/>
        <a:p>
          <a:endParaRPr lang="fi-FI" sz="2000"/>
        </a:p>
      </dgm:t>
    </dgm:pt>
    <dgm:pt modelId="{B41B2ACB-2659-44F8-AA7E-AF3FCC88AED7}" type="parTrans" cxnId="{52324206-F679-4C82-BCA3-50BAA728ABA4}">
      <dgm:prSet/>
      <dgm:spPr/>
      <dgm:t>
        <a:bodyPr/>
        <a:lstStyle/>
        <a:p>
          <a:endParaRPr lang="fi-FI" sz="2000"/>
        </a:p>
      </dgm:t>
    </dgm:pt>
    <dgm:pt modelId="{405A7E8B-C28B-410F-84ED-AE0FBE98DE20}" type="pres">
      <dgm:prSet presAssocID="{94A1C61A-8956-4538-B5DA-F635038A025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i-FI"/>
        </a:p>
      </dgm:t>
    </dgm:pt>
    <dgm:pt modelId="{9FE8B6D0-9652-44BC-A054-71DEA4D41231}" type="pres">
      <dgm:prSet presAssocID="{CD98F2F9-C456-40E5-AD06-7FFB3FB754EC}" presName="hierRoot1" presStyleCnt="0">
        <dgm:presLayoutVars>
          <dgm:hierBranch val="init"/>
        </dgm:presLayoutVars>
      </dgm:prSet>
      <dgm:spPr/>
    </dgm:pt>
    <dgm:pt modelId="{F740A120-C468-4C92-AC7D-CDE9255BCC3B}" type="pres">
      <dgm:prSet presAssocID="{CD98F2F9-C456-40E5-AD06-7FFB3FB754EC}" presName="rootComposite1" presStyleCnt="0"/>
      <dgm:spPr/>
    </dgm:pt>
    <dgm:pt modelId="{DE1A6A6E-2FF4-41DB-8513-602ED554C018}" type="pres">
      <dgm:prSet presAssocID="{CD98F2F9-C456-40E5-AD06-7FFB3FB754EC}" presName="rootText1" presStyleLbl="node0" presStyleIdx="0" presStyleCnt="1" custScaleX="269162" custScaleY="100381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0C6BFFDD-3523-4E96-910E-D5FB5C85F438}" type="pres">
      <dgm:prSet presAssocID="{CD98F2F9-C456-40E5-AD06-7FFB3FB754EC}" presName="rootConnector1" presStyleLbl="node1" presStyleIdx="0" presStyleCnt="0"/>
      <dgm:spPr/>
      <dgm:t>
        <a:bodyPr/>
        <a:lstStyle/>
        <a:p>
          <a:endParaRPr lang="fi-FI"/>
        </a:p>
      </dgm:t>
    </dgm:pt>
    <dgm:pt modelId="{FE94167D-6D53-48B2-A21F-87445CCFF12B}" type="pres">
      <dgm:prSet presAssocID="{CD98F2F9-C456-40E5-AD06-7FFB3FB754EC}" presName="hierChild2" presStyleCnt="0"/>
      <dgm:spPr/>
    </dgm:pt>
    <dgm:pt modelId="{C8060F08-93A8-4087-AABF-EEF553D82D6D}" type="pres">
      <dgm:prSet presAssocID="{47DD404E-5F84-461B-9498-99F14D575A5A}" presName="Name37" presStyleLbl="parChTrans1D2" presStyleIdx="0" presStyleCnt="2"/>
      <dgm:spPr/>
      <dgm:t>
        <a:bodyPr/>
        <a:lstStyle/>
        <a:p>
          <a:endParaRPr lang="fi-FI"/>
        </a:p>
      </dgm:t>
    </dgm:pt>
    <dgm:pt modelId="{5C169EBB-89EF-4BE2-8613-831CDE858B3E}" type="pres">
      <dgm:prSet presAssocID="{700015F0-4A8F-4BF2-868F-6E0DC58F43DB}" presName="hierRoot2" presStyleCnt="0">
        <dgm:presLayoutVars>
          <dgm:hierBranch val="hang"/>
        </dgm:presLayoutVars>
      </dgm:prSet>
      <dgm:spPr/>
    </dgm:pt>
    <dgm:pt modelId="{D3126EC3-E82A-4072-8D90-80D081C0E492}" type="pres">
      <dgm:prSet presAssocID="{700015F0-4A8F-4BF2-868F-6E0DC58F43DB}" presName="rootComposite" presStyleCnt="0"/>
      <dgm:spPr/>
    </dgm:pt>
    <dgm:pt modelId="{F37511EE-2D8F-448F-8835-55D5B5A2FFB5}" type="pres">
      <dgm:prSet presAssocID="{700015F0-4A8F-4BF2-868F-6E0DC58F43DB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E40C9ED1-D3F4-437B-A23D-C7546B948961}" type="pres">
      <dgm:prSet presAssocID="{700015F0-4A8F-4BF2-868F-6E0DC58F43DB}" presName="rootConnector" presStyleLbl="node2" presStyleIdx="0" presStyleCnt="2"/>
      <dgm:spPr/>
      <dgm:t>
        <a:bodyPr/>
        <a:lstStyle/>
        <a:p>
          <a:endParaRPr lang="fi-FI"/>
        </a:p>
      </dgm:t>
    </dgm:pt>
    <dgm:pt modelId="{36648B32-D0BC-468B-8C09-77BEE1BAF925}" type="pres">
      <dgm:prSet presAssocID="{700015F0-4A8F-4BF2-868F-6E0DC58F43DB}" presName="hierChild4" presStyleCnt="0"/>
      <dgm:spPr/>
    </dgm:pt>
    <dgm:pt modelId="{59FA3F71-ACA3-4832-AE55-655E3BD060F4}" type="pres">
      <dgm:prSet presAssocID="{B41B2ACB-2659-44F8-AA7E-AF3FCC88AED7}" presName="Name48" presStyleLbl="parChTrans1D3" presStyleIdx="0" presStyleCnt="2"/>
      <dgm:spPr/>
      <dgm:t>
        <a:bodyPr/>
        <a:lstStyle/>
        <a:p>
          <a:endParaRPr lang="fi-FI"/>
        </a:p>
      </dgm:t>
    </dgm:pt>
    <dgm:pt modelId="{E78E93B2-794D-406C-92F6-C29834277CB4}" type="pres">
      <dgm:prSet presAssocID="{2A13F384-840E-4638-AC64-17248F719931}" presName="hierRoot2" presStyleCnt="0">
        <dgm:presLayoutVars>
          <dgm:hierBranch val="hang"/>
        </dgm:presLayoutVars>
      </dgm:prSet>
      <dgm:spPr/>
    </dgm:pt>
    <dgm:pt modelId="{722D8442-B7E4-4135-9672-8CD6CA14861A}" type="pres">
      <dgm:prSet presAssocID="{2A13F384-840E-4638-AC64-17248F719931}" presName="rootComposite" presStyleCnt="0"/>
      <dgm:spPr/>
    </dgm:pt>
    <dgm:pt modelId="{67F732B4-A363-4BDA-8E16-6C627D826289}" type="pres">
      <dgm:prSet presAssocID="{2A13F384-840E-4638-AC64-17248F719931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E9818FEA-AA88-4083-8AA6-3151E168FEF5}" type="pres">
      <dgm:prSet presAssocID="{2A13F384-840E-4638-AC64-17248F719931}" presName="rootConnector" presStyleLbl="node3" presStyleIdx="0" presStyleCnt="2"/>
      <dgm:spPr/>
      <dgm:t>
        <a:bodyPr/>
        <a:lstStyle/>
        <a:p>
          <a:endParaRPr lang="fi-FI"/>
        </a:p>
      </dgm:t>
    </dgm:pt>
    <dgm:pt modelId="{61DD45DA-A815-4106-914D-A45AA46363BB}" type="pres">
      <dgm:prSet presAssocID="{2A13F384-840E-4638-AC64-17248F719931}" presName="hierChild4" presStyleCnt="0"/>
      <dgm:spPr/>
    </dgm:pt>
    <dgm:pt modelId="{756AEF48-6384-4A66-BB1D-38276CCFC939}" type="pres">
      <dgm:prSet presAssocID="{2A13F384-840E-4638-AC64-17248F719931}" presName="hierChild5" presStyleCnt="0"/>
      <dgm:spPr/>
    </dgm:pt>
    <dgm:pt modelId="{02115934-2DEF-448C-B774-305C82D13DEF}" type="pres">
      <dgm:prSet presAssocID="{38E49D78-10BF-44F2-939A-0DA168079019}" presName="Name48" presStyleLbl="parChTrans1D3" presStyleIdx="1" presStyleCnt="2"/>
      <dgm:spPr/>
      <dgm:t>
        <a:bodyPr/>
        <a:lstStyle/>
        <a:p>
          <a:endParaRPr lang="fi-FI"/>
        </a:p>
      </dgm:t>
    </dgm:pt>
    <dgm:pt modelId="{1D795338-6D3F-4CD0-845D-A50E91DF1164}" type="pres">
      <dgm:prSet presAssocID="{1E1F85A8-FEFE-4533-9573-74BF30AC65A6}" presName="hierRoot2" presStyleCnt="0">
        <dgm:presLayoutVars>
          <dgm:hierBranch val="init"/>
        </dgm:presLayoutVars>
      </dgm:prSet>
      <dgm:spPr/>
    </dgm:pt>
    <dgm:pt modelId="{4072BD63-A32C-45CA-BA31-54BE0EFD83A3}" type="pres">
      <dgm:prSet presAssocID="{1E1F85A8-FEFE-4533-9573-74BF30AC65A6}" presName="rootComposite" presStyleCnt="0"/>
      <dgm:spPr/>
    </dgm:pt>
    <dgm:pt modelId="{1047EF55-6DC0-4230-B922-1FDDC73C2DA3}" type="pres">
      <dgm:prSet presAssocID="{1E1F85A8-FEFE-4533-9573-74BF30AC65A6}" presName="rootText" presStyleLbl="node3" presStyleIdx="1" presStyleCnt="2" custScaleX="108583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346A62A2-75D7-45D4-BD44-4889627F52E1}" type="pres">
      <dgm:prSet presAssocID="{1E1F85A8-FEFE-4533-9573-74BF30AC65A6}" presName="rootConnector" presStyleLbl="node3" presStyleIdx="1" presStyleCnt="2"/>
      <dgm:spPr/>
      <dgm:t>
        <a:bodyPr/>
        <a:lstStyle/>
        <a:p>
          <a:endParaRPr lang="fi-FI"/>
        </a:p>
      </dgm:t>
    </dgm:pt>
    <dgm:pt modelId="{A6EBFA8E-3DD7-4823-A798-8375CD74548D}" type="pres">
      <dgm:prSet presAssocID="{1E1F85A8-FEFE-4533-9573-74BF30AC65A6}" presName="hierChild4" presStyleCnt="0"/>
      <dgm:spPr/>
    </dgm:pt>
    <dgm:pt modelId="{5A0C0E3A-2C24-445F-B782-3AA3A75850CC}" type="pres">
      <dgm:prSet presAssocID="{1E1F85A8-FEFE-4533-9573-74BF30AC65A6}" presName="hierChild5" presStyleCnt="0"/>
      <dgm:spPr/>
    </dgm:pt>
    <dgm:pt modelId="{177ADEA8-DE11-4107-9420-60BBE660BF18}" type="pres">
      <dgm:prSet presAssocID="{700015F0-4A8F-4BF2-868F-6E0DC58F43DB}" presName="hierChild5" presStyleCnt="0"/>
      <dgm:spPr/>
    </dgm:pt>
    <dgm:pt modelId="{09A0BB68-F734-42A5-B732-1504438FA386}" type="pres">
      <dgm:prSet presAssocID="{3C0B18C5-2BAF-4261-8E29-3080558323A7}" presName="Name37" presStyleLbl="parChTrans1D2" presStyleIdx="1" presStyleCnt="2"/>
      <dgm:spPr/>
      <dgm:t>
        <a:bodyPr/>
        <a:lstStyle/>
        <a:p>
          <a:endParaRPr lang="fi-FI"/>
        </a:p>
      </dgm:t>
    </dgm:pt>
    <dgm:pt modelId="{16B8E2E0-EDA1-4940-8425-34FFAC70DB4C}" type="pres">
      <dgm:prSet presAssocID="{7F95B490-220D-4495-A85D-D24EE3C52B41}" presName="hierRoot2" presStyleCnt="0">
        <dgm:presLayoutVars>
          <dgm:hierBranch val="init"/>
        </dgm:presLayoutVars>
      </dgm:prSet>
      <dgm:spPr/>
    </dgm:pt>
    <dgm:pt modelId="{81812259-F2B1-46E5-B478-4D6D1BDFF818}" type="pres">
      <dgm:prSet presAssocID="{7F95B490-220D-4495-A85D-D24EE3C52B41}" presName="rootComposite" presStyleCnt="0"/>
      <dgm:spPr/>
    </dgm:pt>
    <dgm:pt modelId="{F40A62F4-1FE6-447D-B5E0-79692663739B}" type="pres">
      <dgm:prSet presAssocID="{7F95B490-220D-4495-A85D-D24EE3C52B41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fi-FI"/>
        </a:p>
      </dgm:t>
    </dgm:pt>
    <dgm:pt modelId="{14FF16D7-8326-41B2-8E94-0978A502205A}" type="pres">
      <dgm:prSet presAssocID="{7F95B490-220D-4495-A85D-D24EE3C52B41}" presName="rootConnector" presStyleLbl="node2" presStyleIdx="1" presStyleCnt="2"/>
      <dgm:spPr/>
      <dgm:t>
        <a:bodyPr/>
        <a:lstStyle/>
        <a:p>
          <a:endParaRPr lang="fi-FI"/>
        </a:p>
      </dgm:t>
    </dgm:pt>
    <dgm:pt modelId="{728B9BD8-28AA-4956-B53E-8F798D4308AE}" type="pres">
      <dgm:prSet presAssocID="{7F95B490-220D-4495-A85D-D24EE3C52B41}" presName="hierChild4" presStyleCnt="0"/>
      <dgm:spPr/>
    </dgm:pt>
    <dgm:pt modelId="{63D0BD8B-500D-4560-84E9-F5C05E16B7FB}" type="pres">
      <dgm:prSet presAssocID="{7F95B490-220D-4495-A85D-D24EE3C52B41}" presName="hierChild5" presStyleCnt="0"/>
      <dgm:spPr/>
    </dgm:pt>
    <dgm:pt modelId="{24C8FED6-F1CF-4D2E-845E-BE7E7C2AF6A4}" type="pres">
      <dgm:prSet presAssocID="{CD98F2F9-C456-40E5-AD06-7FFB3FB754EC}" presName="hierChild3" presStyleCnt="0"/>
      <dgm:spPr/>
    </dgm:pt>
  </dgm:ptLst>
  <dgm:cxnLst>
    <dgm:cxn modelId="{E2E12379-D5B6-4D68-8BB1-569E2F21CA08}" type="presOf" srcId="{47DD404E-5F84-461B-9498-99F14D575A5A}" destId="{C8060F08-93A8-4087-AABF-EEF553D82D6D}" srcOrd="0" destOrd="0" presId="urn:microsoft.com/office/officeart/2005/8/layout/orgChart1"/>
    <dgm:cxn modelId="{BCB49CF0-851E-4770-88A1-3EADCB9C03E0}" type="presOf" srcId="{2A13F384-840E-4638-AC64-17248F719931}" destId="{67F732B4-A363-4BDA-8E16-6C627D826289}" srcOrd="0" destOrd="0" presId="urn:microsoft.com/office/officeart/2005/8/layout/orgChart1"/>
    <dgm:cxn modelId="{C3BAE2DB-CB34-480E-B63A-8B37264559EF}" type="presOf" srcId="{CD98F2F9-C456-40E5-AD06-7FFB3FB754EC}" destId="{DE1A6A6E-2FF4-41DB-8513-602ED554C018}" srcOrd="0" destOrd="0" presId="urn:microsoft.com/office/officeart/2005/8/layout/orgChart1"/>
    <dgm:cxn modelId="{52324206-F679-4C82-BCA3-50BAA728ABA4}" srcId="{700015F0-4A8F-4BF2-868F-6E0DC58F43DB}" destId="{2A13F384-840E-4638-AC64-17248F719931}" srcOrd="0" destOrd="0" parTransId="{B41B2ACB-2659-44F8-AA7E-AF3FCC88AED7}" sibTransId="{E94548C9-88C7-4222-BDF7-EB42EE7BAD0E}"/>
    <dgm:cxn modelId="{1B13D826-4BD7-41E1-99B1-1A600F25060E}" type="presOf" srcId="{CD98F2F9-C456-40E5-AD06-7FFB3FB754EC}" destId="{0C6BFFDD-3523-4E96-910E-D5FB5C85F438}" srcOrd="1" destOrd="0" presId="urn:microsoft.com/office/officeart/2005/8/layout/orgChart1"/>
    <dgm:cxn modelId="{C1AE272B-62F2-4A30-A16D-38BFA37EADF5}" srcId="{94A1C61A-8956-4538-B5DA-F635038A025A}" destId="{CD98F2F9-C456-40E5-AD06-7FFB3FB754EC}" srcOrd="0" destOrd="0" parTransId="{C4AAD262-B83C-440A-83B1-DA43B33B1EDA}" sibTransId="{751A41E0-0E25-4AF6-B64D-ED3E5ABAAC56}"/>
    <dgm:cxn modelId="{925EAE31-9DF4-4FD4-9911-4FBB5ADE5843}" type="presOf" srcId="{7F95B490-220D-4495-A85D-D24EE3C52B41}" destId="{F40A62F4-1FE6-447D-B5E0-79692663739B}" srcOrd="0" destOrd="0" presId="urn:microsoft.com/office/officeart/2005/8/layout/orgChart1"/>
    <dgm:cxn modelId="{D3C5453C-A11B-4DF0-B774-A1235BCDBA71}" type="presOf" srcId="{38E49D78-10BF-44F2-939A-0DA168079019}" destId="{02115934-2DEF-448C-B774-305C82D13DEF}" srcOrd="0" destOrd="0" presId="urn:microsoft.com/office/officeart/2005/8/layout/orgChart1"/>
    <dgm:cxn modelId="{05A56099-8A5D-4632-B4EA-2E2AD5BFE024}" type="presOf" srcId="{1E1F85A8-FEFE-4533-9573-74BF30AC65A6}" destId="{1047EF55-6DC0-4230-B922-1FDDC73C2DA3}" srcOrd="0" destOrd="0" presId="urn:microsoft.com/office/officeart/2005/8/layout/orgChart1"/>
    <dgm:cxn modelId="{CEEA510B-5E0F-4C65-8224-AEA8E7BD374C}" type="presOf" srcId="{3C0B18C5-2BAF-4261-8E29-3080558323A7}" destId="{09A0BB68-F734-42A5-B732-1504438FA386}" srcOrd="0" destOrd="0" presId="urn:microsoft.com/office/officeart/2005/8/layout/orgChart1"/>
    <dgm:cxn modelId="{CBC89FCC-A6CC-4D7C-82D8-EBCC72F1FB5C}" srcId="{CD98F2F9-C456-40E5-AD06-7FFB3FB754EC}" destId="{700015F0-4A8F-4BF2-868F-6E0DC58F43DB}" srcOrd="0" destOrd="0" parTransId="{47DD404E-5F84-461B-9498-99F14D575A5A}" sibTransId="{E3F63312-F34F-4BDB-9C99-FC1ED0C80A36}"/>
    <dgm:cxn modelId="{F4335AB1-3E14-4284-A5BA-D93DFEAD406A}" type="presOf" srcId="{700015F0-4A8F-4BF2-868F-6E0DC58F43DB}" destId="{E40C9ED1-D3F4-437B-A23D-C7546B948961}" srcOrd="1" destOrd="0" presId="urn:microsoft.com/office/officeart/2005/8/layout/orgChart1"/>
    <dgm:cxn modelId="{93E09B9B-9FA2-4D59-9143-3ADCC327F279}" type="presOf" srcId="{94A1C61A-8956-4538-B5DA-F635038A025A}" destId="{405A7E8B-C28B-410F-84ED-AE0FBE98DE20}" srcOrd="0" destOrd="0" presId="urn:microsoft.com/office/officeart/2005/8/layout/orgChart1"/>
    <dgm:cxn modelId="{9085DFA4-D9FE-4D34-B269-C89A602BE9FE}" type="presOf" srcId="{2A13F384-840E-4638-AC64-17248F719931}" destId="{E9818FEA-AA88-4083-8AA6-3151E168FEF5}" srcOrd="1" destOrd="0" presId="urn:microsoft.com/office/officeart/2005/8/layout/orgChart1"/>
    <dgm:cxn modelId="{5C060C46-6D7B-4594-997C-6011E2C00974}" srcId="{700015F0-4A8F-4BF2-868F-6E0DC58F43DB}" destId="{1E1F85A8-FEFE-4533-9573-74BF30AC65A6}" srcOrd="1" destOrd="0" parTransId="{38E49D78-10BF-44F2-939A-0DA168079019}" sibTransId="{3406A209-5213-4340-9542-E53D968C98F9}"/>
    <dgm:cxn modelId="{534539AF-2D44-4B4A-9415-8A6E3C378B61}" type="presOf" srcId="{7F95B490-220D-4495-A85D-D24EE3C52B41}" destId="{14FF16D7-8326-41B2-8E94-0978A502205A}" srcOrd="1" destOrd="0" presId="urn:microsoft.com/office/officeart/2005/8/layout/orgChart1"/>
    <dgm:cxn modelId="{36399B17-787B-49E1-8547-887A0928EA85}" type="presOf" srcId="{700015F0-4A8F-4BF2-868F-6E0DC58F43DB}" destId="{F37511EE-2D8F-448F-8835-55D5B5A2FFB5}" srcOrd="0" destOrd="0" presId="urn:microsoft.com/office/officeart/2005/8/layout/orgChart1"/>
    <dgm:cxn modelId="{1391A8EF-87B7-43AC-8F25-1F49EC09141D}" type="presOf" srcId="{1E1F85A8-FEFE-4533-9573-74BF30AC65A6}" destId="{346A62A2-75D7-45D4-BD44-4889627F52E1}" srcOrd="1" destOrd="0" presId="urn:microsoft.com/office/officeart/2005/8/layout/orgChart1"/>
    <dgm:cxn modelId="{1B41BD30-396F-40E5-97BE-A7F55126BC84}" type="presOf" srcId="{B41B2ACB-2659-44F8-AA7E-AF3FCC88AED7}" destId="{59FA3F71-ACA3-4832-AE55-655E3BD060F4}" srcOrd="0" destOrd="0" presId="urn:microsoft.com/office/officeart/2005/8/layout/orgChart1"/>
    <dgm:cxn modelId="{B6CC5172-F683-4572-A7C6-121B7F0F7E29}" srcId="{CD98F2F9-C456-40E5-AD06-7FFB3FB754EC}" destId="{7F95B490-220D-4495-A85D-D24EE3C52B41}" srcOrd="1" destOrd="0" parTransId="{3C0B18C5-2BAF-4261-8E29-3080558323A7}" sibTransId="{3352B8F4-6C15-444B-9B26-6D78F156EEBE}"/>
    <dgm:cxn modelId="{35F1E850-F805-4F99-8775-DC680F36DB57}" type="presParOf" srcId="{405A7E8B-C28B-410F-84ED-AE0FBE98DE20}" destId="{9FE8B6D0-9652-44BC-A054-71DEA4D41231}" srcOrd="0" destOrd="0" presId="urn:microsoft.com/office/officeart/2005/8/layout/orgChart1"/>
    <dgm:cxn modelId="{F00D7425-D2AC-4AF6-882B-8CCD19DA228F}" type="presParOf" srcId="{9FE8B6D0-9652-44BC-A054-71DEA4D41231}" destId="{F740A120-C468-4C92-AC7D-CDE9255BCC3B}" srcOrd="0" destOrd="0" presId="urn:microsoft.com/office/officeart/2005/8/layout/orgChart1"/>
    <dgm:cxn modelId="{641FD306-4E98-45AE-BFE8-51FBF5AE2EA4}" type="presParOf" srcId="{F740A120-C468-4C92-AC7D-CDE9255BCC3B}" destId="{DE1A6A6E-2FF4-41DB-8513-602ED554C018}" srcOrd="0" destOrd="0" presId="urn:microsoft.com/office/officeart/2005/8/layout/orgChart1"/>
    <dgm:cxn modelId="{B14EE22A-DE6B-4F38-9A2E-74A35518EF3C}" type="presParOf" srcId="{F740A120-C468-4C92-AC7D-CDE9255BCC3B}" destId="{0C6BFFDD-3523-4E96-910E-D5FB5C85F438}" srcOrd="1" destOrd="0" presId="urn:microsoft.com/office/officeart/2005/8/layout/orgChart1"/>
    <dgm:cxn modelId="{6B6E90FE-BF81-4961-9A58-B6E81B9797B4}" type="presParOf" srcId="{9FE8B6D0-9652-44BC-A054-71DEA4D41231}" destId="{FE94167D-6D53-48B2-A21F-87445CCFF12B}" srcOrd="1" destOrd="0" presId="urn:microsoft.com/office/officeart/2005/8/layout/orgChart1"/>
    <dgm:cxn modelId="{FCD2552F-4CD2-422D-87F0-C5C2D09FFF25}" type="presParOf" srcId="{FE94167D-6D53-48B2-A21F-87445CCFF12B}" destId="{C8060F08-93A8-4087-AABF-EEF553D82D6D}" srcOrd="0" destOrd="0" presId="urn:microsoft.com/office/officeart/2005/8/layout/orgChart1"/>
    <dgm:cxn modelId="{5EE4F238-D888-4C26-B7A5-F120E45522C8}" type="presParOf" srcId="{FE94167D-6D53-48B2-A21F-87445CCFF12B}" destId="{5C169EBB-89EF-4BE2-8613-831CDE858B3E}" srcOrd="1" destOrd="0" presId="urn:microsoft.com/office/officeart/2005/8/layout/orgChart1"/>
    <dgm:cxn modelId="{34AC2683-4E97-4562-AFF9-FB2898220029}" type="presParOf" srcId="{5C169EBB-89EF-4BE2-8613-831CDE858B3E}" destId="{D3126EC3-E82A-4072-8D90-80D081C0E492}" srcOrd="0" destOrd="0" presId="urn:microsoft.com/office/officeart/2005/8/layout/orgChart1"/>
    <dgm:cxn modelId="{B77FB31B-0B2C-4C02-B5B1-DF6936C7DE4E}" type="presParOf" srcId="{D3126EC3-E82A-4072-8D90-80D081C0E492}" destId="{F37511EE-2D8F-448F-8835-55D5B5A2FFB5}" srcOrd="0" destOrd="0" presId="urn:microsoft.com/office/officeart/2005/8/layout/orgChart1"/>
    <dgm:cxn modelId="{66676B6D-4616-4274-885A-50ED4E416A1B}" type="presParOf" srcId="{D3126EC3-E82A-4072-8D90-80D081C0E492}" destId="{E40C9ED1-D3F4-437B-A23D-C7546B948961}" srcOrd="1" destOrd="0" presId="urn:microsoft.com/office/officeart/2005/8/layout/orgChart1"/>
    <dgm:cxn modelId="{31A191DB-35BA-4306-ADC4-061929B47764}" type="presParOf" srcId="{5C169EBB-89EF-4BE2-8613-831CDE858B3E}" destId="{36648B32-D0BC-468B-8C09-77BEE1BAF925}" srcOrd="1" destOrd="0" presId="urn:microsoft.com/office/officeart/2005/8/layout/orgChart1"/>
    <dgm:cxn modelId="{DC7E5CE3-4ACF-412A-8E52-F82E9CF4D393}" type="presParOf" srcId="{36648B32-D0BC-468B-8C09-77BEE1BAF925}" destId="{59FA3F71-ACA3-4832-AE55-655E3BD060F4}" srcOrd="0" destOrd="0" presId="urn:microsoft.com/office/officeart/2005/8/layout/orgChart1"/>
    <dgm:cxn modelId="{DD538CA1-1FF7-4062-840A-7799272BC128}" type="presParOf" srcId="{36648B32-D0BC-468B-8C09-77BEE1BAF925}" destId="{E78E93B2-794D-406C-92F6-C29834277CB4}" srcOrd="1" destOrd="0" presId="urn:microsoft.com/office/officeart/2005/8/layout/orgChart1"/>
    <dgm:cxn modelId="{C841FD0C-F4BD-467D-B4F9-A5AB207F3422}" type="presParOf" srcId="{E78E93B2-794D-406C-92F6-C29834277CB4}" destId="{722D8442-B7E4-4135-9672-8CD6CA14861A}" srcOrd="0" destOrd="0" presId="urn:microsoft.com/office/officeart/2005/8/layout/orgChart1"/>
    <dgm:cxn modelId="{EDF5141E-8622-4780-8D30-78BCC3356DE5}" type="presParOf" srcId="{722D8442-B7E4-4135-9672-8CD6CA14861A}" destId="{67F732B4-A363-4BDA-8E16-6C627D826289}" srcOrd="0" destOrd="0" presId="urn:microsoft.com/office/officeart/2005/8/layout/orgChart1"/>
    <dgm:cxn modelId="{7DEAB54D-6C94-4F41-90BF-36812330AB38}" type="presParOf" srcId="{722D8442-B7E4-4135-9672-8CD6CA14861A}" destId="{E9818FEA-AA88-4083-8AA6-3151E168FEF5}" srcOrd="1" destOrd="0" presId="urn:microsoft.com/office/officeart/2005/8/layout/orgChart1"/>
    <dgm:cxn modelId="{5B43D9F3-B249-4AE9-A084-9F1EE44CCA2B}" type="presParOf" srcId="{E78E93B2-794D-406C-92F6-C29834277CB4}" destId="{61DD45DA-A815-4106-914D-A45AA46363BB}" srcOrd="1" destOrd="0" presId="urn:microsoft.com/office/officeart/2005/8/layout/orgChart1"/>
    <dgm:cxn modelId="{C0CADC61-BDBE-428A-B8F4-6F4C39949C46}" type="presParOf" srcId="{E78E93B2-794D-406C-92F6-C29834277CB4}" destId="{756AEF48-6384-4A66-BB1D-38276CCFC939}" srcOrd="2" destOrd="0" presId="urn:microsoft.com/office/officeart/2005/8/layout/orgChart1"/>
    <dgm:cxn modelId="{9B6E41F5-CA45-4330-A367-4AF9D43F766C}" type="presParOf" srcId="{36648B32-D0BC-468B-8C09-77BEE1BAF925}" destId="{02115934-2DEF-448C-B774-305C82D13DEF}" srcOrd="2" destOrd="0" presId="urn:microsoft.com/office/officeart/2005/8/layout/orgChart1"/>
    <dgm:cxn modelId="{300D42A2-02B8-432A-8B30-D90593953103}" type="presParOf" srcId="{36648B32-D0BC-468B-8C09-77BEE1BAF925}" destId="{1D795338-6D3F-4CD0-845D-A50E91DF1164}" srcOrd="3" destOrd="0" presId="urn:microsoft.com/office/officeart/2005/8/layout/orgChart1"/>
    <dgm:cxn modelId="{BD774932-E486-48D1-A6E6-B7DA1F2A3F65}" type="presParOf" srcId="{1D795338-6D3F-4CD0-845D-A50E91DF1164}" destId="{4072BD63-A32C-45CA-BA31-54BE0EFD83A3}" srcOrd="0" destOrd="0" presId="urn:microsoft.com/office/officeart/2005/8/layout/orgChart1"/>
    <dgm:cxn modelId="{DEC0480C-FAC2-4E3E-906A-7D6CEF7202D3}" type="presParOf" srcId="{4072BD63-A32C-45CA-BA31-54BE0EFD83A3}" destId="{1047EF55-6DC0-4230-B922-1FDDC73C2DA3}" srcOrd="0" destOrd="0" presId="urn:microsoft.com/office/officeart/2005/8/layout/orgChart1"/>
    <dgm:cxn modelId="{C95CC4D9-2943-4C76-9625-190ED997E4B7}" type="presParOf" srcId="{4072BD63-A32C-45CA-BA31-54BE0EFD83A3}" destId="{346A62A2-75D7-45D4-BD44-4889627F52E1}" srcOrd="1" destOrd="0" presId="urn:microsoft.com/office/officeart/2005/8/layout/orgChart1"/>
    <dgm:cxn modelId="{2A5518A5-02E5-4797-816A-499FE7C39B33}" type="presParOf" srcId="{1D795338-6D3F-4CD0-845D-A50E91DF1164}" destId="{A6EBFA8E-3DD7-4823-A798-8375CD74548D}" srcOrd="1" destOrd="0" presId="urn:microsoft.com/office/officeart/2005/8/layout/orgChart1"/>
    <dgm:cxn modelId="{74D9B7DD-BE55-4A55-A8FC-EDB9D16EDB14}" type="presParOf" srcId="{1D795338-6D3F-4CD0-845D-A50E91DF1164}" destId="{5A0C0E3A-2C24-445F-B782-3AA3A75850CC}" srcOrd="2" destOrd="0" presId="urn:microsoft.com/office/officeart/2005/8/layout/orgChart1"/>
    <dgm:cxn modelId="{8A13C267-0B3C-4D36-B5EC-000B5F357724}" type="presParOf" srcId="{5C169EBB-89EF-4BE2-8613-831CDE858B3E}" destId="{177ADEA8-DE11-4107-9420-60BBE660BF18}" srcOrd="2" destOrd="0" presId="urn:microsoft.com/office/officeart/2005/8/layout/orgChart1"/>
    <dgm:cxn modelId="{50BE288D-1FE3-4914-9B67-3067AF323455}" type="presParOf" srcId="{FE94167D-6D53-48B2-A21F-87445CCFF12B}" destId="{09A0BB68-F734-42A5-B732-1504438FA386}" srcOrd="2" destOrd="0" presId="urn:microsoft.com/office/officeart/2005/8/layout/orgChart1"/>
    <dgm:cxn modelId="{D8DF53C3-D291-4749-84AA-AC74A6B4295B}" type="presParOf" srcId="{FE94167D-6D53-48B2-A21F-87445CCFF12B}" destId="{16B8E2E0-EDA1-4940-8425-34FFAC70DB4C}" srcOrd="3" destOrd="0" presId="urn:microsoft.com/office/officeart/2005/8/layout/orgChart1"/>
    <dgm:cxn modelId="{A9884116-B932-449A-BC55-93534ADA7063}" type="presParOf" srcId="{16B8E2E0-EDA1-4940-8425-34FFAC70DB4C}" destId="{81812259-F2B1-46E5-B478-4D6D1BDFF818}" srcOrd="0" destOrd="0" presId="urn:microsoft.com/office/officeart/2005/8/layout/orgChart1"/>
    <dgm:cxn modelId="{F12C1DB5-F177-4FDE-8DDF-68B4FA49C3AF}" type="presParOf" srcId="{81812259-F2B1-46E5-B478-4D6D1BDFF818}" destId="{F40A62F4-1FE6-447D-B5E0-79692663739B}" srcOrd="0" destOrd="0" presId="urn:microsoft.com/office/officeart/2005/8/layout/orgChart1"/>
    <dgm:cxn modelId="{FCBF5691-A1B5-417B-B03C-64D739023DF4}" type="presParOf" srcId="{81812259-F2B1-46E5-B478-4D6D1BDFF818}" destId="{14FF16D7-8326-41B2-8E94-0978A502205A}" srcOrd="1" destOrd="0" presId="urn:microsoft.com/office/officeart/2005/8/layout/orgChart1"/>
    <dgm:cxn modelId="{BB1123A7-C5C7-45AB-988A-085FD6198C5D}" type="presParOf" srcId="{16B8E2E0-EDA1-4940-8425-34FFAC70DB4C}" destId="{728B9BD8-28AA-4956-B53E-8F798D4308AE}" srcOrd="1" destOrd="0" presId="urn:microsoft.com/office/officeart/2005/8/layout/orgChart1"/>
    <dgm:cxn modelId="{52286F9C-AD3B-48D1-8FF5-FDF02A3D5C24}" type="presParOf" srcId="{16B8E2E0-EDA1-4940-8425-34FFAC70DB4C}" destId="{63D0BD8B-500D-4560-84E9-F5C05E16B7FB}" srcOrd="2" destOrd="0" presId="urn:microsoft.com/office/officeart/2005/8/layout/orgChart1"/>
    <dgm:cxn modelId="{4F2927FD-98FC-4963-88F0-4F1F54AE8E43}" type="presParOf" srcId="{9FE8B6D0-9652-44BC-A054-71DEA4D41231}" destId="{24C8FED6-F1CF-4D2E-845E-BE7E7C2AF6A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A0BB68-F734-42A5-B732-1504438FA386}">
      <dsp:nvSpPr>
        <dsp:cNvPr id="0" name=""/>
        <dsp:cNvSpPr/>
      </dsp:nvSpPr>
      <dsp:spPr>
        <a:xfrm>
          <a:off x="4988590" y="1205127"/>
          <a:ext cx="1450597" cy="5035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1756"/>
              </a:lnTo>
              <a:lnTo>
                <a:pt x="1450597" y="251756"/>
              </a:lnTo>
              <a:lnTo>
                <a:pt x="1450597" y="5035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115934-2DEF-448C-B774-305C82D13DEF}">
      <dsp:nvSpPr>
        <dsp:cNvPr id="0" name=""/>
        <dsp:cNvSpPr/>
      </dsp:nvSpPr>
      <dsp:spPr>
        <a:xfrm>
          <a:off x="3537992" y="2907482"/>
          <a:ext cx="251756" cy="11029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2933"/>
              </a:lnTo>
              <a:lnTo>
                <a:pt x="251756" y="11029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FA3F71-ACA3-4832-AE55-655E3BD060F4}">
      <dsp:nvSpPr>
        <dsp:cNvPr id="0" name=""/>
        <dsp:cNvSpPr/>
      </dsp:nvSpPr>
      <dsp:spPr>
        <a:xfrm>
          <a:off x="3286236" y="2907482"/>
          <a:ext cx="251756" cy="1102933"/>
        </a:xfrm>
        <a:custGeom>
          <a:avLst/>
          <a:gdLst/>
          <a:ahLst/>
          <a:cxnLst/>
          <a:rect l="0" t="0" r="0" b="0"/>
          <a:pathLst>
            <a:path>
              <a:moveTo>
                <a:pt x="251756" y="0"/>
              </a:moveTo>
              <a:lnTo>
                <a:pt x="251756" y="1102933"/>
              </a:lnTo>
              <a:lnTo>
                <a:pt x="0" y="11029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060F08-93A8-4087-AABF-EEF553D82D6D}">
      <dsp:nvSpPr>
        <dsp:cNvPr id="0" name=""/>
        <dsp:cNvSpPr/>
      </dsp:nvSpPr>
      <dsp:spPr>
        <a:xfrm>
          <a:off x="3537992" y="1205127"/>
          <a:ext cx="1450597" cy="503513"/>
        </a:xfrm>
        <a:custGeom>
          <a:avLst/>
          <a:gdLst/>
          <a:ahLst/>
          <a:cxnLst/>
          <a:rect l="0" t="0" r="0" b="0"/>
          <a:pathLst>
            <a:path>
              <a:moveTo>
                <a:pt x="1450597" y="0"/>
              </a:moveTo>
              <a:lnTo>
                <a:pt x="1450597" y="251756"/>
              </a:lnTo>
              <a:lnTo>
                <a:pt x="0" y="251756"/>
              </a:lnTo>
              <a:lnTo>
                <a:pt x="0" y="5035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1A6A6E-2FF4-41DB-8513-602ED554C018}">
      <dsp:nvSpPr>
        <dsp:cNvPr id="0" name=""/>
        <dsp:cNvSpPr/>
      </dsp:nvSpPr>
      <dsp:spPr>
        <a:xfrm>
          <a:off x="1761765" y="1719"/>
          <a:ext cx="6453649" cy="12034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dirty="0" smtClean="0"/>
            <a:t>Valtionosuuden lisäys yhteensä </a:t>
          </a:r>
          <a:r>
            <a:rPr lang="fi-FI" sz="2400" b="1" kern="1200" dirty="0" smtClean="0"/>
            <a:t>823 milj. €</a:t>
          </a:r>
          <a:endParaRPr lang="fi-FI" sz="2400" b="1" kern="1200" dirty="0"/>
        </a:p>
      </dsp:txBody>
      <dsp:txXfrm>
        <a:off x="1761765" y="1719"/>
        <a:ext cx="6453649" cy="1203408"/>
      </dsp:txXfrm>
    </dsp:sp>
    <dsp:sp modelId="{F37511EE-2D8F-448F-8835-55D5B5A2FFB5}">
      <dsp:nvSpPr>
        <dsp:cNvPr id="0" name=""/>
        <dsp:cNvSpPr/>
      </dsp:nvSpPr>
      <dsp:spPr>
        <a:xfrm>
          <a:off x="2339151" y="1708641"/>
          <a:ext cx="2397682" cy="1198841"/>
        </a:xfrm>
        <a:prstGeom prst="rect">
          <a:avLst/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dirty="0" smtClean="0"/>
            <a:t>Valtionosuus työvoimapalveluiden järjestämiseen ja kotoutumisen edistämiseen </a:t>
          </a:r>
          <a:r>
            <a:rPr lang="fi-FI" sz="1400" b="1" kern="1200" dirty="0" smtClean="0"/>
            <a:t>607 milj. €</a:t>
          </a:r>
          <a:endParaRPr lang="fi-FI" sz="1400" b="1" kern="1200" dirty="0"/>
        </a:p>
      </dsp:txBody>
      <dsp:txXfrm>
        <a:off x="2339151" y="1708641"/>
        <a:ext cx="2397682" cy="1198841"/>
      </dsp:txXfrm>
    </dsp:sp>
    <dsp:sp modelId="{67F732B4-A363-4BDA-8E16-6C627D826289}">
      <dsp:nvSpPr>
        <dsp:cNvPr id="0" name=""/>
        <dsp:cNvSpPr/>
      </dsp:nvSpPr>
      <dsp:spPr>
        <a:xfrm>
          <a:off x="888553" y="3410995"/>
          <a:ext cx="2397682" cy="1198841"/>
        </a:xfrm>
        <a:prstGeom prst="rect">
          <a:avLst/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 smtClean="0"/>
            <a:t>Valtiolta siirtyvät tehtävät                   </a:t>
          </a:r>
          <a:r>
            <a:rPr lang="fi-FI" sz="1800" b="1" kern="1200" dirty="0" smtClean="0"/>
            <a:t>658 milj. €</a:t>
          </a:r>
          <a:endParaRPr lang="fi-FI" sz="1800" b="1" kern="1200" dirty="0"/>
        </a:p>
      </dsp:txBody>
      <dsp:txXfrm>
        <a:off x="888553" y="3410995"/>
        <a:ext cx="2397682" cy="1198841"/>
      </dsp:txXfrm>
    </dsp:sp>
    <dsp:sp modelId="{1047EF55-6DC0-4230-B922-1FDDC73C2DA3}">
      <dsp:nvSpPr>
        <dsp:cNvPr id="0" name=""/>
        <dsp:cNvSpPr/>
      </dsp:nvSpPr>
      <dsp:spPr>
        <a:xfrm>
          <a:off x="3789749" y="3410995"/>
          <a:ext cx="2603475" cy="1198841"/>
        </a:xfrm>
        <a:prstGeom prst="rect">
          <a:avLst/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 smtClean="0"/>
            <a:t>Vuonna 2025 voimaantulevat tehtävämuutokset            </a:t>
          </a:r>
          <a:r>
            <a:rPr lang="fi-FI" sz="1800" b="1" kern="1200" dirty="0" smtClean="0"/>
            <a:t>-51 milj. €</a:t>
          </a:r>
          <a:endParaRPr lang="fi-FI" sz="1800" b="1" kern="1200" dirty="0"/>
        </a:p>
      </dsp:txBody>
      <dsp:txXfrm>
        <a:off x="3789749" y="3410995"/>
        <a:ext cx="2603475" cy="1198841"/>
      </dsp:txXfrm>
    </dsp:sp>
    <dsp:sp modelId="{F40A62F4-1FE6-447D-B5E0-79692663739B}">
      <dsp:nvSpPr>
        <dsp:cNvPr id="0" name=""/>
        <dsp:cNvSpPr/>
      </dsp:nvSpPr>
      <dsp:spPr>
        <a:xfrm>
          <a:off x="5240347" y="1708641"/>
          <a:ext cx="2397682" cy="1198841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kern="1200" dirty="0" smtClean="0"/>
            <a:t>Kunnan työttömyysetuuksien rahoitusvastuun laajentamisen korvaus </a:t>
          </a:r>
          <a:r>
            <a:rPr lang="fi-FI" sz="1600" b="1" kern="1200" dirty="0" smtClean="0"/>
            <a:t>216 milj. €</a:t>
          </a:r>
          <a:endParaRPr lang="fi-FI" sz="1600" b="1" kern="1200" dirty="0"/>
        </a:p>
      </dsp:txBody>
      <dsp:txXfrm>
        <a:off x="5240347" y="1708641"/>
        <a:ext cx="2397682" cy="11988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CDABD1-5F09-CB43-BCC0-1DEB934835DE}" type="datetimeFigureOut">
              <a:rPr lang="en-FI"/>
              <a:t>09/20/2024</a:t>
            </a:fld>
            <a:endParaRPr lang="en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67CB69-F670-CE45-9316-2F76980D2403}" type="slidenum">
              <a:r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76222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Kansi, sinivihreä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484D5C40-B351-929D-8EBA-583F28EF44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12800" y="828000"/>
            <a:ext cx="2973600" cy="641148"/>
          </a:xfrm>
          <a:prstGeom prst="rect">
            <a:avLst/>
          </a:prstGeom>
        </p:spPr>
      </p:pic>
      <p:grpSp>
        <p:nvGrpSpPr>
          <p:cNvPr id="4" name="Ryhmä 3">
            <a:extLst>
              <a:ext uri="{FF2B5EF4-FFF2-40B4-BE49-F238E27FC236}">
                <a16:creationId xmlns:a16="http://schemas.microsoft.com/office/drawing/2014/main" id="{9FCADA93-0FB7-CA2C-F62B-6B3CC39CB4ED}"/>
              </a:ext>
            </a:extLst>
          </p:cNvPr>
          <p:cNvGrpSpPr/>
          <p:nvPr userDrawn="1"/>
        </p:nvGrpSpPr>
        <p:grpSpPr>
          <a:xfrm>
            <a:off x="-17042" y="-4183"/>
            <a:ext cx="12270939" cy="6876000"/>
            <a:chOff x="-17042" y="3192"/>
            <a:chExt cx="12270939" cy="6856323"/>
          </a:xfrm>
        </p:grpSpPr>
        <p:sp>
          <p:nvSpPr>
            <p:cNvPr id="7" name="Vapaamuotoinen: Muoto 6">
              <a:extLst>
                <a:ext uri="{FF2B5EF4-FFF2-40B4-BE49-F238E27FC236}">
                  <a16:creationId xmlns:a16="http://schemas.microsoft.com/office/drawing/2014/main" id="{96D9BDDC-63C8-A606-3309-A101EDBAAD07}"/>
                </a:ext>
              </a:extLst>
            </p:cNvPr>
            <p:cNvSpPr/>
            <p:nvPr/>
          </p:nvSpPr>
          <p:spPr>
            <a:xfrm>
              <a:off x="-17042" y="640793"/>
              <a:ext cx="12248975" cy="5792192"/>
            </a:xfrm>
            <a:custGeom>
              <a:avLst/>
              <a:gdLst>
                <a:gd name="connsiteX0" fmla="*/ 12185759 w 12248975"/>
                <a:gd name="connsiteY0" fmla="*/ -1924 h 5792192"/>
                <a:gd name="connsiteX1" fmla="*/ 12175534 w 12248975"/>
                <a:gd name="connsiteY1" fmla="*/ 27614 h 5792192"/>
                <a:gd name="connsiteX2" fmla="*/ 12169475 w 12248975"/>
                <a:gd name="connsiteY2" fmla="*/ 45161 h 5792192"/>
                <a:gd name="connsiteX3" fmla="*/ 12164047 w 12248975"/>
                <a:gd name="connsiteY3" fmla="*/ 60687 h 5792192"/>
                <a:gd name="connsiteX4" fmla="*/ 12155716 w 12248975"/>
                <a:gd name="connsiteY4" fmla="*/ 83915 h 5792192"/>
                <a:gd name="connsiteX5" fmla="*/ 9722078 w 12248975"/>
                <a:gd name="connsiteY5" fmla="*/ 3667656 h 5792192"/>
                <a:gd name="connsiteX6" fmla="*/ 9048122 w 12248975"/>
                <a:gd name="connsiteY6" fmla="*/ 4195941 h 5792192"/>
                <a:gd name="connsiteX7" fmla="*/ 9047113 w 12248975"/>
                <a:gd name="connsiteY7" fmla="*/ 4195941 h 5792192"/>
                <a:gd name="connsiteX8" fmla="*/ 9055192 w 12248975"/>
                <a:gd name="connsiteY8" fmla="*/ 4223964 h 5792192"/>
                <a:gd name="connsiteX9" fmla="*/ 9008360 w 12248975"/>
                <a:gd name="connsiteY9" fmla="*/ 4223079 h 5792192"/>
                <a:gd name="connsiteX10" fmla="*/ 8999144 w 12248975"/>
                <a:gd name="connsiteY10" fmla="*/ 4229517 h 5792192"/>
                <a:gd name="connsiteX11" fmla="*/ 8998008 w 12248975"/>
                <a:gd name="connsiteY11" fmla="*/ 4230276 h 5792192"/>
                <a:gd name="connsiteX12" fmla="*/ 8950545 w 12248975"/>
                <a:gd name="connsiteY12" fmla="*/ 4262971 h 5792192"/>
                <a:gd name="connsiteX13" fmla="*/ 5197147 w 12248975"/>
                <a:gd name="connsiteY13" fmla="*/ 5691670 h 5792192"/>
                <a:gd name="connsiteX14" fmla="*/ 4074813 w 12248975"/>
                <a:gd name="connsiteY14" fmla="*/ 5754786 h 5792192"/>
                <a:gd name="connsiteX15" fmla="*/ 3971176 w 12248975"/>
                <a:gd name="connsiteY15" fmla="*/ 5753144 h 5792192"/>
                <a:gd name="connsiteX16" fmla="*/ 176247 w 12248975"/>
                <a:gd name="connsiteY16" fmla="*/ 4765879 h 5792192"/>
                <a:gd name="connsiteX17" fmla="*/ -479 w 12248975"/>
                <a:gd name="connsiteY17" fmla="*/ 4668302 h 5792192"/>
                <a:gd name="connsiteX18" fmla="*/ -479 w 12248975"/>
                <a:gd name="connsiteY18" fmla="*/ 4696199 h 5792192"/>
                <a:gd name="connsiteX19" fmla="*/ 3822979 w 12248975"/>
                <a:gd name="connsiteY19" fmla="*/ 5782936 h 5792192"/>
                <a:gd name="connsiteX20" fmla="*/ 3923965 w 12248975"/>
                <a:gd name="connsiteY20" fmla="*/ 5786471 h 5792192"/>
                <a:gd name="connsiteX21" fmla="*/ 4024951 w 12248975"/>
                <a:gd name="connsiteY21" fmla="*/ 5788869 h 5792192"/>
                <a:gd name="connsiteX22" fmla="*/ 8574372 w 12248975"/>
                <a:gd name="connsiteY22" fmla="*/ 4574891 h 5792192"/>
                <a:gd name="connsiteX23" fmla="*/ 9016186 w 12248975"/>
                <a:gd name="connsiteY23" fmla="*/ 4289983 h 5792192"/>
                <a:gd name="connsiteX24" fmla="*/ 9017575 w 12248975"/>
                <a:gd name="connsiteY24" fmla="*/ 4288972 h 5792192"/>
                <a:gd name="connsiteX25" fmla="*/ 9053172 w 12248975"/>
                <a:gd name="connsiteY25" fmla="*/ 4263726 h 5792192"/>
                <a:gd name="connsiteX26" fmla="*/ 9064659 w 12248975"/>
                <a:gd name="connsiteY26" fmla="*/ 4255648 h 5792192"/>
                <a:gd name="connsiteX27" fmla="*/ 9065795 w 12248975"/>
                <a:gd name="connsiteY27" fmla="*/ 4254764 h 5792192"/>
                <a:gd name="connsiteX28" fmla="*/ 9108841 w 12248975"/>
                <a:gd name="connsiteY28" fmla="*/ 4224596 h 5792192"/>
                <a:gd name="connsiteX29" fmla="*/ 12155463 w 12248975"/>
                <a:gd name="connsiteY29" fmla="*/ 286140 h 5792192"/>
                <a:gd name="connsiteX30" fmla="*/ 12166066 w 12248975"/>
                <a:gd name="connsiteY30" fmla="*/ 258241 h 5792192"/>
                <a:gd name="connsiteX31" fmla="*/ 12228047 w 12248975"/>
                <a:gd name="connsiteY31" fmla="*/ 87071 h 5792192"/>
                <a:gd name="connsiteX32" fmla="*/ 12237514 w 12248975"/>
                <a:gd name="connsiteY32" fmla="*/ 59804 h 5792192"/>
                <a:gd name="connsiteX33" fmla="*/ 12243952 w 12248975"/>
                <a:gd name="connsiteY33" fmla="*/ 40995 h 5792192"/>
                <a:gd name="connsiteX34" fmla="*/ 12248496 w 12248975"/>
                <a:gd name="connsiteY34" fmla="*/ 28372 h 5792192"/>
                <a:gd name="connsiteX35" fmla="*/ 12225270 w 12248975"/>
                <a:gd name="connsiteY35" fmla="*/ 27489 h 5792192"/>
                <a:gd name="connsiteX36" fmla="*/ 12185759 w 12248975"/>
                <a:gd name="connsiteY36" fmla="*/ -1924 h 5792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2248975" h="5792192">
                  <a:moveTo>
                    <a:pt x="12185759" y="-1924"/>
                  </a:moveTo>
                  <a:cubicBezTo>
                    <a:pt x="12182477" y="7923"/>
                    <a:pt x="12179068" y="17769"/>
                    <a:pt x="12175534" y="27614"/>
                  </a:cubicBezTo>
                  <a:cubicBezTo>
                    <a:pt x="12173641" y="33548"/>
                    <a:pt x="12171495" y="39354"/>
                    <a:pt x="12169475" y="45161"/>
                  </a:cubicBezTo>
                  <a:lnTo>
                    <a:pt x="12164047" y="60687"/>
                  </a:lnTo>
                  <a:cubicBezTo>
                    <a:pt x="12161269" y="68515"/>
                    <a:pt x="12158619" y="76215"/>
                    <a:pt x="12155716" y="83915"/>
                  </a:cubicBezTo>
                  <a:cubicBezTo>
                    <a:pt x="11666817" y="1459850"/>
                    <a:pt x="10828886" y="2705891"/>
                    <a:pt x="9722078" y="3667656"/>
                  </a:cubicBezTo>
                  <a:cubicBezTo>
                    <a:pt x="9506347" y="3854860"/>
                    <a:pt x="9281401" y="4031206"/>
                    <a:pt x="9048122" y="4195941"/>
                  </a:cubicBezTo>
                  <a:lnTo>
                    <a:pt x="9047113" y="4195941"/>
                  </a:lnTo>
                  <a:cubicBezTo>
                    <a:pt x="9049763" y="4205282"/>
                    <a:pt x="9052415" y="4214623"/>
                    <a:pt x="9055192" y="4223964"/>
                  </a:cubicBezTo>
                  <a:lnTo>
                    <a:pt x="9008360" y="4223079"/>
                  </a:lnTo>
                  <a:cubicBezTo>
                    <a:pt x="9005331" y="4225354"/>
                    <a:pt x="9002175" y="4227499"/>
                    <a:pt x="8999144" y="4229517"/>
                  </a:cubicBezTo>
                  <a:cubicBezTo>
                    <a:pt x="8998766" y="4229896"/>
                    <a:pt x="8998387" y="4230149"/>
                    <a:pt x="8998008" y="4230276"/>
                  </a:cubicBezTo>
                  <a:cubicBezTo>
                    <a:pt x="8982229" y="4241383"/>
                    <a:pt x="8966450" y="4252240"/>
                    <a:pt x="8950545" y="4262971"/>
                  </a:cubicBezTo>
                  <a:cubicBezTo>
                    <a:pt x="7834901" y="5027686"/>
                    <a:pt x="6543669" y="5524538"/>
                    <a:pt x="5197147" y="5691670"/>
                  </a:cubicBezTo>
                  <a:cubicBezTo>
                    <a:pt x="4824861" y="5737617"/>
                    <a:pt x="4449913" y="5758700"/>
                    <a:pt x="4074813" y="5754786"/>
                  </a:cubicBezTo>
                  <a:cubicBezTo>
                    <a:pt x="4040225" y="5754786"/>
                    <a:pt x="4005675" y="5754281"/>
                    <a:pt x="3971176" y="5753144"/>
                  </a:cubicBezTo>
                  <a:cubicBezTo>
                    <a:pt x="2652424" y="5724492"/>
                    <a:pt x="1344655" y="5389849"/>
                    <a:pt x="176247" y="4765879"/>
                  </a:cubicBezTo>
                  <a:cubicBezTo>
                    <a:pt x="117334" y="4734069"/>
                    <a:pt x="58434" y="4701503"/>
                    <a:pt x="-479" y="4668302"/>
                  </a:cubicBezTo>
                  <a:lnTo>
                    <a:pt x="-479" y="4696199"/>
                  </a:lnTo>
                  <a:cubicBezTo>
                    <a:pt x="1171451" y="5352608"/>
                    <a:pt x="2481025" y="5724741"/>
                    <a:pt x="3822979" y="5782936"/>
                  </a:cubicBezTo>
                  <a:cubicBezTo>
                    <a:pt x="3856683" y="5784326"/>
                    <a:pt x="3890260" y="5785586"/>
                    <a:pt x="3923965" y="5786471"/>
                  </a:cubicBezTo>
                  <a:cubicBezTo>
                    <a:pt x="3957669" y="5787355"/>
                    <a:pt x="3991626" y="5788363"/>
                    <a:pt x="4024951" y="5788869"/>
                  </a:cubicBezTo>
                  <a:cubicBezTo>
                    <a:pt x="5618511" y="5817776"/>
                    <a:pt x="7206012" y="5398558"/>
                    <a:pt x="8574372" y="4574891"/>
                  </a:cubicBezTo>
                  <a:cubicBezTo>
                    <a:pt x="8724588" y="4484380"/>
                    <a:pt x="8871902" y="4389330"/>
                    <a:pt x="9016186" y="4289983"/>
                  </a:cubicBezTo>
                  <a:lnTo>
                    <a:pt x="9017575" y="4288972"/>
                  </a:lnTo>
                  <a:lnTo>
                    <a:pt x="9053172" y="4263726"/>
                  </a:lnTo>
                  <a:lnTo>
                    <a:pt x="9064659" y="4255648"/>
                  </a:lnTo>
                  <a:cubicBezTo>
                    <a:pt x="9065165" y="4255522"/>
                    <a:pt x="9065542" y="4255143"/>
                    <a:pt x="9065795" y="4254764"/>
                  </a:cubicBezTo>
                  <a:cubicBezTo>
                    <a:pt x="9080186" y="4244917"/>
                    <a:pt x="9094576" y="4234821"/>
                    <a:pt x="9108841" y="4224596"/>
                  </a:cubicBezTo>
                  <a:cubicBezTo>
                    <a:pt x="10484775" y="3247933"/>
                    <a:pt x="11556869" y="1870358"/>
                    <a:pt x="12155463" y="286140"/>
                  </a:cubicBezTo>
                  <a:cubicBezTo>
                    <a:pt x="12159124" y="276923"/>
                    <a:pt x="12162533" y="267582"/>
                    <a:pt x="12166066" y="258241"/>
                  </a:cubicBezTo>
                  <a:cubicBezTo>
                    <a:pt x="12187274" y="201436"/>
                    <a:pt x="12207976" y="144379"/>
                    <a:pt x="12228047" y="87071"/>
                  </a:cubicBezTo>
                  <a:lnTo>
                    <a:pt x="12237514" y="59804"/>
                  </a:lnTo>
                  <a:lnTo>
                    <a:pt x="12243952" y="40995"/>
                  </a:lnTo>
                  <a:lnTo>
                    <a:pt x="12248496" y="28372"/>
                  </a:lnTo>
                  <a:cubicBezTo>
                    <a:pt x="12240796" y="28372"/>
                    <a:pt x="12232970" y="27614"/>
                    <a:pt x="12225270" y="27489"/>
                  </a:cubicBezTo>
                  <a:cubicBezTo>
                    <a:pt x="12212141" y="18652"/>
                    <a:pt x="12198888" y="8428"/>
                    <a:pt x="12185759" y="-1924"/>
                  </a:cubicBezTo>
                  <a:close/>
                </a:path>
              </a:pathLst>
            </a:custGeom>
            <a:solidFill>
              <a:srgbClr val="B5DACC"/>
            </a:solidFill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8" name="Vapaamuotoinen: Muoto 7">
              <a:extLst>
                <a:ext uri="{FF2B5EF4-FFF2-40B4-BE49-F238E27FC236}">
                  <a16:creationId xmlns:a16="http://schemas.microsoft.com/office/drawing/2014/main" id="{3D79F50D-C8E1-942C-5F25-BC823CF4BD82}"/>
                </a:ext>
              </a:extLst>
            </p:cNvPr>
            <p:cNvSpPr/>
            <p:nvPr/>
          </p:nvSpPr>
          <p:spPr>
            <a:xfrm>
              <a:off x="8991797" y="4839289"/>
              <a:ext cx="46831" cy="28023"/>
            </a:xfrm>
            <a:custGeom>
              <a:avLst/>
              <a:gdLst>
                <a:gd name="connsiteX0" fmla="*/ 38274 w 46831"/>
                <a:gd name="connsiteY0" fmla="*/ -1924 h 28023"/>
                <a:gd name="connsiteX1" fmla="*/ -479 w 46831"/>
                <a:gd name="connsiteY1" fmla="*/ 25215 h 28023"/>
                <a:gd name="connsiteX2" fmla="*/ 46353 w 46831"/>
                <a:gd name="connsiteY2" fmla="*/ 26099 h 28023"/>
                <a:gd name="connsiteX3" fmla="*/ 38274 w 46831"/>
                <a:gd name="connsiteY3" fmla="*/ -1924 h 28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6831" h="28023">
                  <a:moveTo>
                    <a:pt x="38274" y="-1924"/>
                  </a:moveTo>
                  <a:cubicBezTo>
                    <a:pt x="25650" y="7291"/>
                    <a:pt x="13027" y="16253"/>
                    <a:pt x="-479" y="25215"/>
                  </a:cubicBezTo>
                  <a:lnTo>
                    <a:pt x="46353" y="26099"/>
                  </a:lnTo>
                  <a:cubicBezTo>
                    <a:pt x="43576" y="16758"/>
                    <a:pt x="41556" y="7417"/>
                    <a:pt x="38274" y="-1924"/>
                  </a:cubicBezTo>
                  <a:close/>
                </a:path>
              </a:pathLst>
            </a:custGeom>
            <a:no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0" name="Vapaamuotoinen: Muoto 9">
              <a:extLst>
                <a:ext uri="{FF2B5EF4-FFF2-40B4-BE49-F238E27FC236}">
                  <a16:creationId xmlns:a16="http://schemas.microsoft.com/office/drawing/2014/main" id="{40374709-EEEC-6317-3CA1-3C9E3C24DCD7}"/>
                </a:ext>
              </a:extLst>
            </p:cNvPr>
            <p:cNvSpPr/>
            <p:nvPr/>
          </p:nvSpPr>
          <p:spPr>
            <a:xfrm>
              <a:off x="-17042" y="640793"/>
              <a:ext cx="12248975" cy="5792192"/>
            </a:xfrm>
            <a:custGeom>
              <a:avLst/>
              <a:gdLst>
                <a:gd name="connsiteX0" fmla="*/ 12185759 w 12248975"/>
                <a:gd name="connsiteY0" fmla="*/ -1924 h 5792192"/>
                <a:gd name="connsiteX1" fmla="*/ 12175534 w 12248975"/>
                <a:gd name="connsiteY1" fmla="*/ 27614 h 5792192"/>
                <a:gd name="connsiteX2" fmla="*/ 12169475 w 12248975"/>
                <a:gd name="connsiteY2" fmla="*/ 45161 h 5792192"/>
                <a:gd name="connsiteX3" fmla="*/ 12164047 w 12248975"/>
                <a:gd name="connsiteY3" fmla="*/ 60687 h 5792192"/>
                <a:gd name="connsiteX4" fmla="*/ 12155716 w 12248975"/>
                <a:gd name="connsiteY4" fmla="*/ 83915 h 5792192"/>
                <a:gd name="connsiteX5" fmla="*/ 9722078 w 12248975"/>
                <a:gd name="connsiteY5" fmla="*/ 3667656 h 5792192"/>
                <a:gd name="connsiteX6" fmla="*/ 9048122 w 12248975"/>
                <a:gd name="connsiteY6" fmla="*/ 4195941 h 5792192"/>
                <a:gd name="connsiteX7" fmla="*/ 9047113 w 12248975"/>
                <a:gd name="connsiteY7" fmla="*/ 4195941 h 5792192"/>
                <a:gd name="connsiteX8" fmla="*/ 9008360 w 12248975"/>
                <a:gd name="connsiteY8" fmla="*/ 4223079 h 5792192"/>
                <a:gd name="connsiteX9" fmla="*/ 8999144 w 12248975"/>
                <a:gd name="connsiteY9" fmla="*/ 4229517 h 5792192"/>
                <a:gd name="connsiteX10" fmla="*/ 8998008 w 12248975"/>
                <a:gd name="connsiteY10" fmla="*/ 4230276 h 5792192"/>
                <a:gd name="connsiteX11" fmla="*/ 8950545 w 12248975"/>
                <a:gd name="connsiteY11" fmla="*/ 4262971 h 5792192"/>
                <a:gd name="connsiteX12" fmla="*/ 5197147 w 12248975"/>
                <a:gd name="connsiteY12" fmla="*/ 5691670 h 5792192"/>
                <a:gd name="connsiteX13" fmla="*/ 4074813 w 12248975"/>
                <a:gd name="connsiteY13" fmla="*/ 5754786 h 5792192"/>
                <a:gd name="connsiteX14" fmla="*/ 3971176 w 12248975"/>
                <a:gd name="connsiteY14" fmla="*/ 5753144 h 5792192"/>
                <a:gd name="connsiteX15" fmla="*/ 176247 w 12248975"/>
                <a:gd name="connsiteY15" fmla="*/ 4765879 h 5792192"/>
                <a:gd name="connsiteX16" fmla="*/ -479 w 12248975"/>
                <a:gd name="connsiteY16" fmla="*/ 4668302 h 5792192"/>
                <a:gd name="connsiteX17" fmla="*/ -479 w 12248975"/>
                <a:gd name="connsiteY17" fmla="*/ 4696199 h 5792192"/>
                <a:gd name="connsiteX18" fmla="*/ 3822979 w 12248975"/>
                <a:gd name="connsiteY18" fmla="*/ 5782936 h 5792192"/>
                <a:gd name="connsiteX19" fmla="*/ 3923965 w 12248975"/>
                <a:gd name="connsiteY19" fmla="*/ 5786471 h 5792192"/>
                <a:gd name="connsiteX20" fmla="*/ 4024951 w 12248975"/>
                <a:gd name="connsiteY20" fmla="*/ 5788869 h 5792192"/>
                <a:gd name="connsiteX21" fmla="*/ 8574372 w 12248975"/>
                <a:gd name="connsiteY21" fmla="*/ 4574891 h 5792192"/>
                <a:gd name="connsiteX22" fmla="*/ 9016186 w 12248975"/>
                <a:gd name="connsiteY22" fmla="*/ 4289983 h 5792192"/>
                <a:gd name="connsiteX23" fmla="*/ 9017575 w 12248975"/>
                <a:gd name="connsiteY23" fmla="*/ 4288972 h 5792192"/>
                <a:gd name="connsiteX24" fmla="*/ 9053172 w 12248975"/>
                <a:gd name="connsiteY24" fmla="*/ 4263726 h 5792192"/>
                <a:gd name="connsiteX25" fmla="*/ 9064659 w 12248975"/>
                <a:gd name="connsiteY25" fmla="*/ 4255648 h 5792192"/>
                <a:gd name="connsiteX26" fmla="*/ 9065795 w 12248975"/>
                <a:gd name="connsiteY26" fmla="*/ 4254764 h 5792192"/>
                <a:gd name="connsiteX27" fmla="*/ 9108841 w 12248975"/>
                <a:gd name="connsiteY27" fmla="*/ 4224596 h 5792192"/>
                <a:gd name="connsiteX28" fmla="*/ 12155463 w 12248975"/>
                <a:gd name="connsiteY28" fmla="*/ 286140 h 5792192"/>
                <a:gd name="connsiteX29" fmla="*/ 12166066 w 12248975"/>
                <a:gd name="connsiteY29" fmla="*/ 258241 h 5792192"/>
                <a:gd name="connsiteX30" fmla="*/ 12228047 w 12248975"/>
                <a:gd name="connsiteY30" fmla="*/ 87071 h 5792192"/>
                <a:gd name="connsiteX31" fmla="*/ 12237514 w 12248975"/>
                <a:gd name="connsiteY31" fmla="*/ 59804 h 5792192"/>
                <a:gd name="connsiteX32" fmla="*/ 12243952 w 12248975"/>
                <a:gd name="connsiteY32" fmla="*/ 40995 h 5792192"/>
                <a:gd name="connsiteX33" fmla="*/ 12248496 w 12248975"/>
                <a:gd name="connsiteY33" fmla="*/ 28372 h 5792192"/>
                <a:gd name="connsiteX34" fmla="*/ 12225270 w 12248975"/>
                <a:gd name="connsiteY34" fmla="*/ 27489 h 5792192"/>
                <a:gd name="connsiteX35" fmla="*/ 12185759 w 12248975"/>
                <a:gd name="connsiteY35" fmla="*/ -1924 h 5792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2248975" h="5792192">
                  <a:moveTo>
                    <a:pt x="12185759" y="-1924"/>
                  </a:moveTo>
                  <a:cubicBezTo>
                    <a:pt x="12182477" y="7923"/>
                    <a:pt x="12179068" y="17769"/>
                    <a:pt x="12175534" y="27614"/>
                  </a:cubicBezTo>
                  <a:cubicBezTo>
                    <a:pt x="12173641" y="33548"/>
                    <a:pt x="12171495" y="39354"/>
                    <a:pt x="12169475" y="45161"/>
                  </a:cubicBezTo>
                  <a:lnTo>
                    <a:pt x="12164047" y="60687"/>
                  </a:lnTo>
                  <a:cubicBezTo>
                    <a:pt x="12161269" y="68515"/>
                    <a:pt x="12158619" y="76215"/>
                    <a:pt x="12155716" y="83915"/>
                  </a:cubicBezTo>
                  <a:cubicBezTo>
                    <a:pt x="11666817" y="1459850"/>
                    <a:pt x="10828886" y="2705891"/>
                    <a:pt x="9722078" y="3667656"/>
                  </a:cubicBezTo>
                  <a:cubicBezTo>
                    <a:pt x="9506347" y="3854860"/>
                    <a:pt x="9281401" y="4031206"/>
                    <a:pt x="9048122" y="4195941"/>
                  </a:cubicBezTo>
                  <a:lnTo>
                    <a:pt x="9047113" y="4195941"/>
                  </a:lnTo>
                  <a:cubicBezTo>
                    <a:pt x="9034490" y="4205155"/>
                    <a:pt x="9021866" y="4214117"/>
                    <a:pt x="9008360" y="4223079"/>
                  </a:cubicBezTo>
                  <a:cubicBezTo>
                    <a:pt x="9005331" y="4225354"/>
                    <a:pt x="9002175" y="4227499"/>
                    <a:pt x="8999144" y="4229517"/>
                  </a:cubicBezTo>
                  <a:cubicBezTo>
                    <a:pt x="8998766" y="4229896"/>
                    <a:pt x="8998387" y="4230149"/>
                    <a:pt x="8998008" y="4230276"/>
                  </a:cubicBezTo>
                  <a:cubicBezTo>
                    <a:pt x="8982229" y="4241383"/>
                    <a:pt x="8966450" y="4252240"/>
                    <a:pt x="8950545" y="4262971"/>
                  </a:cubicBezTo>
                  <a:cubicBezTo>
                    <a:pt x="7834901" y="5027686"/>
                    <a:pt x="6543669" y="5524538"/>
                    <a:pt x="5197147" y="5691670"/>
                  </a:cubicBezTo>
                  <a:cubicBezTo>
                    <a:pt x="4824861" y="5737617"/>
                    <a:pt x="4449913" y="5758700"/>
                    <a:pt x="4074813" y="5754786"/>
                  </a:cubicBezTo>
                  <a:cubicBezTo>
                    <a:pt x="4040225" y="5754786"/>
                    <a:pt x="4005675" y="5754281"/>
                    <a:pt x="3971176" y="5753144"/>
                  </a:cubicBezTo>
                  <a:cubicBezTo>
                    <a:pt x="2652424" y="5724492"/>
                    <a:pt x="1344655" y="5389849"/>
                    <a:pt x="176247" y="4765879"/>
                  </a:cubicBezTo>
                  <a:cubicBezTo>
                    <a:pt x="117334" y="4734069"/>
                    <a:pt x="58434" y="4701503"/>
                    <a:pt x="-479" y="4668302"/>
                  </a:cubicBezTo>
                  <a:lnTo>
                    <a:pt x="-479" y="4696199"/>
                  </a:lnTo>
                  <a:cubicBezTo>
                    <a:pt x="1171451" y="5352608"/>
                    <a:pt x="2481025" y="5724741"/>
                    <a:pt x="3822979" y="5782936"/>
                  </a:cubicBezTo>
                  <a:cubicBezTo>
                    <a:pt x="3856683" y="5784326"/>
                    <a:pt x="3890260" y="5785586"/>
                    <a:pt x="3923965" y="5786471"/>
                  </a:cubicBezTo>
                  <a:cubicBezTo>
                    <a:pt x="3957669" y="5787355"/>
                    <a:pt x="3991626" y="5788363"/>
                    <a:pt x="4024951" y="5788869"/>
                  </a:cubicBezTo>
                  <a:cubicBezTo>
                    <a:pt x="5618511" y="5817776"/>
                    <a:pt x="7206012" y="5398558"/>
                    <a:pt x="8574372" y="4574891"/>
                  </a:cubicBezTo>
                  <a:cubicBezTo>
                    <a:pt x="8724588" y="4484380"/>
                    <a:pt x="8871902" y="4389330"/>
                    <a:pt x="9016186" y="4289983"/>
                  </a:cubicBezTo>
                  <a:lnTo>
                    <a:pt x="9017575" y="4288972"/>
                  </a:lnTo>
                  <a:lnTo>
                    <a:pt x="9053172" y="4263726"/>
                  </a:lnTo>
                  <a:lnTo>
                    <a:pt x="9064659" y="4255648"/>
                  </a:lnTo>
                  <a:cubicBezTo>
                    <a:pt x="9065165" y="4255522"/>
                    <a:pt x="9065542" y="4255143"/>
                    <a:pt x="9065795" y="4254764"/>
                  </a:cubicBezTo>
                  <a:cubicBezTo>
                    <a:pt x="9080186" y="4244917"/>
                    <a:pt x="9094576" y="4234821"/>
                    <a:pt x="9108841" y="4224596"/>
                  </a:cubicBezTo>
                  <a:cubicBezTo>
                    <a:pt x="10484775" y="3247933"/>
                    <a:pt x="11556869" y="1870358"/>
                    <a:pt x="12155463" y="286140"/>
                  </a:cubicBezTo>
                  <a:cubicBezTo>
                    <a:pt x="12159124" y="276923"/>
                    <a:pt x="12162533" y="267582"/>
                    <a:pt x="12166066" y="258241"/>
                  </a:cubicBezTo>
                  <a:cubicBezTo>
                    <a:pt x="12187274" y="201436"/>
                    <a:pt x="12207976" y="144379"/>
                    <a:pt x="12228047" y="87071"/>
                  </a:cubicBezTo>
                  <a:lnTo>
                    <a:pt x="12237514" y="59804"/>
                  </a:lnTo>
                  <a:lnTo>
                    <a:pt x="12243952" y="40995"/>
                  </a:lnTo>
                  <a:lnTo>
                    <a:pt x="12248496" y="28372"/>
                  </a:lnTo>
                  <a:cubicBezTo>
                    <a:pt x="12240796" y="28372"/>
                    <a:pt x="12232970" y="27614"/>
                    <a:pt x="12225270" y="27489"/>
                  </a:cubicBezTo>
                  <a:cubicBezTo>
                    <a:pt x="12212141" y="18652"/>
                    <a:pt x="12198888" y="8428"/>
                    <a:pt x="12185759" y="-1924"/>
                  </a:cubicBezTo>
                  <a:close/>
                </a:path>
              </a:pathLst>
            </a:custGeom>
            <a:no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1" name="Vapaamuotoinen: Muoto 10">
              <a:extLst>
                <a:ext uri="{FF2B5EF4-FFF2-40B4-BE49-F238E27FC236}">
                  <a16:creationId xmlns:a16="http://schemas.microsoft.com/office/drawing/2014/main" id="{C9141825-7943-460F-AE5C-B764A83C2E47}"/>
                </a:ext>
              </a:extLst>
            </p:cNvPr>
            <p:cNvSpPr/>
            <p:nvPr/>
          </p:nvSpPr>
          <p:spPr>
            <a:xfrm>
              <a:off x="8991797" y="4839289"/>
              <a:ext cx="46831" cy="28023"/>
            </a:xfrm>
            <a:custGeom>
              <a:avLst/>
              <a:gdLst>
                <a:gd name="connsiteX0" fmla="*/ 38274 w 46831"/>
                <a:gd name="connsiteY0" fmla="*/ -1924 h 28023"/>
                <a:gd name="connsiteX1" fmla="*/ -479 w 46831"/>
                <a:gd name="connsiteY1" fmla="*/ 25215 h 28023"/>
                <a:gd name="connsiteX2" fmla="*/ 46353 w 46831"/>
                <a:gd name="connsiteY2" fmla="*/ 26099 h 28023"/>
                <a:gd name="connsiteX3" fmla="*/ 38274 w 46831"/>
                <a:gd name="connsiteY3" fmla="*/ -1924 h 28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6831" h="28023">
                  <a:moveTo>
                    <a:pt x="38274" y="-1924"/>
                  </a:moveTo>
                  <a:cubicBezTo>
                    <a:pt x="25650" y="7291"/>
                    <a:pt x="13027" y="16253"/>
                    <a:pt x="-479" y="25215"/>
                  </a:cubicBezTo>
                  <a:lnTo>
                    <a:pt x="46353" y="26099"/>
                  </a:lnTo>
                  <a:cubicBezTo>
                    <a:pt x="43576" y="16758"/>
                    <a:pt x="41556" y="7417"/>
                    <a:pt x="38274" y="-1924"/>
                  </a:cubicBezTo>
                  <a:close/>
                </a:path>
              </a:pathLst>
            </a:custGeom>
            <a:no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2" name="Vapaamuotoinen: Muoto 11">
              <a:extLst>
                <a:ext uri="{FF2B5EF4-FFF2-40B4-BE49-F238E27FC236}">
                  <a16:creationId xmlns:a16="http://schemas.microsoft.com/office/drawing/2014/main" id="{A20DAC6C-B8EB-C949-0F57-78DB7E47376A}"/>
                </a:ext>
              </a:extLst>
            </p:cNvPr>
            <p:cNvSpPr/>
            <p:nvPr/>
          </p:nvSpPr>
          <p:spPr>
            <a:xfrm>
              <a:off x="3410110" y="4865294"/>
              <a:ext cx="8784649" cy="1992705"/>
            </a:xfrm>
            <a:custGeom>
              <a:avLst/>
              <a:gdLst>
                <a:gd name="connsiteX0" fmla="*/ 5060689 w 8784649"/>
                <a:gd name="connsiteY0" fmla="*/ 50208 h 1992705"/>
                <a:gd name="connsiteX1" fmla="*/ 704278 w 8784649"/>
                <a:gd name="connsiteY1" fmla="*/ 1531296 h 1992705"/>
                <a:gd name="connsiteX2" fmla="*/ 654920 w 8784649"/>
                <a:gd name="connsiteY2" fmla="*/ 1565378 h 1992705"/>
                <a:gd name="connsiteX3" fmla="*/ 469233 w 8784649"/>
                <a:gd name="connsiteY3" fmla="*/ 1698428 h 1992705"/>
                <a:gd name="connsiteX4" fmla="*/ 95332 w 8784649"/>
                <a:gd name="connsiteY4" fmla="*/ 1990781 h 1992705"/>
                <a:gd name="connsiteX5" fmla="*/ -479 w 8784649"/>
                <a:gd name="connsiteY5" fmla="*/ 1990781 h 1992705"/>
                <a:gd name="connsiteX6" fmla="*/ 552799 w 8784649"/>
                <a:gd name="connsiteY6" fmla="*/ 1562981 h 1992705"/>
                <a:gd name="connsiteX7" fmla="*/ 600009 w 8784649"/>
                <a:gd name="connsiteY7" fmla="*/ 1529653 h 1992705"/>
                <a:gd name="connsiteX8" fmla="*/ 1427968 w 8784649"/>
                <a:gd name="connsiteY8" fmla="*/ 1018791 h 1992705"/>
                <a:gd name="connsiteX9" fmla="*/ 5624571 w 8784649"/>
                <a:gd name="connsiteY9" fmla="*/ -790 h 1992705"/>
                <a:gd name="connsiteX10" fmla="*/ 5625959 w 8784649"/>
                <a:gd name="connsiteY10" fmla="*/ -790 h 1992705"/>
                <a:gd name="connsiteX11" fmla="*/ 5637194 w 8784649"/>
                <a:gd name="connsiteY11" fmla="*/ -790 h 1992705"/>
                <a:gd name="connsiteX12" fmla="*/ 5684026 w 8784649"/>
                <a:gd name="connsiteY12" fmla="*/ 94 h 1992705"/>
                <a:gd name="connsiteX13" fmla="*/ 5685414 w 8784649"/>
                <a:gd name="connsiteY13" fmla="*/ 94 h 1992705"/>
                <a:gd name="connsiteX14" fmla="*/ 5737927 w 8784649"/>
                <a:gd name="connsiteY14" fmla="*/ 1608 h 1992705"/>
                <a:gd name="connsiteX15" fmla="*/ 6259519 w 8784649"/>
                <a:gd name="connsiteY15" fmla="*/ 33039 h 1992705"/>
                <a:gd name="connsiteX16" fmla="*/ 8784170 w 8784649"/>
                <a:gd name="connsiteY16" fmla="*/ 664202 h 1992705"/>
                <a:gd name="connsiteX17" fmla="*/ 8784170 w 8784649"/>
                <a:gd name="connsiteY17" fmla="*/ 700306 h 1992705"/>
                <a:gd name="connsiteX18" fmla="*/ 5697405 w 8784649"/>
                <a:gd name="connsiteY18" fmla="*/ 40994 h 1992705"/>
                <a:gd name="connsiteX19" fmla="*/ 5696017 w 8784649"/>
                <a:gd name="connsiteY19" fmla="*/ 40994 h 1992705"/>
                <a:gd name="connsiteX20" fmla="*/ 5681879 w 8784649"/>
                <a:gd name="connsiteY20" fmla="*/ 40994 h 1992705"/>
                <a:gd name="connsiteX21" fmla="*/ 5638203 w 8784649"/>
                <a:gd name="connsiteY21" fmla="*/ 40109 h 1992705"/>
                <a:gd name="connsiteX22" fmla="*/ 5636688 w 8784649"/>
                <a:gd name="connsiteY22" fmla="*/ 40109 h 1992705"/>
                <a:gd name="connsiteX23" fmla="*/ 5579001 w 8784649"/>
                <a:gd name="connsiteY23" fmla="*/ 39351 h 1992705"/>
                <a:gd name="connsiteX24" fmla="*/ 5060689 w 8784649"/>
                <a:gd name="connsiteY24" fmla="*/ 50208 h 19927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8784649" h="1992705">
                  <a:moveTo>
                    <a:pt x="5060689" y="50208"/>
                  </a:moveTo>
                  <a:cubicBezTo>
                    <a:pt x="3503232" y="130241"/>
                    <a:pt x="1988946" y="650066"/>
                    <a:pt x="704278" y="1531296"/>
                  </a:cubicBezTo>
                  <a:lnTo>
                    <a:pt x="654920" y="1565378"/>
                  </a:lnTo>
                  <a:cubicBezTo>
                    <a:pt x="592473" y="1608928"/>
                    <a:pt x="530581" y="1653236"/>
                    <a:pt x="469233" y="1698428"/>
                  </a:cubicBezTo>
                  <a:cubicBezTo>
                    <a:pt x="341485" y="1792344"/>
                    <a:pt x="216855" y="1889795"/>
                    <a:pt x="95332" y="1990781"/>
                  </a:cubicBezTo>
                  <a:lnTo>
                    <a:pt x="-479" y="1990781"/>
                  </a:lnTo>
                  <a:cubicBezTo>
                    <a:pt x="177925" y="1840692"/>
                    <a:pt x="362351" y="1698049"/>
                    <a:pt x="552799" y="1562981"/>
                  </a:cubicBezTo>
                  <a:lnTo>
                    <a:pt x="600009" y="1529653"/>
                  </a:lnTo>
                  <a:cubicBezTo>
                    <a:pt x="865994" y="1343713"/>
                    <a:pt x="1142430" y="1173046"/>
                    <a:pt x="1427968" y="1018791"/>
                  </a:cubicBezTo>
                  <a:cubicBezTo>
                    <a:pt x="2713395" y="324511"/>
                    <a:pt x="4167215" y="-24520"/>
                    <a:pt x="5624571" y="-790"/>
                  </a:cubicBezTo>
                  <a:lnTo>
                    <a:pt x="5625959" y="-790"/>
                  </a:lnTo>
                  <a:lnTo>
                    <a:pt x="5637194" y="-790"/>
                  </a:lnTo>
                  <a:lnTo>
                    <a:pt x="5684026" y="94"/>
                  </a:lnTo>
                  <a:lnTo>
                    <a:pt x="5685414" y="94"/>
                  </a:lnTo>
                  <a:lnTo>
                    <a:pt x="5737927" y="1608"/>
                  </a:lnTo>
                  <a:cubicBezTo>
                    <a:pt x="5911876" y="6785"/>
                    <a:pt x="6085697" y="17260"/>
                    <a:pt x="6259519" y="33039"/>
                  </a:cubicBezTo>
                  <a:cubicBezTo>
                    <a:pt x="7128379" y="112946"/>
                    <a:pt x="7979943" y="325775"/>
                    <a:pt x="8784170" y="664202"/>
                  </a:cubicBezTo>
                  <a:lnTo>
                    <a:pt x="8784170" y="700306"/>
                  </a:lnTo>
                  <a:cubicBezTo>
                    <a:pt x="7805489" y="289545"/>
                    <a:pt x="6758517" y="65861"/>
                    <a:pt x="5697405" y="40994"/>
                  </a:cubicBezTo>
                  <a:lnTo>
                    <a:pt x="5696017" y="40994"/>
                  </a:lnTo>
                  <a:lnTo>
                    <a:pt x="5681879" y="40994"/>
                  </a:lnTo>
                  <a:lnTo>
                    <a:pt x="5638203" y="40109"/>
                  </a:lnTo>
                  <a:lnTo>
                    <a:pt x="5636688" y="40109"/>
                  </a:lnTo>
                  <a:lnTo>
                    <a:pt x="5579001" y="39351"/>
                  </a:lnTo>
                  <a:cubicBezTo>
                    <a:pt x="5406314" y="37585"/>
                    <a:pt x="5233501" y="41246"/>
                    <a:pt x="5060689" y="50208"/>
                  </a:cubicBezTo>
                  <a:close/>
                </a:path>
              </a:pathLst>
            </a:custGeom>
            <a:solidFill>
              <a:srgbClr val="B5DACC"/>
            </a:solidFill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4" name="Vapaamuotoinen: Muoto 13">
              <a:extLst>
                <a:ext uri="{FF2B5EF4-FFF2-40B4-BE49-F238E27FC236}">
                  <a16:creationId xmlns:a16="http://schemas.microsoft.com/office/drawing/2014/main" id="{B0A815BB-81E2-C717-6AFF-4F725A43B2D6}"/>
                </a:ext>
              </a:extLst>
            </p:cNvPr>
            <p:cNvSpPr/>
            <p:nvPr/>
          </p:nvSpPr>
          <p:spPr>
            <a:xfrm>
              <a:off x="8617535" y="4960"/>
              <a:ext cx="1310653" cy="6854555"/>
            </a:xfrm>
            <a:custGeom>
              <a:avLst/>
              <a:gdLst>
                <a:gd name="connsiteX0" fmla="*/ 679391 w 1310653"/>
                <a:gd name="connsiteY0" fmla="*/ 5597879 h 6854555"/>
                <a:gd name="connsiteX1" fmla="*/ 662603 w 1310653"/>
                <a:gd name="connsiteY1" fmla="*/ 5555842 h 6854555"/>
                <a:gd name="connsiteX2" fmla="*/ 662603 w 1310653"/>
                <a:gd name="connsiteY2" fmla="*/ 5555842 h 6854555"/>
                <a:gd name="connsiteX3" fmla="*/ 464922 w 1310653"/>
                <a:gd name="connsiteY3" fmla="*/ 5000419 h 6854555"/>
                <a:gd name="connsiteX4" fmla="*/ 464291 w 1310653"/>
                <a:gd name="connsiteY4" fmla="*/ 4998527 h 6854555"/>
                <a:gd name="connsiteX5" fmla="*/ 434500 w 1310653"/>
                <a:gd name="connsiteY5" fmla="*/ 4902213 h 6854555"/>
                <a:gd name="connsiteX6" fmla="*/ 431597 w 1310653"/>
                <a:gd name="connsiteY6" fmla="*/ 4892872 h 6854555"/>
                <a:gd name="connsiteX7" fmla="*/ 422129 w 1310653"/>
                <a:gd name="connsiteY7" fmla="*/ 4861187 h 6854555"/>
                <a:gd name="connsiteX8" fmla="*/ 420741 w 1310653"/>
                <a:gd name="connsiteY8" fmla="*/ 4861187 h 6854555"/>
                <a:gd name="connsiteX9" fmla="*/ 412662 w 1310653"/>
                <a:gd name="connsiteY9" fmla="*/ 4833161 h 6854555"/>
                <a:gd name="connsiteX10" fmla="*/ 413671 w 1310653"/>
                <a:gd name="connsiteY10" fmla="*/ 4833161 h 6854555"/>
                <a:gd name="connsiteX11" fmla="*/ 397136 w 1310653"/>
                <a:gd name="connsiteY11" fmla="*/ 4776483 h 6854555"/>
                <a:gd name="connsiteX12" fmla="*/ 397136 w 1310653"/>
                <a:gd name="connsiteY12" fmla="*/ 4775601 h 6854555"/>
                <a:gd name="connsiteX13" fmla="*/ 229751 w 1310653"/>
                <a:gd name="connsiteY13" fmla="*/ 4086875 h 6854555"/>
                <a:gd name="connsiteX14" fmla="*/ 227731 w 1310653"/>
                <a:gd name="connsiteY14" fmla="*/ 747266 h 6854555"/>
                <a:gd name="connsiteX15" fmla="*/ 414429 w 1310653"/>
                <a:gd name="connsiteY15" fmla="*/ -1924 h 6854555"/>
                <a:gd name="connsiteX16" fmla="*/ 343487 w 1310653"/>
                <a:gd name="connsiteY16" fmla="*/ -1924 h 6854555"/>
                <a:gd name="connsiteX17" fmla="*/ 253483 w 1310653"/>
                <a:gd name="connsiteY17" fmla="*/ 4469487 h 6854555"/>
                <a:gd name="connsiteX18" fmla="*/ 361537 w 1310653"/>
                <a:gd name="connsiteY18" fmla="*/ 4860808 h 6854555"/>
                <a:gd name="connsiteX19" fmla="*/ 363810 w 1310653"/>
                <a:gd name="connsiteY19" fmla="*/ 4868254 h 6854555"/>
                <a:gd name="connsiteX20" fmla="*/ 374034 w 1310653"/>
                <a:gd name="connsiteY20" fmla="*/ 4901707 h 6854555"/>
                <a:gd name="connsiteX21" fmla="*/ 382239 w 1310653"/>
                <a:gd name="connsiteY21" fmla="*/ 4928341 h 6854555"/>
                <a:gd name="connsiteX22" fmla="*/ 1253244 w 1310653"/>
                <a:gd name="connsiteY22" fmla="*/ 6852632 h 6854555"/>
                <a:gd name="connsiteX23" fmla="*/ 1310175 w 1310653"/>
                <a:gd name="connsiteY23" fmla="*/ 6852632 h 6854555"/>
                <a:gd name="connsiteX24" fmla="*/ 679391 w 1310653"/>
                <a:gd name="connsiteY24" fmla="*/ 5597879 h 6854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310653" h="6854555">
                  <a:moveTo>
                    <a:pt x="679391" y="5597879"/>
                  </a:moveTo>
                  <a:cubicBezTo>
                    <a:pt x="673711" y="5583869"/>
                    <a:pt x="668156" y="5569855"/>
                    <a:pt x="662603" y="5555842"/>
                  </a:cubicBezTo>
                  <a:lnTo>
                    <a:pt x="662603" y="5555842"/>
                  </a:lnTo>
                  <a:cubicBezTo>
                    <a:pt x="590270" y="5372805"/>
                    <a:pt x="524377" y="5187623"/>
                    <a:pt x="464922" y="5000419"/>
                  </a:cubicBezTo>
                  <a:cubicBezTo>
                    <a:pt x="464796" y="4999790"/>
                    <a:pt x="464543" y="4999158"/>
                    <a:pt x="464291" y="4998527"/>
                  </a:cubicBezTo>
                  <a:cubicBezTo>
                    <a:pt x="454193" y="4966463"/>
                    <a:pt x="444094" y="4934400"/>
                    <a:pt x="434500" y="4902213"/>
                  </a:cubicBezTo>
                  <a:cubicBezTo>
                    <a:pt x="433491" y="4899057"/>
                    <a:pt x="432480" y="4896027"/>
                    <a:pt x="431597" y="4892872"/>
                  </a:cubicBezTo>
                  <a:cubicBezTo>
                    <a:pt x="428441" y="4882267"/>
                    <a:pt x="425159" y="4871789"/>
                    <a:pt x="422129" y="4861187"/>
                  </a:cubicBezTo>
                  <a:lnTo>
                    <a:pt x="420741" y="4861187"/>
                  </a:lnTo>
                  <a:cubicBezTo>
                    <a:pt x="417964" y="4851846"/>
                    <a:pt x="415312" y="4842502"/>
                    <a:pt x="412662" y="4833161"/>
                  </a:cubicBezTo>
                  <a:lnTo>
                    <a:pt x="413671" y="4833161"/>
                  </a:lnTo>
                  <a:cubicBezTo>
                    <a:pt x="407991" y="4814352"/>
                    <a:pt x="402563" y="4795291"/>
                    <a:pt x="397136" y="4776483"/>
                  </a:cubicBezTo>
                  <a:cubicBezTo>
                    <a:pt x="397136" y="4776230"/>
                    <a:pt x="397136" y="4775854"/>
                    <a:pt x="397136" y="4775601"/>
                  </a:cubicBezTo>
                  <a:cubicBezTo>
                    <a:pt x="331873" y="4548383"/>
                    <a:pt x="276079" y="4318763"/>
                    <a:pt x="229751" y="4086875"/>
                  </a:cubicBezTo>
                  <a:cubicBezTo>
                    <a:pt x="8591" y="2984738"/>
                    <a:pt x="7835" y="1849656"/>
                    <a:pt x="227731" y="747266"/>
                  </a:cubicBezTo>
                  <a:cubicBezTo>
                    <a:pt x="278224" y="494801"/>
                    <a:pt x="340457" y="245114"/>
                    <a:pt x="414429" y="-1924"/>
                  </a:cubicBezTo>
                  <a:lnTo>
                    <a:pt x="343487" y="-1924"/>
                  </a:lnTo>
                  <a:cubicBezTo>
                    <a:pt x="-82295" y="1454168"/>
                    <a:pt x="-113350" y="2997361"/>
                    <a:pt x="253483" y="4469487"/>
                  </a:cubicBezTo>
                  <a:cubicBezTo>
                    <a:pt x="286429" y="4600894"/>
                    <a:pt x="322532" y="4731420"/>
                    <a:pt x="361537" y="4860808"/>
                  </a:cubicBezTo>
                  <a:cubicBezTo>
                    <a:pt x="361537" y="4863332"/>
                    <a:pt x="362927" y="4865730"/>
                    <a:pt x="363810" y="4868254"/>
                  </a:cubicBezTo>
                  <a:cubicBezTo>
                    <a:pt x="367092" y="4879490"/>
                    <a:pt x="370501" y="4890597"/>
                    <a:pt x="374034" y="4901707"/>
                  </a:cubicBezTo>
                  <a:cubicBezTo>
                    <a:pt x="376686" y="4910669"/>
                    <a:pt x="379463" y="4919505"/>
                    <a:pt x="382239" y="4928341"/>
                  </a:cubicBezTo>
                  <a:cubicBezTo>
                    <a:pt x="592291" y="5603179"/>
                    <a:pt x="884898" y="6249493"/>
                    <a:pt x="1253244" y="6852632"/>
                  </a:cubicBezTo>
                  <a:lnTo>
                    <a:pt x="1310175" y="6852632"/>
                  </a:lnTo>
                  <a:cubicBezTo>
                    <a:pt x="1065284" y="6452725"/>
                    <a:pt x="854349" y="6033002"/>
                    <a:pt x="679391" y="5597879"/>
                  </a:cubicBezTo>
                  <a:close/>
                </a:path>
              </a:pathLst>
            </a:custGeom>
            <a:solidFill>
              <a:srgbClr val="B5DACC"/>
            </a:solidFill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5" name="Vapaamuotoinen: Muoto 14">
              <a:extLst>
                <a:ext uri="{FF2B5EF4-FFF2-40B4-BE49-F238E27FC236}">
                  <a16:creationId xmlns:a16="http://schemas.microsoft.com/office/drawing/2014/main" id="{A1349553-367A-2E6F-8462-1D37FD253D02}"/>
                </a:ext>
              </a:extLst>
            </p:cNvPr>
            <p:cNvSpPr/>
            <p:nvPr/>
          </p:nvSpPr>
          <p:spPr>
            <a:xfrm>
              <a:off x="9030549" y="4838279"/>
              <a:ext cx="9467" cy="28023"/>
            </a:xfrm>
            <a:custGeom>
              <a:avLst/>
              <a:gdLst>
                <a:gd name="connsiteX0" fmla="*/ 530 w 9467"/>
                <a:gd name="connsiteY0" fmla="*/ -1924 h 28023"/>
                <a:gd name="connsiteX1" fmla="*/ -479 w 9467"/>
                <a:gd name="connsiteY1" fmla="*/ -1924 h 28023"/>
                <a:gd name="connsiteX2" fmla="*/ 7600 w 9467"/>
                <a:gd name="connsiteY2" fmla="*/ 26099 h 28023"/>
                <a:gd name="connsiteX3" fmla="*/ 8988 w 9467"/>
                <a:gd name="connsiteY3" fmla="*/ 26099 h 28023"/>
                <a:gd name="connsiteX4" fmla="*/ 530 w 9467"/>
                <a:gd name="connsiteY4" fmla="*/ -1924 h 28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67" h="28023">
                  <a:moveTo>
                    <a:pt x="530" y="-1924"/>
                  </a:moveTo>
                  <a:lnTo>
                    <a:pt x="-479" y="-1924"/>
                  </a:lnTo>
                  <a:cubicBezTo>
                    <a:pt x="2171" y="7417"/>
                    <a:pt x="4823" y="16758"/>
                    <a:pt x="7600" y="26099"/>
                  </a:cubicBezTo>
                  <a:lnTo>
                    <a:pt x="8988" y="26099"/>
                  </a:lnTo>
                  <a:cubicBezTo>
                    <a:pt x="6085" y="17643"/>
                    <a:pt x="2803" y="8049"/>
                    <a:pt x="530" y="-1924"/>
                  </a:cubicBezTo>
                  <a:close/>
                </a:path>
              </a:pathLst>
            </a:custGeom>
            <a:no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6" name="Vapaamuotoinen: Muoto 15">
              <a:extLst>
                <a:ext uri="{FF2B5EF4-FFF2-40B4-BE49-F238E27FC236}">
                  <a16:creationId xmlns:a16="http://schemas.microsoft.com/office/drawing/2014/main" id="{4F0C3B0B-D175-97F9-E62E-4EE47018B3E0}"/>
                </a:ext>
              </a:extLst>
            </p:cNvPr>
            <p:cNvSpPr/>
            <p:nvPr/>
          </p:nvSpPr>
          <p:spPr>
            <a:xfrm>
              <a:off x="8617535" y="4330"/>
              <a:ext cx="1310653" cy="6854554"/>
            </a:xfrm>
            <a:custGeom>
              <a:avLst/>
              <a:gdLst>
                <a:gd name="connsiteX0" fmla="*/ 679391 w 1310653"/>
                <a:gd name="connsiteY0" fmla="*/ 5598509 h 6854554"/>
                <a:gd name="connsiteX1" fmla="*/ 662603 w 1310653"/>
                <a:gd name="connsiteY1" fmla="*/ 5556472 h 6854554"/>
                <a:gd name="connsiteX2" fmla="*/ 662603 w 1310653"/>
                <a:gd name="connsiteY2" fmla="*/ 5556472 h 6854554"/>
                <a:gd name="connsiteX3" fmla="*/ 464922 w 1310653"/>
                <a:gd name="connsiteY3" fmla="*/ 5001049 h 6854554"/>
                <a:gd name="connsiteX4" fmla="*/ 464291 w 1310653"/>
                <a:gd name="connsiteY4" fmla="*/ 4999157 h 6854554"/>
                <a:gd name="connsiteX5" fmla="*/ 434500 w 1310653"/>
                <a:gd name="connsiteY5" fmla="*/ 4902843 h 6854554"/>
                <a:gd name="connsiteX6" fmla="*/ 431597 w 1310653"/>
                <a:gd name="connsiteY6" fmla="*/ 4893502 h 6854554"/>
                <a:gd name="connsiteX7" fmla="*/ 422129 w 1310653"/>
                <a:gd name="connsiteY7" fmla="*/ 4861817 h 6854554"/>
                <a:gd name="connsiteX8" fmla="*/ 413671 w 1310653"/>
                <a:gd name="connsiteY8" fmla="*/ 4833162 h 6854554"/>
                <a:gd name="connsiteX9" fmla="*/ 397136 w 1310653"/>
                <a:gd name="connsiteY9" fmla="*/ 4776484 h 6854554"/>
                <a:gd name="connsiteX10" fmla="*/ 397136 w 1310653"/>
                <a:gd name="connsiteY10" fmla="*/ 4775600 h 6854554"/>
                <a:gd name="connsiteX11" fmla="*/ 229751 w 1310653"/>
                <a:gd name="connsiteY11" fmla="*/ 4086874 h 6854554"/>
                <a:gd name="connsiteX12" fmla="*/ 227731 w 1310653"/>
                <a:gd name="connsiteY12" fmla="*/ 747266 h 6854554"/>
                <a:gd name="connsiteX13" fmla="*/ 414429 w 1310653"/>
                <a:gd name="connsiteY13" fmla="*/ -1924 h 6854554"/>
                <a:gd name="connsiteX14" fmla="*/ 343487 w 1310653"/>
                <a:gd name="connsiteY14" fmla="*/ -1924 h 6854554"/>
                <a:gd name="connsiteX15" fmla="*/ 253483 w 1310653"/>
                <a:gd name="connsiteY15" fmla="*/ 4469486 h 6854554"/>
                <a:gd name="connsiteX16" fmla="*/ 361537 w 1310653"/>
                <a:gd name="connsiteY16" fmla="*/ 4860807 h 6854554"/>
                <a:gd name="connsiteX17" fmla="*/ 363810 w 1310653"/>
                <a:gd name="connsiteY17" fmla="*/ 4868255 h 6854554"/>
                <a:gd name="connsiteX18" fmla="*/ 374034 w 1310653"/>
                <a:gd name="connsiteY18" fmla="*/ 4901706 h 6854554"/>
                <a:gd name="connsiteX19" fmla="*/ 382239 w 1310653"/>
                <a:gd name="connsiteY19" fmla="*/ 4928339 h 6854554"/>
                <a:gd name="connsiteX20" fmla="*/ 1253244 w 1310653"/>
                <a:gd name="connsiteY20" fmla="*/ 6852631 h 6854554"/>
                <a:gd name="connsiteX21" fmla="*/ 1310175 w 1310653"/>
                <a:gd name="connsiteY21" fmla="*/ 6852631 h 6854554"/>
                <a:gd name="connsiteX22" fmla="*/ 679391 w 1310653"/>
                <a:gd name="connsiteY22" fmla="*/ 5598509 h 6854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10653" h="6854554">
                  <a:moveTo>
                    <a:pt x="679391" y="5598509"/>
                  </a:moveTo>
                  <a:cubicBezTo>
                    <a:pt x="673711" y="5584499"/>
                    <a:pt x="668156" y="5570486"/>
                    <a:pt x="662603" y="5556472"/>
                  </a:cubicBezTo>
                  <a:lnTo>
                    <a:pt x="662603" y="5556472"/>
                  </a:lnTo>
                  <a:cubicBezTo>
                    <a:pt x="590270" y="5373435"/>
                    <a:pt x="524377" y="5188253"/>
                    <a:pt x="464922" y="5001049"/>
                  </a:cubicBezTo>
                  <a:cubicBezTo>
                    <a:pt x="464796" y="5000421"/>
                    <a:pt x="464543" y="4999789"/>
                    <a:pt x="464291" y="4999157"/>
                  </a:cubicBezTo>
                  <a:cubicBezTo>
                    <a:pt x="454193" y="4967093"/>
                    <a:pt x="444094" y="4935030"/>
                    <a:pt x="434500" y="4902843"/>
                  </a:cubicBezTo>
                  <a:cubicBezTo>
                    <a:pt x="433491" y="4899687"/>
                    <a:pt x="432480" y="4896658"/>
                    <a:pt x="431597" y="4893502"/>
                  </a:cubicBezTo>
                  <a:cubicBezTo>
                    <a:pt x="428441" y="4882897"/>
                    <a:pt x="425159" y="4872419"/>
                    <a:pt x="422129" y="4861817"/>
                  </a:cubicBezTo>
                  <a:cubicBezTo>
                    <a:pt x="419100" y="4851213"/>
                    <a:pt x="416449" y="4842756"/>
                    <a:pt x="413671" y="4833162"/>
                  </a:cubicBezTo>
                  <a:cubicBezTo>
                    <a:pt x="407991" y="4814354"/>
                    <a:pt x="402563" y="4795293"/>
                    <a:pt x="397136" y="4776484"/>
                  </a:cubicBezTo>
                  <a:cubicBezTo>
                    <a:pt x="397136" y="4776231"/>
                    <a:pt x="397136" y="4775852"/>
                    <a:pt x="397136" y="4775600"/>
                  </a:cubicBezTo>
                  <a:cubicBezTo>
                    <a:pt x="331873" y="4548381"/>
                    <a:pt x="276079" y="4318765"/>
                    <a:pt x="229751" y="4086874"/>
                  </a:cubicBezTo>
                  <a:cubicBezTo>
                    <a:pt x="8591" y="2984737"/>
                    <a:pt x="7835" y="1849654"/>
                    <a:pt x="227731" y="747266"/>
                  </a:cubicBezTo>
                  <a:cubicBezTo>
                    <a:pt x="278224" y="494801"/>
                    <a:pt x="340457" y="245112"/>
                    <a:pt x="414429" y="-1924"/>
                  </a:cubicBezTo>
                  <a:lnTo>
                    <a:pt x="343487" y="-1924"/>
                  </a:lnTo>
                  <a:cubicBezTo>
                    <a:pt x="-82295" y="1454295"/>
                    <a:pt x="-113350" y="2997360"/>
                    <a:pt x="253483" y="4469486"/>
                  </a:cubicBezTo>
                  <a:cubicBezTo>
                    <a:pt x="286429" y="4600893"/>
                    <a:pt x="322532" y="4731418"/>
                    <a:pt x="361537" y="4860807"/>
                  </a:cubicBezTo>
                  <a:cubicBezTo>
                    <a:pt x="361537" y="4863331"/>
                    <a:pt x="362927" y="4865728"/>
                    <a:pt x="363810" y="4868255"/>
                  </a:cubicBezTo>
                  <a:cubicBezTo>
                    <a:pt x="367092" y="4879489"/>
                    <a:pt x="370501" y="4890596"/>
                    <a:pt x="374034" y="4901706"/>
                  </a:cubicBezTo>
                  <a:cubicBezTo>
                    <a:pt x="376686" y="4910668"/>
                    <a:pt x="379463" y="4919503"/>
                    <a:pt x="382239" y="4928339"/>
                  </a:cubicBezTo>
                  <a:cubicBezTo>
                    <a:pt x="592291" y="5603181"/>
                    <a:pt x="884898" y="6249491"/>
                    <a:pt x="1253244" y="6852631"/>
                  </a:cubicBezTo>
                  <a:lnTo>
                    <a:pt x="1310175" y="6852631"/>
                  </a:lnTo>
                  <a:cubicBezTo>
                    <a:pt x="1065284" y="6452850"/>
                    <a:pt x="854349" y="6033379"/>
                    <a:pt x="679391" y="5598509"/>
                  </a:cubicBezTo>
                  <a:close/>
                </a:path>
              </a:pathLst>
            </a:custGeom>
            <a:no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7" name="Vapaamuotoinen: Muoto 16">
              <a:extLst>
                <a:ext uri="{FF2B5EF4-FFF2-40B4-BE49-F238E27FC236}">
                  <a16:creationId xmlns:a16="http://schemas.microsoft.com/office/drawing/2014/main" id="{019F5014-AA56-ECA6-D298-1E24205A8E55}"/>
                </a:ext>
              </a:extLst>
            </p:cNvPr>
            <p:cNvSpPr/>
            <p:nvPr/>
          </p:nvSpPr>
          <p:spPr>
            <a:xfrm>
              <a:off x="12158970" y="640793"/>
              <a:ext cx="50493" cy="30801"/>
            </a:xfrm>
            <a:custGeom>
              <a:avLst/>
              <a:gdLst>
                <a:gd name="connsiteX0" fmla="*/ 9747 w 50493"/>
                <a:gd name="connsiteY0" fmla="*/ -1924 h 30801"/>
                <a:gd name="connsiteX1" fmla="*/ -479 w 50493"/>
                <a:gd name="connsiteY1" fmla="*/ 27614 h 30801"/>
                <a:gd name="connsiteX2" fmla="*/ 50014 w 50493"/>
                <a:gd name="connsiteY2" fmla="*/ 28878 h 30801"/>
                <a:gd name="connsiteX3" fmla="*/ 9747 w 50493"/>
                <a:gd name="connsiteY3" fmla="*/ -1924 h 308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493" h="30801">
                  <a:moveTo>
                    <a:pt x="9747" y="-1924"/>
                  </a:moveTo>
                  <a:cubicBezTo>
                    <a:pt x="6464" y="7923"/>
                    <a:pt x="3056" y="17769"/>
                    <a:pt x="-479" y="27614"/>
                  </a:cubicBezTo>
                  <a:cubicBezTo>
                    <a:pt x="16185" y="27614"/>
                    <a:pt x="32847" y="27614"/>
                    <a:pt x="50014" y="28878"/>
                  </a:cubicBezTo>
                  <a:cubicBezTo>
                    <a:pt x="36129" y="18652"/>
                    <a:pt x="22875" y="8428"/>
                    <a:pt x="9747" y="-1924"/>
                  </a:cubicBezTo>
                  <a:close/>
                </a:path>
              </a:pathLst>
            </a:custGeom>
            <a:no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8" name="Vapaamuotoinen: Muoto 17">
              <a:extLst>
                <a:ext uri="{FF2B5EF4-FFF2-40B4-BE49-F238E27FC236}">
                  <a16:creationId xmlns:a16="http://schemas.microsoft.com/office/drawing/2014/main" id="{36FE07DE-EE8A-5C5F-A076-56399220594F}"/>
                </a:ext>
              </a:extLst>
            </p:cNvPr>
            <p:cNvSpPr/>
            <p:nvPr/>
          </p:nvSpPr>
          <p:spPr>
            <a:xfrm>
              <a:off x="11488928" y="3192"/>
              <a:ext cx="764842" cy="728362"/>
            </a:xfrm>
            <a:custGeom>
              <a:avLst/>
              <a:gdLst>
                <a:gd name="connsiteX0" fmla="*/ 738108 w 764842"/>
                <a:gd name="connsiteY0" fmla="*/ 680111 h 728362"/>
                <a:gd name="connsiteX1" fmla="*/ 719426 w 764842"/>
                <a:gd name="connsiteY1" fmla="*/ 666099 h 728362"/>
                <a:gd name="connsiteX2" fmla="*/ 679662 w 764842"/>
                <a:gd name="connsiteY2" fmla="*/ 635298 h 728362"/>
                <a:gd name="connsiteX3" fmla="*/ 649619 w 764842"/>
                <a:gd name="connsiteY3" fmla="*/ 611441 h 728362"/>
                <a:gd name="connsiteX4" fmla="*/ 63899 w 764842"/>
                <a:gd name="connsiteY4" fmla="*/ -1924 h 728362"/>
                <a:gd name="connsiteX5" fmla="*/ -479 w 764842"/>
                <a:gd name="connsiteY5" fmla="*/ -1924 h 728362"/>
                <a:gd name="connsiteX6" fmla="*/ 549264 w 764842"/>
                <a:gd name="connsiteY6" fmla="*/ 591369 h 728362"/>
                <a:gd name="connsiteX7" fmla="*/ 640404 w 764842"/>
                <a:gd name="connsiteY7" fmla="*/ 664837 h 728362"/>
                <a:gd name="connsiteX8" fmla="*/ 649619 w 764842"/>
                <a:gd name="connsiteY8" fmla="*/ 672032 h 728362"/>
                <a:gd name="connsiteX9" fmla="*/ 663378 w 764842"/>
                <a:gd name="connsiteY9" fmla="*/ 682635 h 728362"/>
                <a:gd name="connsiteX10" fmla="*/ 684206 w 764842"/>
                <a:gd name="connsiteY10" fmla="*/ 698414 h 728362"/>
                <a:gd name="connsiteX11" fmla="*/ 722076 w 764842"/>
                <a:gd name="connsiteY11" fmla="*/ 726439 h 728362"/>
                <a:gd name="connsiteX12" fmla="*/ 731543 w 764842"/>
                <a:gd name="connsiteY12" fmla="*/ 699172 h 728362"/>
                <a:gd name="connsiteX13" fmla="*/ 764364 w 764842"/>
                <a:gd name="connsiteY13" fmla="*/ 700055 h 728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64842" h="728362">
                  <a:moveTo>
                    <a:pt x="738108" y="680111"/>
                  </a:moveTo>
                  <a:lnTo>
                    <a:pt x="719426" y="666099"/>
                  </a:lnTo>
                  <a:cubicBezTo>
                    <a:pt x="706044" y="655874"/>
                    <a:pt x="692791" y="645650"/>
                    <a:pt x="679662" y="635298"/>
                  </a:cubicBezTo>
                  <a:cubicBezTo>
                    <a:pt x="669563" y="627471"/>
                    <a:pt x="659592" y="619519"/>
                    <a:pt x="649619" y="611441"/>
                  </a:cubicBezTo>
                  <a:cubicBezTo>
                    <a:pt x="428459" y="433452"/>
                    <a:pt x="231536" y="227188"/>
                    <a:pt x="63899" y="-1924"/>
                  </a:cubicBezTo>
                  <a:lnTo>
                    <a:pt x="-479" y="-1924"/>
                  </a:lnTo>
                  <a:cubicBezTo>
                    <a:pt x="157564" y="217847"/>
                    <a:pt x="342243" y="417043"/>
                    <a:pt x="549264" y="591369"/>
                  </a:cubicBezTo>
                  <a:cubicBezTo>
                    <a:pt x="579181" y="616616"/>
                    <a:pt x="609602" y="641105"/>
                    <a:pt x="640404" y="664837"/>
                  </a:cubicBezTo>
                  <a:lnTo>
                    <a:pt x="649619" y="672032"/>
                  </a:lnTo>
                  <a:lnTo>
                    <a:pt x="663378" y="682635"/>
                  </a:lnTo>
                  <a:cubicBezTo>
                    <a:pt x="670195" y="687937"/>
                    <a:pt x="677138" y="693113"/>
                    <a:pt x="684206" y="698414"/>
                  </a:cubicBezTo>
                  <a:cubicBezTo>
                    <a:pt x="696830" y="707881"/>
                    <a:pt x="709453" y="717223"/>
                    <a:pt x="722076" y="726439"/>
                  </a:cubicBezTo>
                  <a:lnTo>
                    <a:pt x="731543" y="699172"/>
                  </a:lnTo>
                  <a:cubicBezTo>
                    <a:pt x="742526" y="699172"/>
                    <a:pt x="753381" y="699172"/>
                    <a:pt x="764364" y="700055"/>
                  </a:cubicBezTo>
                  <a:close/>
                </a:path>
              </a:pathLst>
            </a:custGeom>
            <a:solidFill>
              <a:srgbClr val="B5DACC"/>
            </a:solidFill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9" name="Vapaamuotoinen: Muoto 18">
              <a:extLst>
                <a:ext uri="{FF2B5EF4-FFF2-40B4-BE49-F238E27FC236}">
                  <a16:creationId xmlns:a16="http://schemas.microsoft.com/office/drawing/2014/main" id="{4A4A905F-3B4B-1E83-1CD3-7D1F1EEA0679}"/>
                </a:ext>
              </a:extLst>
            </p:cNvPr>
            <p:cNvSpPr/>
            <p:nvPr/>
          </p:nvSpPr>
          <p:spPr>
            <a:xfrm>
              <a:off x="8843085" y="670603"/>
              <a:ext cx="3410812" cy="6187269"/>
            </a:xfrm>
            <a:custGeom>
              <a:avLst/>
              <a:gdLst>
                <a:gd name="connsiteX0" fmla="*/ 3383951 w 3410812"/>
                <a:gd name="connsiteY0" fmla="*/ 12700 h 6187269"/>
                <a:gd name="connsiteX1" fmla="*/ 3410333 w 3410812"/>
                <a:gd name="connsiteY1" fmla="*/ 32393 h 6187269"/>
                <a:gd name="connsiteX2" fmla="*/ 3377513 w 3410812"/>
                <a:gd name="connsiteY2" fmla="*/ 31509 h 6187269"/>
                <a:gd name="connsiteX3" fmla="*/ 3330050 w 3410812"/>
                <a:gd name="connsiteY3" fmla="*/ 30752 h 6187269"/>
                <a:gd name="connsiteX4" fmla="*/ 3303794 w 3410812"/>
                <a:gd name="connsiteY4" fmla="*/ 30752 h 6187269"/>
                <a:gd name="connsiteX5" fmla="*/ 3295588 w 3410812"/>
                <a:gd name="connsiteY5" fmla="*/ 30752 h 6187269"/>
                <a:gd name="connsiteX6" fmla="*/ 3136788 w 3410812"/>
                <a:gd name="connsiteY6" fmla="*/ 35044 h 6187269"/>
                <a:gd name="connsiteX7" fmla="*/ 68706 w 3410812"/>
                <a:gd name="connsiteY7" fmla="*/ 3457333 h 6187269"/>
                <a:gd name="connsiteX8" fmla="*/ 171206 w 3410812"/>
                <a:gd name="connsiteY8" fmla="*/ 4108441 h 6187269"/>
                <a:gd name="connsiteX9" fmla="*/ 171206 w 3410812"/>
                <a:gd name="connsiteY9" fmla="*/ 4109326 h 6187269"/>
                <a:gd name="connsiteX10" fmla="*/ 186733 w 3410812"/>
                <a:gd name="connsiteY10" fmla="*/ 4166636 h 6187269"/>
                <a:gd name="connsiteX11" fmla="*/ 194812 w 3410812"/>
                <a:gd name="connsiteY11" fmla="*/ 4194659 h 6187269"/>
                <a:gd name="connsiteX12" fmla="*/ 203523 w 3410812"/>
                <a:gd name="connsiteY12" fmla="*/ 4223946 h 6187269"/>
                <a:gd name="connsiteX13" fmla="*/ 204532 w 3410812"/>
                <a:gd name="connsiteY13" fmla="*/ 4227228 h 6187269"/>
                <a:gd name="connsiteX14" fmla="*/ 207182 w 3410812"/>
                <a:gd name="connsiteY14" fmla="*/ 4235559 h 6187269"/>
                <a:gd name="connsiteX15" fmla="*/ 238363 w 3410812"/>
                <a:gd name="connsiteY15" fmla="*/ 4331999 h 6187269"/>
                <a:gd name="connsiteX16" fmla="*/ 238993 w 3410812"/>
                <a:gd name="connsiteY16" fmla="*/ 4333894 h 6187269"/>
                <a:gd name="connsiteX17" fmla="*/ 1345801 w 3410812"/>
                <a:gd name="connsiteY17" fmla="*/ 5866609 h 6187269"/>
                <a:gd name="connsiteX18" fmla="*/ 1766281 w 3410812"/>
                <a:gd name="connsiteY18" fmla="*/ 6136872 h 6187269"/>
                <a:gd name="connsiteX19" fmla="*/ 1860955 w 3410812"/>
                <a:gd name="connsiteY19" fmla="*/ 6185346 h 6187269"/>
                <a:gd name="connsiteX20" fmla="*/ 1811094 w 3410812"/>
                <a:gd name="connsiteY20" fmla="*/ 6185346 h 6187269"/>
                <a:gd name="connsiteX21" fmla="*/ 1294297 w 3410812"/>
                <a:gd name="connsiteY21" fmla="*/ 5863706 h 6187269"/>
                <a:gd name="connsiteX22" fmla="*/ 930116 w 3410812"/>
                <a:gd name="connsiteY22" fmla="*/ 5541813 h 6187269"/>
                <a:gd name="connsiteX23" fmla="*/ 436800 w 3410812"/>
                <a:gd name="connsiteY23" fmla="*/ 4890073 h 6187269"/>
                <a:gd name="connsiteX24" fmla="*/ 436800 w 3410812"/>
                <a:gd name="connsiteY24" fmla="*/ 4890073 h 6187269"/>
                <a:gd name="connsiteX25" fmla="*/ 157574 w 3410812"/>
                <a:gd name="connsiteY25" fmla="*/ 4260426 h 6187269"/>
                <a:gd name="connsiteX26" fmla="*/ 149495 w 3410812"/>
                <a:gd name="connsiteY26" fmla="*/ 4235180 h 6187269"/>
                <a:gd name="connsiteX27" fmla="*/ 138892 w 3410812"/>
                <a:gd name="connsiteY27" fmla="*/ 4200971 h 6187269"/>
                <a:gd name="connsiteX28" fmla="*/ 136871 w 3410812"/>
                <a:gd name="connsiteY28" fmla="*/ 4194280 h 6187269"/>
                <a:gd name="connsiteX29" fmla="*/ 3695 w 3410812"/>
                <a:gd name="connsiteY29" fmla="*/ 3420474 h 6187269"/>
                <a:gd name="connsiteX30" fmla="*/ 3095384 w 3410812"/>
                <a:gd name="connsiteY30" fmla="*/ 2223 h 6187269"/>
                <a:gd name="connsiteX31" fmla="*/ 3285742 w 3410812"/>
                <a:gd name="connsiteY31" fmla="*/ -1817 h 6187269"/>
                <a:gd name="connsiteX32" fmla="*/ 3314776 w 3410812"/>
                <a:gd name="connsiteY32" fmla="*/ -1817 h 6187269"/>
                <a:gd name="connsiteX33" fmla="*/ 3365269 w 3410812"/>
                <a:gd name="connsiteY33" fmla="*/ -555 h 6187269"/>
                <a:gd name="connsiteX34" fmla="*/ 3388495 w 3410812"/>
                <a:gd name="connsiteY34" fmla="*/ 330 h 6187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3410812" h="6187269">
                  <a:moveTo>
                    <a:pt x="3383951" y="12700"/>
                  </a:moveTo>
                  <a:lnTo>
                    <a:pt x="3410333" y="32393"/>
                  </a:lnTo>
                  <a:cubicBezTo>
                    <a:pt x="3399351" y="32393"/>
                    <a:pt x="3388495" y="31635"/>
                    <a:pt x="3377513" y="31509"/>
                  </a:cubicBezTo>
                  <a:cubicBezTo>
                    <a:pt x="3361734" y="31509"/>
                    <a:pt x="3345955" y="30752"/>
                    <a:pt x="3330050" y="30752"/>
                  </a:cubicBezTo>
                  <a:cubicBezTo>
                    <a:pt x="3321340" y="30752"/>
                    <a:pt x="3312503" y="30752"/>
                    <a:pt x="3303794" y="30752"/>
                  </a:cubicBezTo>
                  <a:lnTo>
                    <a:pt x="3295588" y="30752"/>
                  </a:lnTo>
                  <a:cubicBezTo>
                    <a:pt x="3242698" y="30752"/>
                    <a:pt x="3189679" y="32140"/>
                    <a:pt x="3136788" y="35044"/>
                  </a:cubicBezTo>
                  <a:cubicBezTo>
                    <a:pt x="1344537" y="132874"/>
                    <a:pt x="-29125" y="1665083"/>
                    <a:pt x="68706" y="3457333"/>
                  </a:cubicBezTo>
                  <a:cubicBezTo>
                    <a:pt x="80697" y="3677232"/>
                    <a:pt x="115033" y="3895489"/>
                    <a:pt x="171206" y="4108441"/>
                  </a:cubicBezTo>
                  <a:cubicBezTo>
                    <a:pt x="171206" y="4108694"/>
                    <a:pt x="171206" y="4109073"/>
                    <a:pt x="171206" y="4109326"/>
                  </a:cubicBezTo>
                  <a:cubicBezTo>
                    <a:pt x="176130" y="4128514"/>
                    <a:pt x="181432" y="4147196"/>
                    <a:pt x="186733" y="4166636"/>
                  </a:cubicBezTo>
                  <a:cubicBezTo>
                    <a:pt x="189385" y="4175977"/>
                    <a:pt x="192035" y="4185318"/>
                    <a:pt x="194812" y="4194659"/>
                  </a:cubicBezTo>
                  <a:lnTo>
                    <a:pt x="203523" y="4223946"/>
                  </a:lnTo>
                  <a:lnTo>
                    <a:pt x="204532" y="4227228"/>
                  </a:lnTo>
                  <a:cubicBezTo>
                    <a:pt x="205415" y="4230005"/>
                    <a:pt x="206173" y="4232782"/>
                    <a:pt x="207182" y="4235559"/>
                  </a:cubicBezTo>
                  <a:cubicBezTo>
                    <a:pt x="217029" y="4267875"/>
                    <a:pt x="227506" y="4300062"/>
                    <a:pt x="238363" y="4331999"/>
                  </a:cubicBezTo>
                  <a:cubicBezTo>
                    <a:pt x="238614" y="4332631"/>
                    <a:pt x="238867" y="4333262"/>
                    <a:pt x="238993" y="4333894"/>
                  </a:cubicBezTo>
                  <a:cubicBezTo>
                    <a:pt x="448035" y="4943093"/>
                    <a:pt x="833295" y="5476552"/>
                    <a:pt x="1345801" y="5866609"/>
                  </a:cubicBezTo>
                  <a:cubicBezTo>
                    <a:pt x="1478471" y="5967848"/>
                    <a:pt x="1619093" y="6058229"/>
                    <a:pt x="1766281" y="6136872"/>
                  </a:cubicBezTo>
                  <a:cubicBezTo>
                    <a:pt x="1797586" y="6153662"/>
                    <a:pt x="1829144" y="6169820"/>
                    <a:pt x="1860955" y="6185346"/>
                  </a:cubicBezTo>
                  <a:lnTo>
                    <a:pt x="1811094" y="6185346"/>
                  </a:lnTo>
                  <a:cubicBezTo>
                    <a:pt x="1629445" y="6093954"/>
                    <a:pt x="1456507" y="5986277"/>
                    <a:pt x="1294297" y="5863706"/>
                  </a:cubicBezTo>
                  <a:cubicBezTo>
                    <a:pt x="1165288" y="5765370"/>
                    <a:pt x="1043473" y="5657820"/>
                    <a:pt x="930116" y="5541813"/>
                  </a:cubicBezTo>
                  <a:cubicBezTo>
                    <a:pt x="738747" y="5346279"/>
                    <a:pt x="573004" y="5127264"/>
                    <a:pt x="436800" y="4890073"/>
                  </a:cubicBezTo>
                  <a:lnTo>
                    <a:pt x="436800" y="4890073"/>
                  </a:lnTo>
                  <a:cubicBezTo>
                    <a:pt x="322054" y="4690501"/>
                    <a:pt x="228390" y="4479441"/>
                    <a:pt x="157574" y="4260426"/>
                  </a:cubicBezTo>
                  <a:cubicBezTo>
                    <a:pt x="154795" y="4251969"/>
                    <a:pt x="152019" y="4243383"/>
                    <a:pt x="149495" y="4235180"/>
                  </a:cubicBezTo>
                  <a:cubicBezTo>
                    <a:pt x="145833" y="4223820"/>
                    <a:pt x="142299" y="4212457"/>
                    <a:pt x="138892" y="4200971"/>
                  </a:cubicBezTo>
                  <a:cubicBezTo>
                    <a:pt x="138133" y="4198826"/>
                    <a:pt x="137502" y="4196552"/>
                    <a:pt x="136871" y="4194280"/>
                  </a:cubicBezTo>
                  <a:cubicBezTo>
                    <a:pt x="61006" y="3942700"/>
                    <a:pt x="16319" y="3682912"/>
                    <a:pt x="3695" y="3420474"/>
                  </a:cubicBezTo>
                  <a:cubicBezTo>
                    <a:pt x="-86561" y="1622797"/>
                    <a:pt x="1297706" y="92354"/>
                    <a:pt x="3095384" y="2223"/>
                  </a:cubicBezTo>
                  <a:cubicBezTo>
                    <a:pt x="3158753" y="-1059"/>
                    <a:pt x="3222247" y="-2321"/>
                    <a:pt x="3285742" y="-1817"/>
                  </a:cubicBezTo>
                  <a:lnTo>
                    <a:pt x="3314776" y="-1817"/>
                  </a:lnTo>
                  <a:cubicBezTo>
                    <a:pt x="3331438" y="-1817"/>
                    <a:pt x="3348102" y="-1817"/>
                    <a:pt x="3365269" y="-555"/>
                  </a:cubicBezTo>
                  <a:cubicBezTo>
                    <a:pt x="3372969" y="-555"/>
                    <a:pt x="3380795" y="-555"/>
                    <a:pt x="3388495" y="330"/>
                  </a:cubicBezTo>
                  <a:close/>
                </a:path>
              </a:pathLst>
            </a:custGeom>
            <a:solidFill>
              <a:srgbClr val="B5DACC"/>
            </a:solidFill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20" name="Vapaamuotoinen: Muoto 19">
              <a:extLst>
                <a:ext uri="{FF2B5EF4-FFF2-40B4-BE49-F238E27FC236}">
                  <a16:creationId xmlns:a16="http://schemas.microsoft.com/office/drawing/2014/main" id="{AC8BCAEA-413F-DA34-F459-8494060D65D0}"/>
                </a:ext>
              </a:extLst>
            </p:cNvPr>
            <p:cNvSpPr/>
            <p:nvPr/>
          </p:nvSpPr>
          <p:spPr>
            <a:xfrm>
              <a:off x="8843085" y="670603"/>
              <a:ext cx="3410812" cy="6187269"/>
            </a:xfrm>
            <a:custGeom>
              <a:avLst/>
              <a:gdLst>
                <a:gd name="connsiteX0" fmla="*/ 3383951 w 3410812"/>
                <a:gd name="connsiteY0" fmla="*/ 12700 h 6187269"/>
                <a:gd name="connsiteX1" fmla="*/ 3410333 w 3410812"/>
                <a:gd name="connsiteY1" fmla="*/ 32393 h 6187269"/>
                <a:gd name="connsiteX2" fmla="*/ 3377513 w 3410812"/>
                <a:gd name="connsiteY2" fmla="*/ 31509 h 6187269"/>
                <a:gd name="connsiteX3" fmla="*/ 3330050 w 3410812"/>
                <a:gd name="connsiteY3" fmla="*/ 30752 h 6187269"/>
                <a:gd name="connsiteX4" fmla="*/ 3303794 w 3410812"/>
                <a:gd name="connsiteY4" fmla="*/ 30752 h 6187269"/>
                <a:gd name="connsiteX5" fmla="*/ 3295588 w 3410812"/>
                <a:gd name="connsiteY5" fmla="*/ 30752 h 6187269"/>
                <a:gd name="connsiteX6" fmla="*/ 3136788 w 3410812"/>
                <a:gd name="connsiteY6" fmla="*/ 35044 h 6187269"/>
                <a:gd name="connsiteX7" fmla="*/ 68706 w 3410812"/>
                <a:gd name="connsiteY7" fmla="*/ 3457333 h 6187269"/>
                <a:gd name="connsiteX8" fmla="*/ 171206 w 3410812"/>
                <a:gd name="connsiteY8" fmla="*/ 4108441 h 6187269"/>
                <a:gd name="connsiteX9" fmla="*/ 171206 w 3410812"/>
                <a:gd name="connsiteY9" fmla="*/ 4109326 h 6187269"/>
                <a:gd name="connsiteX10" fmla="*/ 186733 w 3410812"/>
                <a:gd name="connsiteY10" fmla="*/ 4166636 h 6187269"/>
                <a:gd name="connsiteX11" fmla="*/ 194812 w 3410812"/>
                <a:gd name="connsiteY11" fmla="*/ 4194659 h 6187269"/>
                <a:gd name="connsiteX12" fmla="*/ 203523 w 3410812"/>
                <a:gd name="connsiteY12" fmla="*/ 4223946 h 6187269"/>
                <a:gd name="connsiteX13" fmla="*/ 204532 w 3410812"/>
                <a:gd name="connsiteY13" fmla="*/ 4227228 h 6187269"/>
                <a:gd name="connsiteX14" fmla="*/ 207182 w 3410812"/>
                <a:gd name="connsiteY14" fmla="*/ 4235559 h 6187269"/>
                <a:gd name="connsiteX15" fmla="*/ 238363 w 3410812"/>
                <a:gd name="connsiteY15" fmla="*/ 4331999 h 6187269"/>
                <a:gd name="connsiteX16" fmla="*/ 238993 w 3410812"/>
                <a:gd name="connsiteY16" fmla="*/ 4333894 h 6187269"/>
                <a:gd name="connsiteX17" fmla="*/ 1345801 w 3410812"/>
                <a:gd name="connsiteY17" fmla="*/ 5866609 h 6187269"/>
                <a:gd name="connsiteX18" fmla="*/ 1766281 w 3410812"/>
                <a:gd name="connsiteY18" fmla="*/ 6136872 h 6187269"/>
                <a:gd name="connsiteX19" fmla="*/ 1860955 w 3410812"/>
                <a:gd name="connsiteY19" fmla="*/ 6185346 h 6187269"/>
                <a:gd name="connsiteX20" fmla="*/ 1811094 w 3410812"/>
                <a:gd name="connsiteY20" fmla="*/ 6185346 h 6187269"/>
                <a:gd name="connsiteX21" fmla="*/ 1294297 w 3410812"/>
                <a:gd name="connsiteY21" fmla="*/ 5863706 h 6187269"/>
                <a:gd name="connsiteX22" fmla="*/ 930116 w 3410812"/>
                <a:gd name="connsiteY22" fmla="*/ 5541813 h 6187269"/>
                <a:gd name="connsiteX23" fmla="*/ 436800 w 3410812"/>
                <a:gd name="connsiteY23" fmla="*/ 4890073 h 6187269"/>
                <a:gd name="connsiteX24" fmla="*/ 436800 w 3410812"/>
                <a:gd name="connsiteY24" fmla="*/ 4890073 h 6187269"/>
                <a:gd name="connsiteX25" fmla="*/ 157574 w 3410812"/>
                <a:gd name="connsiteY25" fmla="*/ 4260426 h 6187269"/>
                <a:gd name="connsiteX26" fmla="*/ 149495 w 3410812"/>
                <a:gd name="connsiteY26" fmla="*/ 4235180 h 6187269"/>
                <a:gd name="connsiteX27" fmla="*/ 138892 w 3410812"/>
                <a:gd name="connsiteY27" fmla="*/ 4200971 h 6187269"/>
                <a:gd name="connsiteX28" fmla="*/ 136871 w 3410812"/>
                <a:gd name="connsiteY28" fmla="*/ 4194280 h 6187269"/>
                <a:gd name="connsiteX29" fmla="*/ 3695 w 3410812"/>
                <a:gd name="connsiteY29" fmla="*/ 3420474 h 6187269"/>
                <a:gd name="connsiteX30" fmla="*/ 3095384 w 3410812"/>
                <a:gd name="connsiteY30" fmla="*/ 2223 h 6187269"/>
                <a:gd name="connsiteX31" fmla="*/ 3285742 w 3410812"/>
                <a:gd name="connsiteY31" fmla="*/ -1817 h 6187269"/>
                <a:gd name="connsiteX32" fmla="*/ 3314776 w 3410812"/>
                <a:gd name="connsiteY32" fmla="*/ -1817 h 6187269"/>
                <a:gd name="connsiteX33" fmla="*/ 3365269 w 3410812"/>
                <a:gd name="connsiteY33" fmla="*/ -555 h 6187269"/>
                <a:gd name="connsiteX34" fmla="*/ 3388495 w 3410812"/>
                <a:gd name="connsiteY34" fmla="*/ 330 h 6187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3410812" h="6187269">
                  <a:moveTo>
                    <a:pt x="3383951" y="12700"/>
                  </a:moveTo>
                  <a:lnTo>
                    <a:pt x="3410333" y="32393"/>
                  </a:lnTo>
                  <a:cubicBezTo>
                    <a:pt x="3399351" y="32393"/>
                    <a:pt x="3388495" y="31635"/>
                    <a:pt x="3377513" y="31509"/>
                  </a:cubicBezTo>
                  <a:cubicBezTo>
                    <a:pt x="3361734" y="31509"/>
                    <a:pt x="3345955" y="30752"/>
                    <a:pt x="3330050" y="30752"/>
                  </a:cubicBezTo>
                  <a:cubicBezTo>
                    <a:pt x="3321340" y="30752"/>
                    <a:pt x="3312503" y="30752"/>
                    <a:pt x="3303794" y="30752"/>
                  </a:cubicBezTo>
                  <a:lnTo>
                    <a:pt x="3295588" y="30752"/>
                  </a:lnTo>
                  <a:cubicBezTo>
                    <a:pt x="3242698" y="30752"/>
                    <a:pt x="3189679" y="32140"/>
                    <a:pt x="3136788" y="35044"/>
                  </a:cubicBezTo>
                  <a:cubicBezTo>
                    <a:pt x="1344537" y="132874"/>
                    <a:pt x="-29125" y="1665083"/>
                    <a:pt x="68706" y="3457333"/>
                  </a:cubicBezTo>
                  <a:cubicBezTo>
                    <a:pt x="80697" y="3677232"/>
                    <a:pt x="115033" y="3895489"/>
                    <a:pt x="171206" y="4108441"/>
                  </a:cubicBezTo>
                  <a:cubicBezTo>
                    <a:pt x="171206" y="4108694"/>
                    <a:pt x="171206" y="4109073"/>
                    <a:pt x="171206" y="4109326"/>
                  </a:cubicBezTo>
                  <a:cubicBezTo>
                    <a:pt x="176130" y="4128514"/>
                    <a:pt x="181432" y="4147196"/>
                    <a:pt x="186733" y="4166636"/>
                  </a:cubicBezTo>
                  <a:cubicBezTo>
                    <a:pt x="189385" y="4175977"/>
                    <a:pt x="192035" y="4185318"/>
                    <a:pt x="194812" y="4194659"/>
                  </a:cubicBezTo>
                  <a:lnTo>
                    <a:pt x="203523" y="4223946"/>
                  </a:lnTo>
                  <a:lnTo>
                    <a:pt x="204532" y="4227228"/>
                  </a:lnTo>
                  <a:cubicBezTo>
                    <a:pt x="205415" y="4230005"/>
                    <a:pt x="206173" y="4232782"/>
                    <a:pt x="207182" y="4235559"/>
                  </a:cubicBezTo>
                  <a:cubicBezTo>
                    <a:pt x="217029" y="4267875"/>
                    <a:pt x="227506" y="4300062"/>
                    <a:pt x="238363" y="4331999"/>
                  </a:cubicBezTo>
                  <a:cubicBezTo>
                    <a:pt x="238614" y="4332631"/>
                    <a:pt x="238867" y="4333262"/>
                    <a:pt x="238993" y="4333894"/>
                  </a:cubicBezTo>
                  <a:cubicBezTo>
                    <a:pt x="448035" y="4943093"/>
                    <a:pt x="833295" y="5476552"/>
                    <a:pt x="1345801" y="5866609"/>
                  </a:cubicBezTo>
                  <a:cubicBezTo>
                    <a:pt x="1478471" y="5967848"/>
                    <a:pt x="1619093" y="6058229"/>
                    <a:pt x="1766281" y="6136872"/>
                  </a:cubicBezTo>
                  <a:cubicBezTo>
                    <a:pt x="1797586" y="6153662"/>
                    <a:pt x="1829144" y="6169820"/>
                    <a:pt x="1860955" y="6185346"/>
                  </a:cubicBezTo>
                  <a:lnTo>
                    <a:pt x="1811094" y="6185346"/>
                  </a:lnTo>
                  <a:cubicBezTo>
                    <a:pt x="1629445" y="6093954"/>
                    <a:pt x="1456507" y="5986277"/>
                    <a:pt x="1294297" y="5863706"/>
                  </a:cubicBezTo>
                  <a:cubicBezTo>
                    <a:pt x="1165288" y="5765370"/>
                    <a:pt x="1043473" y="5657820"/>
                    <a:pt x="930116" y="5541813"/>
                  </a:cubicBezTo>
                  <a:cubicBezTo>
                    <a:pt x="738747" y="5346279"/>
                    <a:pt x="573004" y="5127264"/>
                    <a:pt x="436800" y="4890073"/>
                  </a:cubicBezTo>
                  <a:lnTo>
                    <a:pt x="436800" y="4890073"/>
                  </a:lnTo>
                  <a:cubicBezTo>
                    <a:pt x="322054" y="4690501"/>
                    <a:pt x="228390" y="4479441"/>
                    <a:pt x="157574" y="4260426"/>
                  </a:cubicBezTo>
                  <a:cubicBezTo>
                    <a:pt x="154795" y="4251969"/>
                    <a:pt x="152019" y="4243383"/>
                    <a:pt x="149495" y="4235180"/>
                  </a:cubicBezTo>
                  <a:cubicBezTo>
                    <a:pt x="145833" y="4223820"/>
                    <a:pt x="142299" y="4212457"/>
                    <a:pt x="138892" y="4200971"/>
                  </a:cubicBezTo>
                  <a:cubicBezTo>
                    <a:pt x="138133" y="4198826"/>
                    <a:pt x="137502" y="4196552"/>
                    <a:pt x="136871" y="4194280"/>
                  </a:cubicBezTo>
                  <a:cubicBezTo>
                    <a:pt x="61006" y="3942700"/>
                    <a:pt x="16319" y="3682912"/>
                    <a:pt x="3695" y="3420474"/>
                  </a:cubicBezTo>
                  <a:cubicBezTo>
                    <a:pt x="-86561" y="1622797"/>
                    <a:pt x="1297706" y="92354"/>
                    <a:pt x="3095384" y="2223"/>
                  </a:cubicBezTo>
                  <a:cubicBezTo>
                    <a:pt x="3158753" y="-1059"/>
                    <a:pt x="3222247" y="-2321"/>
                    <a:pt x="3285742" y="-1817"/>
                  </a:cubicBezTo>
                  <a:lnTo>
                    <a:pt x="3314776" y="-1817"/>
                  </a:lnTo>
                  <a:cubicBezTo>
                    <a:pt x="3331438" y="-1817"/>
                    <a:pt x="3348102" y="-1817"/>
                    <a:pt x="3365269" y="-555"/>
                  </a:cubicBezTo>
                  <a:cubicBezTo>
                    <a:pt x="3372969" y="-555"/>
                    <a:pt x="3380795" y="-555"/>
                    <a:pt x="3388495" y="330"/>
                  </a:cubicBezTo>
                  <a:close/>
                </a:path>
              </a:pathLst>
            </a:custGeom>
            <a:no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55792D0-593A-8142-8D86-0189A50E4627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1275769" y="1935332"/>
            <a:ext cx="6841339" cy="2393823"/>
          </a:xfrm>
        </p:spPr>
        <p:txBody>
          <a:bodyPr anchor="b" anchorCtr="0">
            <a:normAutofit/>
          </a:bodyPr>
          <a:lstStyle>
            <a:lvl1pPr algn="l">
              <a:lnSpc>
                <a:spcPct val="100000"/>
              </a:lnSpc>
              <a:defRPr sz="48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Anna esitykselle kuvaava otsikko,</a:t>
            </a:r>
            <a:br>
              <a:rPr lang="fi-FI" dirty="0"/>
            </a:br>
            <a:r>
              <a:rPr lang="fi-FI" dirty="0"/>
              <a:t>pituus 2–3 riviä </a:t>
            </a:r>
            <a:endParaRPr lang="en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6B8FF1-3B5A-FC41-9706-02FBBA165F01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1296790" y="4500000"/>
            <a:ext cx="4053600" cy="761113"/>
          </a:xfrm>
        </p:spPr>
        <p:txBody>
          <a:bodyPr anchor="t" anchorCtr="0">
            <a:no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1100" b="1" cap="all" spc="1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Etunimi Sukunimi, nimike </a:t>
            </a:r>
            <a:br>
              <a:rPr lang="fi-FI" dirty="0"/>
            </a:br>
            <a:r>
              <a:rPr lang="fi-FI" dirty="0"/>
              <a:t>tilaisuuden </a:t>
            </a:r>
            <a:r>
              <a:rPr lang="fi-FI" dirty="0" err="1"/>
              <a:t>nimu</a:t>
            </a:r>
            <a:r>
              <a:rPr lang="fi-FI" dirty="0"/>
              <a:t/>
            </a:r>
            <a:br>
              <a:rPr lang="fi-FI" dirty="0"/>
            </a:br>
            <a:r>
              <a:rPr lang="fi-FI" dirty="0" err="1"/>
              <a:t>pp.kk.vvvv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22466592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pos="824">
          <p15:clr>
            <a:srgbClr val="FBAE40"/>
          </p15:clr>
        </p15:guide>
        <p15:guide id="2" pos="5133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, sinivihreä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7B64713-1922-554E-9087-40B12698E1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2859" y="-27384"/>
            <a:ext cx="12237719" cy="689808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FE1236C-831E-C54D-AB26-AC3B3AA442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06681" y="2158614"/>
            <a:ext cx="7378639" cy="2160000"/>
          </a:xfrm>
        </p:spPr>
        <p:txBody>
          <a:bodyPr anchor="ctr" anchorCtr="0">
            <a:normAutofit/>
          </a:bodyPr>
          <a:lstStyle>
            <a:lvl1pPr algn="ctr">
              <a:defRPr sz="42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Väliotsikko,</a:t>
            </a:r>
            <a:br>
              <a:rPr lang="fi-FI" dirty="0"/>
            </a:br>
            <a:r>
              <a:rPr lang="fi-FI" dirty="0"/>
              <a:t>korkeintaan kaksi riviä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40676077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, harma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9F843D9-84CC-8E43-A1E6-4BC6088984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40000"/>
          </a:blip>
          <a:stretch>
            <a:fillRect/>
          </a:stretch>
        </p:blipFill>
        <p:spPr>
          <a:xfrm>
            <a:off x="-11876" y="-33643"/>
            <a:ext cx="12240090" cy="6880187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692975A7-6CAF-0742-9FBC-767EF649DA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06680" y="2158614"/>
            <a:ext cx="7378639" cy="2160000"/>
          </a:xfrm>
        </p:spPr>
        <p:txBody>
          <a:bodyPr anchor="ctr" anchorCtr="0">
            <a:normAutofit/>
          </a:bodyPr>
          <a:lstStyle>
            <a:lvl1pPr algn="ctr"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fi-FI" noProof="0" dirty="0"/>
              <a:t>Väliotsikko, </a:t>
            </a:r>
            <a:br>
              <a:rPr lang="fi-FI" noProof="0" dirty="0"/>
            </a:br>
            <a:r>
              <a:rPr lang="fi-FI" noProof="0" dirty="0"/>
              <a:t>korkeintaan kaksi riviä</a:t>
            </a:r>
          </a:p>
        </p:txBody>
      </p:sp>
    </p:spTree>
    <p:extLst>
      <p:ext uri="{BB962C8B-B14F-4D97-AF65-F5344CB8AC3E}">
        <p14:creationId xmlns:p14="http://schemas.microsoft.com/office/powerpoint/2010/main" val="5317946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inivihreä + kuv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92975A7-6CAF-0742-9FBC-767EF649DA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3600" y="1332000"/>
            <a:ext cx="4195086" cy="2353096"/>
          </a:xfrm>
        </p:spPr>
        <p:txBody>
          <a:bodyPr anchor="t" anchorCtr="0">
            <a:normAutofit/>
          </a:bodyPr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fi-FI" noProof="0" dirty="0"/>
              <a:t>Väliotsikko esityksen jäsentämiseen</a:t>
            </a:r>
            <a:br>
              <a:rPr lang="fi-FI" noProof="0" dirty="0"/>
            </a:br>
            <a:endParaRPr lang="fi-FI" noProof="0" dirty="0"/>
          </a:p>
        </p:txBody>
      </p:sp>
      <p:sp>
        <p:nvSpPr>
          <p:cNvPr id="4" name="Kuvan paikkamerkki 19">
            <a:extLst>
              <a:ext uri="{FF2B5EF4-FFF2-40B4-BE49-F238E27FC236}">
                <a16:creationId xmlns:a16="http://schemas.microsoft.com/office/drawing/2014/main" id="{259075D9-4242-8029-EB2F-7C5944DB91B8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13461" y="-21262"/>
            <a:ext cx="6086310" cy="6889896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6086309"/>
              <a:gd name="connsiteY0" fmla="*/ 4483 h 6862483"/>
              <a:gd name="connsiteX1" fmla="*/ 6086309 w 6086309"/>
              <a:gd name="connsiteY1" fmla="*/ 0 h 6862483"/>
              <a:gd name="connsiteX2" fmla="*/ 4087180 w 6086309"/>
              <a:gd name="connsiteY2" fmla="*/ 6862483 h 6862483"/>
              <a:gd name="connsiteX3" fmla="*/ 655475 w 6086309"/>
              <a:gd name="connsiteY3" fmla="*/ 6862483 h 6862483"/>
              <a:gd name="connsiteX4" fmla="*/ 5 w 6086309"/>
              <a:gd name="connsiteY4" fmla="*/ 3409885 h 6862483"/>
              <a:gd name="connsiteX5" fmla="*/ 655475 w 6086309"/>
              <a:gd name="connsiteY5" fmla="*/ 4483 h 6862483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86310" h="6866965">
                <a:moveTo>
                  <a:pt x="655475" y="4483"/>
                </a:moveTo>
                <a:lnTo>
                  <a:pt x="6086309" y="0"/>
                </a:lnTo>
                <a:cubicBezTo>
                  <a:pt x="6086309" y="2288988"/>
                  <a:pt x="6086310" y="4577977"/>
                  <a:pt x="6086310" y="6866965"/>
                </a:cubicBezTo>
                <a:lnTo>
                  <a:pt x="655475" y="6862483"/>
                </a:lnTo>
                <a:cubicBezTo>
                  <a:pt x="198241" y="5584022"/>
                  <a:pt x="-1047" y="4542725"/>
                  <a:pt x="5" y="3409885"/>
                </a:cubicBezTo>
                <a:cubicBezTo>
                  <a:pt x="1057" y="2277045"/>
                  <a:pt x="220670" y="999399"/>
                  <a:pt x="655475" y="4483"/>
                </a:cubicBezTo>
                <a:close/>
              </a:path>
            </a:pathLst>
          </a:custGeom>
        </p:spPr>
        <p:txBody>
          <a:bodyPr anchor="ctr" anchorCtr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980291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harmaa + kuv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92975A7-6CAF-0742-9FBC-767EF649DA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3600" y="1332000"/>
            <a:ext cx="4195086" cy="2353096"/>
          </a:xfrm>
        </p:spPr>
        <p:txBody>
          <a:bodyPr anchor="t" anchorCtr="0">
            <a:normAutofit/>
          </a:bodyPr>
          <a:lstStyle>
            <a:lvl1pPr algn="l"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fi-FI" noProof="0" dirty="0"/>
              <a:t>Väliotsikko esityksen jäsentämiseen</a:t>
            </a:r>
            <a:br>
              <a:rPr lang="fi-FI" noProof="0" dirty="0"/>
            </a:br>
            <a:endParaRPr lang="fi-FI" noProof="0" dirty="0"/>
          </a:p>
        </p:txBody>
      </p:sp>
      <p:sp>
        <p:nvSpPr>
          <p:cNvPr id="4" name="Kuvan paikkamerkki 19">
            <a:extLst>
              <a:ext uri="{FF2B5EF4-FFF2-40B4-BE49-F238E27FC236}">
                <a16:creationId xmlns:a16="http://schemas.microsoft.com/office/drawing/2014/main" id="{259075D9-4242-8029-EB2F-7C5944DB91B8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13461" y="-21262"/>
            <a:ext cx="6086310" cy="6889896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6086309"/>
              <a:gd name="connsiteY0" fmla="*/ 4483 h 6862483"/>
              <a:gd name="connsiteX1" fmla="*/ 6086309 w 6086309"/>
              <a:gd name="connsiteY1" fmla="*/ 0 h 6862483"/>
              <a:gd name="connsiteX2" fmla="*/ 4087180 w 6086309"/>
              <a:gd name="connsiteY2" fmla="*/ 6862483 h 6862483"/>
              <a:gd name="connsiteX3" fmla="*/ 655475 w 6086309"/>
              <a:gd name="connsiteY3" fmla="*/ 6862483 h 6862483"/>
              <a:gd name="connsiteX4" fmla="*/ 5 w 6086309"/>
              <a:gd name="connsiteY4" fmla="*/ 3409885 h 6862483"/>
              <a:gd name="connsiteX5" fmla="*/ 655475 w 6086309"/>
              <a:gd name="connsiteY5" fmla="*/ 4483 h 6862483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86310" h="6866965">
                <a:moveTo>
                  <a:pt x="655475" y="4483"/>
                </a:moveTo>
                <a:lnTo>
                  <a:pt x="6086309" y="0"/>
                </a:lnTo>
                <a:cubicBezTo>
                  <a:pt x="6086309" y="2288988"/>
                  <a:pt x="6086310" y="4577977"/>
                  <a:pt x="6086310" y="6866965"/>
                </a:cubicBezTo>
                <a:lnTo>
                  <a:pt x="655475" y="6862483"/>
                </a:lnTo>
                <a:cubicBezTo>
                  <a:pt x="198241" y="5584022"/>
                  <a:pt x="-1047" y="4542725"/>
                  <a:pt x="5" y="3409885"/>
                </a:cubicBezTo>
                <a:cubicBezTo>
                  <a:pt x="1057" y="2277045"/>
                  <a:pt x="220670" y="999399"/>
                  <a:pt x="655475" y="4483"/>
                </a:cubicBezTo>
                <a:close/>
              </a:path>
            </a:pathLst>
          </a:custGeo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17064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ivis asianosto">
    <p:bg>
      <p:bgPr>
        <a:blipFill dpi="0" rotWithShape="1">
          <a:blip r:embed="rId2">
            <a:lum/>
          </a:blip>
          <a:srcRect/>
          <a:stretch>
            <a:fillRect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92975A7-6CAF-0742-9FBC-767EF649DA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3600" y="1332000"/>
            <a:ext cx="4195086" cy="2353096"/>
          </a:xfrm>
        </p:spPr>
        <p:txBody>
          <a:bodyPr anchor="t" anchorCtr="0">
            <a:normAutofit/>
          </a:bodyPr>
          <a:lstStyle>
            <a:lvl1pPr algn="l">
              <a:defRPr sz="3400">
                <a:solidFill>
                  <a:schemeClr val="accent1"/>
                </a:solidFill>
              </a:defRPr>
            </a:lvl1pPr>
          </a:lstStyle>
          <a:p>
            <a:r>
              <a:rPr lang="fi-FI" noProof="0" dirty="0"/>
              <a:t>Tiivis asianosto esityksen jäsentämiseen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19706E95-246C-917C-048F-36167F3655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9797" y="1332000"/>
            <a:ext cx="4138295" cy="3763342"/>
          </a:xfrm>
        </p:spPr>
        <p:txBody>
          <a:bodyPr>
            <a:normAutofit/>
          </a:bodyPr>
          <a:lstStyle>
            <a:lvl1pPr marL="320675" indent="-307975">
              <a:buFont typeface="Arial" panose="020B0604020202020204" pitchFamily="34" charset="0"/>
              <a:buChar char="•"/>
              <a:tabLst/>
              <a:defRPr sz="2400"/>
            </a:lvl1pPr>
            <a:lvl2pPr marL="742950" indent="-285750">
              <a:buFont typeface="Arial" panose="020B0604020202020204" pitchFamily="34" charset="0"/>
              <a:buChar char="•"/>
              <a:defRPr sz="2100"/>
            </a:lvl2pPr>
            <a:lvl3pPr marL="1085850" indent="-171450">
              <a:buFont typeface="Arial" panose="020B0604020202020204" pitchFamily="34" charset="0"/>
              <a:buChar char="•"/>
              <a:defRPr sz="1800"/>
            </a:lvl3pPr>
            <a:lvl4pPr marL="1543050" indent="-171450">
              <a:buFont typeface="Arial" panose="020B0604020202020204" pitchFamily="34" charset="0"/>
              <a:buChar char="•"/>
              <a:defRPr sz="1800"/>
            </a:lvl4pPr>
            <a:lvl5pPr marL="2000250" indent="-171450">
              <a:buFont typeface="Arial" panose="020B0604020202020204" pitchFamily="34" charset="0"/>
              <a:buChar char="•"/>
              <a:defRPr sz="18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EE11CFB-9B1F-0815-D11B-021619BB83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40000"/>
          </a:blip>
          <a:srcRect t="40507" r="20646" b="9178"/>
          <a:stretch/>
        </p:blipFill>
        <p:spPr>
          <a:xfrm>
            <a:off x="-75302" y="3993931"/>
            <a:ext cx="8036107" cy="2864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0657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2D556-3007-BA4D-A1BB-95286BEFF0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4161" y="720000"/>
            <a:ext cx="7921625" cy="1080000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 dirty="0"/>
              <a:t>Vain otsikko</a:t>
            </a:r>
            <a:br>
              <a:rPr lang="fi-FI" dirty="0"/>
            </a:br>
            <a:r>
              <a:rPr lang="fi-FI" dirty="0"/>
              <a:t>Otsikon pituus korkeintaan kaksi riviä</a:t>
            </a:r>
            <a:endParaRPr lang="en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093295-F835-2A4F-B6E6-7F158EC393E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57CB1-B266-BA47-A71E-7DA39C0092DC}" type="datetime1">
              <a:rPr lang="fi-FI" noProof="0" smtClean="0"/>
              <a:t>20.9.2024</a:t>
            </a:fld>
            <a:endParaRPr lang="fi-FI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AF8893-E1E4-C14F-BF90-DAB72552FA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8A1E79-F110-F947-A0EB-09EF70791D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0504586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3405FE-7FDF-3741-B777-88FD492BC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D02D4-3613-5649-8FAA-418C1B6C0EFB}" type="datetime1">
              <a:rPr lang="fi-FI" noProof="0" smtClean="0"/>
              <a:t>20.9.2024</a:t>
            </a:fld>
            <a:endParaRPr lang="fi-FI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25F80E-B48F-E446-AC5C-21377DD38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2A5BCD-546C-3A47-B35C-2E594694A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7287561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ljä nost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EF703B42-29AE-3F42-BB70-3A844809162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803275" y="3898289"/>
            <a:ext cx="5230800" cy="19602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FI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49DC66D-C716-A24B-8BD2-22114CB5F1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6153570" y="1812407"/>
            <a:ext cx="5230800" cy="1961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FI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DCB6C5A5-B492-1447-B909-CE0010AC99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6153570" y="3898289"/>
            <a:ext cx="5230800" cy="19602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FI">
              <a:solidFill>
                <a:schemeClr val="bg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627135D-E0A4-3441-9139-7561A8275A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803275" y="1812407"/>
            <a:ext cx="5230800" cy="196100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AFA8E0-68DD-D84C-B185-D665F53FFC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3275" y="719999"/>
            <a:ext cx="10585450" cy="1080000"/>
          </a:xfrm>
        </p:spPr>
        <p:txBody>
          <a:bodyPr anchor="ctr" anchorCtr="0">
            <a:normAutofit/>
          </a:bodyPr>
          <a:lstStyle>
            <a:lvl1pPr>
              <a:defRPr sz="3400">
                <a:solidFill>
                  <a:schemeClr val="accent1"/>
                </a:solidFill>
              </a:defRPr>
            </a:lvl1pPr>
          </a:lstStyle>
          <a:p>
            <a:r>
              <a:rPr lang="fi-FI" noProof="0" dirty="0"/>
              <a:t>Neljä nostoa, </a:t>
            </a:r>
            <a:br>
              <a:rPr lang="fi-FI" noProof="0" dirty="0"/>
            </a:br>
            <a:r>
              <a:rPr lang="fi-FI" noProof="0" dirty="0"/>
              <a:t>kaksirivinen otsikko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EACE5EA5-0EC5-58C4-EB96-FC9E3D9AE619}"/>
              </a:ext>
            </a:extLst>
          </p:cNvPr>
          <p:cNvSpPr>
            <a:spLocks noGrp="1"/>
          </p:cNvSpPr>
          <p:nvPr>
            <p:ph type="body" sz="half" idx="22" hasCustomPrompt="1"/>
          </p:nvPr>
        </p:nvSpPr>
        <p:spPr>
          <a:xfrm>
            <a:off x="1210884" y="2055600"/>
            <a:ext cx="4414557" cy="418322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100" b="1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noProof="0" dirty="0"/>
              <a:t>Lyhyt otsikko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F1E5BE-8A05-D14D-B2A0-1AD0FC5231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1910" y="2477626"/>
            <a:ext cx="4452290" cy="998095"/>
          </a:xfrm>
        </p:spPr>
        <p:txBody>
          <a:bodyPr lIns="0" tIns="0" rIns="0" bIns="0" anchor="t" anchorCtr="0">
            <a:normAutofit/>
          </a:bodyPr>
          <a:lstStyle>
            <a:lvl1pPr marL="285750" indent="-285750">
              <a:lnSpc>
                <a:spcPct val="11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noProof="0" smtClean="0"/>
              <a:t>Muokkaa tekstin perustyylejä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9225A0A2-EEE3-07EE-C156-6804854D56D1}"/>
              </a:ext>
            </a:extLst>
          </p:cNvPr>
          <p:cNvSpPr>
            <a:spLocks noGrp="1"/>
          </p:cNvSpPr>
          <p:nvPr>
            <p:ph type="body" sz="half" idx="24" hasCustomPrompt="1"/>
          </p:nvPr>
        </p:nvSpPr>
        <p:spPr>
          <a:xfrm>
            <a:off x="6539145" y="2032950"/>
            <a:ext cx="4414557" cy="418322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100" b="1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noProof="0" dirty="0"/>
              <a:t>Lyhyt otsikko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54B245C6-ECDF-F9F9-8CF7-78DFAACD9DF4}"/>
              </a:ext>
            </a:extLst>
          </p:cNvPr>
          <p:cNvSpPr>
            <a:spLocks noGrp="1"/>
          </p:cNvSpPr>
          <p:nvPr>
            <p:ph type="body" sz="half" idx="23"/>
          </p:nvPr>
        </p:nvSpPr>
        <p:spPr>
          <a:xfrm>
            <a:off x="6542825" y="2476800"/>
            <a:ext cx="4452290" cy="998095"/>
          </a:xfrm>
        </p:spPr>
        <p:txBody>
          <a:bodyPr lIns="0" tIns="0" rIns="0" bIns="0" anchor="t" anchorCtr="0">
            <a:normAutofit/>
          </a:bodyPr>
          <a:lstStyle>
            <a:lvl1pPr marL="285750" indent="-28575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CDA761-048D-C54D-8E20-6C9D95F53A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019FD-7351-674E-88EC-346BE3031EE7}" type="datetime1">
              <a:rPr lang="fi-FI" noProof="0" smtClean="0"/>
              <a:t>20.9.2024</a:t>
            </a:fld>
            <a:endParaRPr lang="fi-FI" noProof="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E1E2B8-D029-384A-92E9-B5724AA136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noProof="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389211-1DC9-694E-B796-2E30C709603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noProof="0" smtClean="0"/>
              <a:t>‹#›</a:t>
            </a:fld>
            <a:endParaRPr lang="fi-FI" noProof="0" dirty="0"/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87FC0FB3-6F99-A3FA-11F4-F770C9023FFA}"/>
              </a:ext>
            </a:extLst>
          </p:cNvPr>
          <p:cNvSpPr>
            <a:spLocks noGrp="1"/>
          </p:cNvSpPr>
          <p:nvPr>
            <p:ph type="body" sz="half" idx="21" hasCustomPrompt="1"/>
          </p:nvPr>
        </p:nvSpPr>
        <p:spPr>
          <a:xfrm>
            <a:off x="1211397" y="4183200"/>
            <a:ext cx="4414557" cy="399600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100" b="1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noProof="0" dirty="0"/>
              <a:t>Lyhyt otsikko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6562E4AD-4384-F11E-3BFC-E74384CA0A8A}"/>
              </a:ext>
            </a:extLst>
          </p:cNvPr>
          <p:cNvSpPr>
            <a:spLocks noGrp="1"/>
          </p:cNvSpPr>
          <p:nvPr>
            <p:ph type="body" sz="half" idx="20"/>
          </p:nvPr>
        </p:nvSpPr>
        <p:spPr>
          <a:xfrm>
            <a:off x="1211910" y="4582800"/>
            <a:ext cx="4413531" cy="1001636"/>
          </a:xfrm>
        </p:spPr>
        <p:txBody>
          <a:bodyPr lIns="0" tIns="0" rIns="0" bIns="0" anchor="t" anchorCtr="0">
            <a:normAutofit/>
          </a:bodyPr>
          <a:lstStyle>
            <a:lvl1pPr marL="285750" indent="-28575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13130747-405D-D8B8-97A0-B4374FB80ED2}"/>
              </a:ext>
            </a:extLst>
          </p:cNvPr>
          <p:cNvSpPr>
            <a:spLocks noGrp="1"/>
          </p:cNvSpPr>
          <p:nvPr>
            <p:ph type="body" sz="half" idx="26" hasCustomPrompt="1"/>
          </p:nvPr>
        </p:nvSpPr>
        <p:spPr>
          <a:xfrm>
            <a:off x="6539144" y="4135499"/>
            <a:ext cx="4414557" cy="399600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100" b="1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noProof="0" dirty="0"/>
              <a:t>Lyhyt otsikko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EA7A858B-5857-DEC6-CB5B-C592D4D97308}"/>
              </a:ext>
            </a:extLst>
          </p:cNvPr>
          <p:cNvSpPr>
            <a:spLocks noGrp="1"/>
          </p:cNvSpPr>
          <p:nvPr>
            <p:ph type="body" sz="half" idx="25"/>
          </p:nvPr>
        </p:nvSpPr>
        <p:spPr>
          <a:xfrm>
            <a:off x="6543484" y="4582800"/>
            <a:ext cx="4413531" cy="1001636"/>
          </a:xfrm>
        </p:spPr>
        <p:txBody>
          <a:bodyPr lIns="0" tIns="0" rIns="0" bIns="0" anchor="t" anchorCtr="0">
            <a:normAutofit/>
          </a:bodyPr>
          <a:lstStyle>
            <a:lvl1pPr marL="285750" indent="-285750">
              <a:lnSpc>
                <a:spcPct val="11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27176388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, sinivihreä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E2BE4F23-31E6-B9AF-873E-D41F82BB4881}"/>
              </a:ext>
            </a:extLst>
          </p:cNvPr>
          <p:cNvPicPr>
            <a:picLocks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b="8030"/>
          <a:stretch/>
        </p:blipFill>
        <p:spPr>
          <a:xfrm>
            <a:off x="-8197" y="3432"/>
            <a:ext cx="12204000" cy="6859808"/>
          </a:xfrm>
          <a:prstGeom prst="rect">
            <a:avLst/>
          </a:prstGeom>
        </p:spPr>
      </p:pic>
      <p:pic>
        <p:nvPicPr>
          <p:cNvPr id="2" name="Kuva 1">
            <a:extLst>
              <a:ext uri="{FF2B5EF4-FFF2-40B4-BE49-F238E27FC236}">
                <a16:creationId xmlns:a16="http://schemas.microsoft.com/office/drawing/2014/main" id="{C7EF83DB-CBE1-D658-D404-E78481FB368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8507205" y="629550"/>
            <a:ext cx="2973600" cy="641148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819B0302-136B-9042-898B-AF4F9CE1EF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20059" y="2260209"/>
            <a:ext cx="6372863" cy="1632282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Kiitos tai kehotus, enintään 2 riviä </a:t>
            </a:r>
            <a:endParaRPr lang="en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6B8FF1-3B5A-FC41-9706-02FBBA165F0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439937" y="3928385"/>
            <a:ext cx="4035425" cy="819843"/>
          </a:xfrm>
        </p:spPr>
        <p:txBody>
          <a:bodyPr anchor="b" anchorCtr="0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1100" b="1" cap="all" spc="1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Etunimi Sukunimi, nimike </a:t>
            </a:r>
            <a:br>
              <a:rPr lang="fi-FI" dirty="0"/>
            </a:br>
            <a:r>
              <a:rPr lang="fi-FI" dirty="0"/>
              <a:t>etunimi.sukunimi@gov.fi</a:t>
            </a:r>
            <a:br>
              <a:rPr lang="fi-FI" dirty="0"/>
            </a:br>
            <a:r>
              <a:rPr lang="fi-FI" dirty="0"/>
              <a:t>vm.fi | @VMuutiset</a:t>
            </a:r>
            <a:r>
              <a:rPr lang="en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707873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4362" userDrawn="1">
          <p15:clr>
            <a:srgbClr val="FBAE40"/>
          </p15:clr>
        </p15:guide>
        <p15:guide id="2" pos="6902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, harmaa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B82195ED-2743-42C0-2BF2-02B5DA66E3FB}"/>
              </a:ext>
            </a:extLst>
          </p:cNvPr>
          <p:cNvPicPr>
            <a:picLocks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b="8030"/>
          <a:stretch/>
        </p:blipFill>
        <p:spPr>
          <a:xfrm>
            <a:off x="-8197" y="3432"/>
            <a:ext cx="12204000" cy="6859808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819B0302-136B-9042-898B-AF4F9CE1EF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20059" y="2260209"/>
            <a:ext cx="6372863" cy="1632282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i-FI" dirty="0"/>
              <a:t>Kiitos tai kehotus, enintään 2 riviä </a:t>
            </a:r>
            <a:endParaRPr lang="en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6B8FF1-3B5A-FC41-9706-02FBBA165F0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439937" y="3928385"/>
            <a:ext cx="4035425" cy="819843"/>
          </a:xfrm>
        </p:spPr>
        <p:txBody>
          <a:bodyPr anchor="b" anchorCtr="0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1100" b="1" cap="all" spc="100" baseline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Etunimi Sukunimi, nimike </a:t>
            </a:r>
            <a:br>
              <a:rPr lang="fi-FI" dirty="0"/>
            </a:br>
            <a:r>
              <a:rPr lang="fi-FI" dirty="0"/>
              <a:t>etunimi.sukunimi@gov.fi</a:t>
            </a:r>
            <a:br>
              <a:rPr lang="fi-FI" dirty="0"/>
            </a:br>
            <a:r>
              <a:rPr lang="fi-FI" dirty="0"/>
              <a:t>vm.fi | @VMuutiset</a:t>
            </a:r>
            <a:r>
              <a:rPr lang="en-FI" dirty="0"/>
              <a:t> </a:t>
            </a:r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66FD2CA2-C83C-1F0D-AEFA-C8D0151BD1D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8507205" y="629550"/>
            <a:ext cx="2973600" cy="641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2354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pos="4362" userDrawn="1">
          <p15:clr>
            <a:srgbClr val="FBAE40"/>
          </p15:clr>
        </p15:guide>
        <p15:guide id="2" pos="690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, harma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B2B8AAA6-2534-4185-9894-0F9DCCA14C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12800" y="828000"/>
            <a:ext cx="2973600" cy="641148"/>
          </a:xfrm>
          <a:prstGeom prst="rect">
            <a:avLst/>
          </a:prstGeom>
        </p:spPr>
      </p:pic>
      <p:grpSp>
        <p:nvGrpSpPr>
          <p:cNvPr id="18" name="Ryhmä 17">
            <a:extLst>
              <a:ext uri="{FF2B5EF4-FFF2-40B4-BE49-F238E27FC236}">
                <a16:creationId xmlns:a16="http://schemas.microsoft.com/office/drawing/2014/main" id="{804C6A93-87CA-1B07-F39F-8243F651D13F}"/>
              </a:ext>
            </a:extLst>
          </p:cNvPr>
          <p:cNvGrpSpPr/>
          <p:nvPr userDrawn="1"/>
        </p:nvGrpSpPr>
        <p:grpSpPr>
          <a:xfrm>
            <a:off x="-17042" y="-4183"/>
            <a:ext cx="12270939" cy="6876000"/>
            <a:chOff x="-17042" y="3192"/>
            <a:chExt cx="12270939" cy="6856323"/>
          </a:xfrm>
          <a:solidFill>
            <a:srgbClr val="9BBAC0"/>
          </a:solidFill>
        </p:grpSpPr>
        <p:sp>
          <p:nvSpPr>
            <p:cNvPr id="19" name="Vapaamuotoinen: Muoto 18">
              <a:extLst>
                <a:ext uri="{FF2B5EF4-FFF2-40B4-BE49-F238E27FC236}">
                  <a16:creationId xmlns:a16="http://schemas.microsoft.com/office/drawing/2014/main" id="{2FBF413C-9B35-068E-0278-46B04871BE22}"/>
                </a:ext>
              </a:extLst>
            </p:cNvPr>
            <p:cNvSpPr/>
            <p:nvPr/>
          </p:nvSpPr>
          <p:spPr>
            <a:xfrm>
              <a:off x="-17042" y="640793"/>
              <a:ext cx="12248975" cy="5792192"/>
            </a:xfrm>
            <a:custGeom>
              <a:avLst/>
              <a:gdLst>
                <a:gd name="connsiteX0" fmla="*/ 12185759 w 12248975"/>
                <a:gd name="connsiteY0" fmla="*/ -1924 h 5792192"/>
                <a:gd name="connsiteX1" fmla="*/ 12175534 w 12248975"/>
                <a:gd name="connsiteY1" fmla="*/ 27614 h 5792192"/>
                <a:gd name="connsiteX2" fmla="*/ 12169475 w 12248975"/>
                <a:gd name="connsiteY2" fmla="*/ 45161 h 5792192"/>
                <a:gd name="connsiteX3" fmla="*/ 12164047 w 12248975"/>
                <a:gd name="connsiteY3" fmla="*/ 60687 h 5792192"/>
                <a:gd name="connsiteX4" fmla="*/ 12155716 w 12248975"/>
                <a:gd name="connsiteY4" fmla="*/ 83915 h 5792192"/>
                <a:gd name="connsiteX5" fmla="*/ 9722078 w 12248975"/>
                <a:gd name="connsiteY5" fmla="*/ 3667656 h 5792192"/>
                <a:gd name="connsiteX6" fmla="*/ 9048122 w 12248975"/>
                <a:gd name="connsiteY6" fmla="*/ 4195941 h 5792192"/>
                <a:gd name="connsiteX7" fmla="*/ 9047113 w 12248975"/>
                <a:gd name="connsiteY7" fmla="*/ 4195941 h 5792192"/>
                <a:gd name="connsiteX8" fmla="*/ 9055192 w 12248975"/>
                <a:gd name="connsiteY8" fmla="*/ 4223964 h 5792192"/>
                <a:gd name="connsiteX9" fmla="*/ 9008360 w 12248975"/>
                <a:gd name="connsiteY9" fmla="*/ 4223079 h 5792192"/>
                <a:gd name="connsiteX10" fmla="*/ 8999144 w 12248975"/>
                <a:gd name="connsiteY10" fmla="*/ 4229517 h 5792192"/>
                <a:gd name="connsiteX11" fmla="*/ 8998008 w 12248975"/>
                <a:gd name="connsiteY11" fmla="*/ 4230276 h 5792192"/>
                <a:gd name="connsiteX12" fmla="*/ 8950545 w 12248975"/>
                <a:gd name="connsiteY12" fmla="*/ 4262971 h 5792192"/>
                <a:gd name="connsiteX13" fmla="*/ 5197147 w 12248975"/>
                <a:gd name="connsiteY13" fmla="*/ 5691670 h 5792192"/>
                <a:gd name="connsiteX14" fmla="*/ 4074813 w 12248975"/>
                <a:gd name="connsiteY14" fmla="*/ 5754786 h 5792192"/>
                <a:gd name="connsiteX15" fmla="*/ 3971176 w 12248975"/>
                <a:gd name="connsiteY15" fmla="*/ 5753144 h 5792192"/>
                <a:gd name="connsiteX16" fmla="*/ 176247 w 12248975"/>
                <a:gd name="connsiteY16" fmla="*/ 4765879 h 5792192"/>
                <a:gd name="connsiteX17" fmla="*/ -479 w 12248975"/>
                <a:gd name="connsiteY17" fmla="*/ 4668302 h 5792192"/>
                <a:gd name="connsiteX18" fmla="*/ -479 w 12248975"/>
                <a:gd name="connsiteY18" fmla="*/ 4696199 h 5792192"/>
                <a:gd name="connsiteX19" fmla="*/ 3822979 w 12248975"/>
                <a:gd name="connsiteY19" fmla="*/ 5782936 h 5792192"/>
                <a:gd name="connsiteX20" fmla="*/ 3923965 w 12248975"/>
                <a:gd name="connsiteY20" fmla="*/ 5786471 h 5792192"/>
                <a:gd name="connsiteX21" fmla="*/ 4024951 w 12248975"/>
                <a:gd name="connsiteY21" fmla="*/ 5788869 h 5792192"/>
                <a:gd name="connsiteX22" fmla="*/ 8574372 w 12248975"/>
                <a:gd name="connsiteY22" fmla="*/ 4574891 h 5792192"/>
                <a:gd name="connsiteX23" fmla="*/ 9016186 w 12248975"/>
                <a:gd name="connsiteY23" fmla="*/ 4289983 h 5792192"/>
                <a:gd name="connsiteX24" fmla="*/ 9017575 w 12248975"/>
                <a:gd name="connsiteY24" fmla="*/ 4288972 h 5792192"/>
                <a:gd name="connsiteX25" fmla="*/ 9053172 w 12248975"/>
                <a:gd name="connsiteY25" fmla="*/ 4263726 h 5792192"/>
                <a:gd name="connsiteX26" fmla="*/ 9064659 w 12248975"/>
                <a:gd name="connsiteY26" fmla="*/ 4255648 h 5792192"/>
                <a:gd name="connsiteX27" fmla="*/ 9065795 w 12248975"/>
                <a:gd name="connsiteY27" fmla="*/ 4254764 h 5792192"/>
                <a:gd name="connsiteX28" fmla="*/ 9108841 w 12248975"/>
                <a:gd name="connsiteY28" fmla="*/ 4224596 h 5792192"/>
                <a:gd name="connsiteX29" fmla="*/ 12155463 w 12248975"/>
                <a:gd name="connsiteY29" fmla="*/ 286140 h 5792192"/>
                <a:gd name="connsiteX30" fmla="*/ 12166066 w 12248975"/>
                <a:gd name="connsiteY30" fmla="*/ 258241 h 5792192"/>
                <a:gd name="connsiteX31" fmla="*/ 12228047 w 12248975"/>
                <a:gd name="connsiteY31" fmla="*/ 87071 h 5792192"/>
                <a:gd name="connsiteX32" fmla="*/ 12237514 w 12248975"/>
                <a:gd name="connsiteY32" fmla="*/ 59804 h 5792192"/>
                <a:gd name="connsiteX33" fmla="*/ 12243952 w 12248975"/>
                <a:gd name="connsiteY33" fmla="*/ 40995 h 5792192"/>
                <a:gd name="connsiteX34" fmla="*/ 12248496 w 12248975"/>
                <a:gd name="connsiteY34" fmla="*/ 28372 h 5792192"/>
                <a:gd name="connsiteX35" fmla="*/ 12225270 w 12248975"/>
                <a:gd name="connsiteY35" fmla="*/ 27489 h 5792192"/>
                <a:gd name="connsiteX36" fmla="*/ 12185759 w 12248975"/>
                <a:gd name="connsiteY36" fmla="*/ -1924 h 5792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2248975" h="5792192">
                  <a:moveTo>
                    <a:pt x="12185759" y="-1924"/>
                  </a:moveTo>
                  <a:cubicBezTo>
                    <a:pt x="12182477" y="7923"/>
                    <a:pt x="12179068" y="17769"/>
                    <a:pt x="12175534" y="27614"/>
                  </a:cubicBezTo>
                  <a:cubicBezTo>
                    <a:pt x="12173641" y="33548"/>
                    <a:pt x="12171495" y="39354"/>
                    <a:pt x="12169475" y="45161"/>
                  </a:cubicBezTo>
                  <a:lnTo>
                    <a:pt x="12164047" y="60687"/>
                  </a:lnTo>
                  <a:cubicBezTo>
                    <a:pt x="12161269" y="68515"/>
                    <a:pt x="12158619" y="76215"/>
                    <a:pt x="12155716" y="83915"/>
                  </a:cubicBezTo>
                  <a:cubicBezTo>
                    <a:pt x="11666817" y="1459850"/>
                    <a:pt x="10828886" y="2705891"/>
                    <a:pt x="9722078" y="3667656"/>
                  </a:cubicBezTo>
                  <a:cubicBezTo>
                    <a:pt x="9506347" y="3854860"/>
                    <a:pt x="9281401" y="4031206"/>
                    <a:pt x="9048122" y="4195941"/>
                  </a:cubicBezTo>
                  <a:lnTo>
                    <a:pt x="9047113" y="4195941"/>
                  </a:lnTo>
                  <a:cubicBezTo>
                    <a:pt x="9049763" y="4205282"/>
                    <a:pt x="9052415" y="4214623"/>
                    <a:pt x="9055192" y="4223964"/>
                  </a:cubicBezTo>
                  <a:lnTo>
                    <a:pt x="9008360" y="4223079"/>
                  </a:lnTo>
                  <a:cubicBezTo>
                    <a:pt x="9005331" y="4225354"/>
                    <a:pt x="9002175" y="4227499"/>
                    <a:pt x="8999144" y="4229517"/>
                  </a:cubicBezTo>
                  <a:cubicBezTo>
                    <a:pt x="8998766" y="4229896"/>
                    <a:pt x="8998387" y="4230149"/>
                    <a:pt x="8998008" y="4230276"/>
                  </a:cubicBezTo>
                  <a:cubicBezTo>
                    <a:pt x="8982229" y="4241383"/>
                    <a:pt x="8966450" y="4252240"/>
                    <a:pt x="8950545" y="4262971"/>
                  </a:cubicBezTo>
                  <a:cubicBezTo>
                    <a:pt x="7834901" y="5027686"/>
                    <a:pt x="6543669" y="5524538"/>
                    <a:pt x="5197147" y="5691670"/>
                  </a:cubicBezTo>
                  <a:cubicBezTo>
                    <a:pt x="4824861" y="5737617"/>
                    <a:pt x="4449913" y="5758700"/>
                    <a:pt x="4074813" y="5754786"/>
                  </a:cubicBezTo>
                  <a:cubicBezTo>
                    <a:pt x="4040225" y="5754786"/>
                    <a:pt x="4005675" y="5754281"/>
                    <a:pt x="3971176" y="5753144"/>
                  </a:cubicBezTo>
                  <a:cubicBezTo>
                    <a:pt x="2652424" y="5724492"/>
                    <a:pt x="1344655" y="5389849"/>
                    <a:pt x="176247" y="4765879"/>
                  </a:cubicBezTo>
                  <a:cubicBezTo>
                    <a:pt x="117334" y="4734069"/>
                    <a:pt x="58434" y="4701503"/>
                    <a:pt x="-479" y="4668302"/>
                  </a:cubicBezTo>
                  <a:lnTo>
                    <a:pt x="-479" y="4696199"/>
                  </a:lnTo>
                  <a:cubicBezTo>
                    <a:pt x="1171451" y="5352608"/>
                    <a:pt x="2481025" y="5724741"/>
                    <a:pt x="3822979" y="5782936"/>
                  </a:cubicBezTo>
                  <a:cubicBezTo>
                    <a:pt x="3856683" y="5784326"/>
                    <a:pt x="3890260" y="5785586"/>
                    <a:pt x="3923965" y="5786471"/>
                  </a:cubicBezTo>
                  <a:cubicBezTo>
                    <a:pt x="3957669" y="5787355"/>
                    <a:pt x="3991626" y="5788363"/>
                    <a:pt x="4024951" y="5788869"/>
                  </a:cubicBezTo>
                  <a:cubicBezTo>
                    <a:pt x="5618511" y="5817776"/>
                    <a:pt x="7206012" y="5398558"/>
                    <a:pt x="8574372" y="4574891"/>
                  </a:cubicBezTo>
                  <a:cubicBezTo>
                    <a:pt x="8724588" y="4484380"/>
                    <a:pt x="8871902" y="4389330"/>
                    <a:pt x="9016186" y="4289983"/>
                  </a:cubicBezTo>
                  <a:lnTo>
                    <a:pt x="9017575" y="4288972"/>
                  </a:lnTo>
                  <a:lnTo>
                    <a:pt x="9053172" y="4263726"/>
                  </a:lnTo>
                  <a:lnTo>
                    <a:pt x="9064659" y="4255648"/>
                  </a:lnTo>
                  <a:cubicBezTo>
                    <a:pt x="9065165" y="4255522"/>
                    <a:pt x="9065542" y="4255143"/>
                    <a:pt x="9065795" y="4254764"/>
                  </a:cubicBezTo>
                  <a:cubicBezTo>
                    <a:pt x="9080186" y="4244917"/>
                    <a:pt x="9094576" y="4234821"/>
                    <a:pt x="9108841" y="4224596"/>
                  </a:cubicBezTo>
                  <a:cubicBezTo>
                    <a:pt x="10484775" y="3247933"/>
                    <a:pt x="11556869" y="1870358"/>
                    <a:pt x="12155463" y="286140"/>
                  </a:cubicBezTo>
                  <a:cubicBezTo>
                    <a:pt x="12159124" y="276923"/>
                    <a:pt x="12162533" y="267582"/>
                    <a:pt x="12166066" y="258241"/>
                  </a:cubicBezTo>
                  <a:cubicBezTo>
                    <a:pt x="12187274" y="201436"/>
                    <a:pt x="12207976" y="144379"/>
                    <a:pt x="12228047" y="87071"/>
                  </a:cubicBezTo>
                  <a:lnTo>
                    <a:pt x="12237514" y="59804"/>
                  </a:lnTo>
                  <a:lnTo>
                    <a:pt x="12243952" y="40995"/>
                  </a:lnTo>
                  <a:lnTo>
                    <a:pt x="12248496" y="28372"/>
                  </a:lnTo>
                  <a:cubicBezTo>
                    <a:pt x="12240796" y="28372"/>
                    <a:pt x="12232970" y="27614"/>
                    <a:pt x="12225270" y="27489"/>
                  </a:cubicBezTo>
                  <a:cubicBezTo>
                    <a:pt x="12212141" y="18652"/>
                    <a:pt x="12198888" y="8428"/>
                    <a:pt x="12185759" y="-1924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20" name="Vapaamuotoinen: Muoto 19">
              <a:extLst>
                <a:ext uri="{FF2B5EF4-FFF2-40B4-BE49-F238E27FC236}">
                  <a16:creationId xmlns:a16="http://schemas.microsoft.com/office/drawing/2014/main" id="{DAD44D19-FA62-771E-3A78-10CE9448DF04}"/>
                </a:ext>
              </a:extLst>
            </p:cNvPr>
            <p:cNvSpPr/>
            <p:nvPr/>
          </p:nvSpPr>
          <p:spPr>
            <a:xfrm>
              <a:off x="8991797" y="4839289"/>
              <a:ext cx="46831" cy="28023"/>
            </a:xfrm>
            <a:custGeom>
              <a:avLst/>
              <a:gdLst>
                <a:gd name="connsiteX0" fmla="*/ 38274 w 46831"/>
                <a:gd name="connsiteY0" fmla="*/ -1924 h 28023"/>
                <a:gd name="connsiteX1" fmla="*/ -479 w 46831"/>
                <a:gd name="connsiteY1" fmla="*/ 25215 h 28023"/>
                <a:gd name="connsiteX2" fmla="*/ 46353 w 46831"/>
                <a:gd name="connsiteY2" fmla="*/ 26099 h 28023"/>
                <a:gd name="connsiteX3" fmla="*/ 38274 w 46831"/>
                <a:gd name="connsiteY3" fmla="*/ -1924 h 28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6831" h="28023">
                  <a:moveTo>
                    <a:pt x="38274" y="-1924"/>
                  </a:moveTo>
                  <a:cubicBezTo>
                    <a:pt x="25650" y="7291"/>
                    <a:pt x="13027" y="16253"/>
                    <a:pt x="-479" y="25215"/>
                  </a:cubicBezTo>
                  <a:lnTo>
                    <a:pt x="46353" y="26099"/>
                  </a:lnTo>
                  <a:cubicBezTo>
                    <a:pt x="43576" y="16758"/>
                    <a:pt x="41556" y="7417"/>
                    <a:pt x="38274" y="-1924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22" name="Vapaamuotoinen: Muoto 21">
              <a:extLst>
                <a:ext uri="{FF2B5EF4-FFF2-40B4-BE49-F238E27FC236}">
                  <a16:creationId xmlns:a16="http://schemas.microsoft.com/office/drawing/2014/main" id="{36A36485-5BCF-B7CB-5033-0A5463BFA3C0}"/>
                </a:ext>
              </a:extLst>
            </p:cNvPr>
            <p:cNvSpPr/>
            <p:nvPr/>
          </p:nvSpPr>
          <p:spPr>
            <a:xfrm>
              <a:off x="-17042" y="640793"/>
              <a:ext cx="12248975" cy="5792192"/>
            </a:xfrm>
            <a:custGeom>
              <a:avLst/>
              <a:gdLst>
                <a:gd name="connsiteX0" fmla="*/ 12185759 w 12248975"/>
                <a:gd name="connsiteY0" fmla="*/ -1924 h 5792192"/>
                <a:gd name="connsiteX1" fmla="*/ 12175534 w 12248975"/>
                <a:gd name="connsiteY1" fmla="*/ 27614 h 5792192"/>
                <a:gd name="connsiteX2" fmla="*/ 12169475 w 12248975"/>
                <a:gd name="connsiteY2" fmla="*/ 45161 h 5792192"/>
                <a:gd name="connsiteX3" fmla="*/ 12164047 w 12248975"/>
                <a:gd name="connsiteY3" fmla="*/ 60687 h 5792192"/>
                <a:gd name="connsiteX4" fmla="*/ 12155716 w 12248975"/>
                <a:gd name="connsiteY4" fmla="*/ 83915 h 5792192"/>
                <a:gd name="connsiteX5" fmla="*/ 9722078 w 12248975"/>
                <a:gd name="connsiteY5" fmla="*/ 3667656 h 5792192"/>
                <a:gd name="connsiteX6" fmla="*/ 9048122 w 12248975"/>
                <a:gd name="connsiteY6" fmla="*/ 4195941 h 5792192"/>
                <a:gd name="connsiteX7" fmla="*/ 9047113 w 12248975"/>
                <a:gd name="connsiteY7" fmla="*/ 4195941 h 5792192"/>
                <a:gd name="connsiteX8" fmla="*/ 9008360 w 12248975"/>
                <a:gd name="connsiteY8" fmla="*/ 4223079 h 5792192"/>
                <a:gd name="connsiteX9" fmla="*/ 8999144 w 12248975"/>
                <a:gd name="connsiteY9" fmla="*/ 4229517 h 5792192"/>
                <a:gd name="connsiteX10" fmla="*/ 8998008 w 12248975"/>
                <a:gd name="connsiteY10" fmla="*/ 4230276 h 5792192"/>
                <a:gd name="connsiteX11" fmla="*/ 8950545 w 12248975"/>
                <a:gd name="connsiteY11" fmla="*/ 4262971 h 5792192"/>
                <a:gd name="connsiteX12" fmla="*/ 5197147 w 12248975"/>
                <a:gd name="connsiteY12" fmla="*/ 5691670 h 5792192"/>
                <a:gd name="connsiteX13" fmla="*/ 4074813 w 12248975"/>
                <a:gd name="connsiteY13" fmla="*/ 5754786 h 5792192"/>
                <a:gd name="connsiteX14" fmla="*/ 3971176 w 12248975"/>
                <a:gd name="connsiteY14" fmla="*/ 5753144 h 5792192"/>
                <a:gd name="connsiteX15" fmla="*/ 176247 w 12248975"/>
                <a:gd name="connsiteY15" fmla="*/ 4765879 h 5792192"/>
                <a:gd name="connsiteX16" fmla="*/ -479 w 12248975"/>
                <a:gd name="connsiteY16" fmla="*/ 4668302 h 5792192"/>
                <a:gd name="connsiteX17" fmla="*/ -479 w 12248975"/>
                <a:gd name="connsiteY17" fmla="*/ 4696199 h 5792192"/>
                <a:gd name="connsiteX18" fmla="*/ 3822979 w 12248975"/>
                <a:gd name="connsiteY18" fmla="*/ 5782936 h 5792192"/>
                <a:gd name="connsiteX19" fmla="*/ 3923965 w 12248975"/>
                <a:gd name="connsiteY19" fmla="*/ 5786471 h 5792192"/>
                <a:gd name="connsiteX20" fmla="*/ 4024951 w 12248975"/>
                <a:gd name="connsiteY20" fmla="*/ 5788869 h 5792192"/>
                <a:gd name="connsiteX21" fmla="*/ 8574372 w 12248975"/>
                <a:gd name="connsiteY21" fmla="*/ 4574891 h 5792192"/>
                <a:gd name="connsiteX22" fmla="*/ 9016186 w 12248975"/>
                <a:gd name="connsiteY22" fmla="*/ 4289983 h 5792192"/>
                <a:gd name="connsiteX23" fmla="*/ 9017575 w 12248975"/>
                <a:gd name="connsiteY23" fmla="*/ 4288972 h 5792192"/>
                <a:gd name="connsiteX24" fmla="*/ 9053172 w 12248975"/>
                <a:gd name="connsiteY24" fmla="*/ 4263726 h 5792192"/>
                <a:gd name="connsiteX25" fmla="*/ 9064659 w 12248975"/>
                <a:gd name="connsiteY25" fmla="*/ 4255648 h 5792192"/>
                <a:gd name="connsiteX26" fmla="*/ 9065795 w 12248975"/>
                <a:gd name="connsiteY26" fmla="*/ 4254764 h 5792192"/>
                <a:gd name="connsiteX27" fmla="*/ 9108841 w 12248975"/>
                <a:gd name="connsiteY27" fmla="*/ 4224596 h 5792192"/>
                <a:gd name="connsiteX28" fmla="*/ 12155463 w 12248975"/>
                <a:gd name="connsiteY28" fmla="*/ 286140 h 5792192"/>
                <a:gd name="connsiteX29" fmla="*/ 12166066 w 12248975"/>
                <a:gd name="connsiteY29" fmla="*/ 258241 h 5792192"/>
                <a:gd name="connsiteX30" fmla="*/ 12228047 w 12248975"/>
                <a:gd name="connsiteY30" fmla="*/ 87071 h 5792192"/>
                <a:gd name="connsiteX31" fmla="*/ 12237514 w 12248975"/>
                <a:gd name="connsiteY31" fmla="*/ 59804 h 5792192"/>
                <a:gd name="connsiteX32" fmla="*/ 12243952 w 12248975"/>
                <a:gd name="connsiteY32" fmla="*/ 40995 h 5792192"/>
                <a:gd name="connsiteX33" fmla="*/ 12248496 w 12248975"/>
                <a:gd name="connsiteY33" fmla="*/ 28372 h 5792192"/>
                <a:gd name="connsiteX34" fmla="*/ 12225270 w 12248975"/>
                <a:gd name="connsiteY34" fmla="*/ 27489 h 5792192"/>
                <a:gd name="connsiteX35" fmla="*/ 12185759 w 12248975"/>
                <a:gd name="connsiteY35" fmla="*/ -1924 h 5792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2248975" h="5792192">
                  <a:moveTo>
                    <a:pt x="12185759" y="-1924"/>
                  </a:moveTo>
                  <a:cubicBezTo>
                    <a:pt x="12182477" y="7923"/>
                    <a:pt x="12179068" y="17769"/>
                    <a:pt x="12175534" y="27614"/>
                  </a:cubicBezTo>
                  <a:cubicBezTo>
                    <a:pt x="12173641" y="33548"/>
                    <a:pt x="12171495" y="39354"/>
                    <a:pt x="12169475" y="45161"/>
                  </a:cubicBezTo>
                  <a:lnTo>
                    <a:pt x="12164047" y="60687"/>
                  </a:lnTo>
                  <a:cubicBezTo>
                    <a:pt x="12161269" y="68515"/>
                    <a:pt x="12158619" y="76215"/>
                    <a:pt x="12155716" y="83915"/>
                  </a:cubicBezTo>
                  <a:cubicBezTo>
                    <a:pt x="11666817" y="1459850"/>
                    <a:pt x="10828886" y="2705891"/>
                    <a:pt x="9722078" y="3667656"/>
                  </a:cubicBezTo>
                  <a:cubicBezTo>
                    <a:pt x="9506347" y="3854860"/>
                    <a:pt x="9281401" y="4031206"/>
                    <a:pt x="9048122" y="4195941"/>
                  </a:cubicBezTo>
                  <a:lnTo>
                    <a:pt x="9047113" y="4195941"/>
                  </a:lnTo>
                  <a:cubicBezTo>
                    <a:pt x="9034490" y="4205155"/>
                    <a:pt x="9021866" y="4214117"/>
                    <a:pt x="9008360" y="4223079"/>
                  </a:cubicBezTo>
                  <a:cubicBezTo>
                    <a:pt x="9005331" y="4225354"/>
                    <a:pt x="9002175" y="4227499"/>
                    <a:pt x="8999144" y="4229517"/>
                  </a:cubicBezTo>
                  <a:cubicBezTo>
                    <a:pt x="8998766" y="4229896"/>
                    <a:pt x="8998387" y="4230149"/>
                    <a:pt x="8998008" y="4230276"/>
                  </a:cubicBezTo>
                  <a:cubicBezTo>
                    <a:pt x="8982229" y="4241383"/>
                    <a:pt x="8966450" y="4252240"/>
                    <a:pt x="8950545" y="4262971"/>
                  </a:cubicBezTo>
                  <a:cubicBezTo>
                    <a:pt x="7834901" y="5027686"/>
                    <a:pt x="6543669" y="5524538"/>
                    <a:pt x="5197147" y="5691670"/>
                  </a:cubicBezTo>
                  <a:cubicBezTo>
                    <a:pt x="4824861" y="5737617"/>
                    <a:pt x="4449913" y="5758700"/>
                    <a:pt x="4074813" y="5754786"/>
                  </a:cubicBezTo>
                  <a:cubicBezTo>
                    <a:pt x="4040225" y="5754786"/>
                    <a:pt x="4005675" y="5754281"/>
                    <a:pt x="3971176" y="5753144"/>
                  </a:cubicBezTo>
                  <a:cubicBezTo>
                    <a:pt x="2652424" y="5724492"/>
                    <a:pt x="1344655" y="5389849"/>
                    <a:pt x="176247" y="4765879"/>
                  </a:cubicBezTo>
                  <a:cubicBezTo>
                    <a:pt x="117334" y="4734069"/>
                    <a:pt x="58434" y="4701503"/>
                    <a:pt x="-479" y="4668302"/>
                  </a:cubicBezTo>
                  <a:lnTo>
                    <a:pt x="-479" y="4696199"/>
                  </a:lnTo>
                  <a:cubicBezTo>
                    <a:pt x="1171451" y="5352608"/>
                    <a:pt x="2481025" y="5724741"/>
                    <a:pt x="3822979" y="5782936"/>
                  </a:cubicBezTo>
                  <a:cubicBezTo>
                    <a:pt x="3856683" y="5784326"/>
                    <a:pt x="3890260" y="5785586"/>
                    <a:pt x="3923965" y="5786471"/>
                  </a:cubicBezTo>
                  <a:cubicBezTo>
                    <a:pt x="3957669" y="5787355"/>
                    <a:pt x="3991626" y="5788363"/>
                    <a:pt x="4024951" y="5788869"/>
                  </a:cubicBezTo>
                  <a:cubicBezTo>
                    <a:pt x="5618511" y="5817776"/>
                    <a:pt x="7206012" y="5398558"/>
                    <a:pt x="8574372" y="4574891"/>
                  </a:cubicBezTo>
                  <a:cubicBezTo>
                    <a:pt x="8724588" y="4484380"/>
                    <a:pt x="8871902" y="4389330"/>
                    <a:pt x="9016186" y="4289983"/>
                  </a:cubicBezTo>
                  <a:lnTo>
                    <a:pt x="9017575" y="4288972"/>
                  </a:lnTo>
                  <a:lnTo>
                    <a:pt x="9053172" y="4263726"/>
                  </a:lnTo>
                  <a:lnTo>
                    <a:pt x="9064659" y="4255648"/>
                  </a:lnTo>
                  <a:cubicBezTo>
                    <a:pt x="9065165" y="4255522"/>
                    <a:pt x="9065542" y="4255143"/>
                    <a:pt x="9065795" y="4254764"/>
                  </a:cubicBezTo>
                  <a:cubicBezTo>
                    <a:pt x="9080186" y="4244917"/>
                    <a:pt x="9094576" y="4234821"/>
                    <a:pt x="9108841" y="4224596"/>
                  </a:cubicBezTo>
                  <a:cubicBezTo>
                    <a:pt x="10484775" y="3247933"/>
                    <a:pt x="11556869" y="1870358"/>
                    <a:pt x="12155463" y="286140"/>
                  </a:cubicBezTo>
                  <a:cubicBezTo>
                    <a:pt x="12159124" y="276923"/>
                    <a:pt x="12162533" y="267582"/>
                    <a:pt x="12166066" y="258241"/>
                  </a:cubicBezTo>
                  <a:cubicBezTo>
                    <a:pt x="12187274" y="201436"/>
                    <a:pt x="12207976" y="144379"/>
                    <a:pt x="12228047" y="87071"/>
                  </a:cubicBezTo>
                  <a:lnTo>
                    <a:pt x="12237514" y="59804"/>
                  </a:lnTo>
                  <a:lnTo>
                    <a:pt x="12243952" y="40995"/>
                  </a:lnTo>
                  <a:lnTo>
                    <a:pt x="12248496" y="28372"/>
                  </a:lnTo>
                  <a:cubicBezTo>
                    <a:pt x="12240796" y="28372"/>
                    <a:pt x="12232970" y="27614"/>
                    <a:pt x="12225270" y="27489"/>
                  </a:cubicBezTo>
                  <a:cubicBezTo>
                    <a:pt x="12212141" y="18652"/>
                    <a:pt x="12198888" y="8428"/>
                    <a:pt x="12185759" y="-1924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35" name="Vapaamuotoinen: Muoto 34">
              <a:extLst>
                <a:ext uri="{FF2B5EF4-FFF2-40B4-BE49-F238E27FC236}">
                  <a16:creationId xmlns:a16="http://schemas.microsoft.com/office/drawing/2014/main" id="{CC761B76-4B59-CAD6-F7FE-E7B34A78B650}"/>
                </a:ext>
              </a:extLst>
            </p:cNvPr>
            <p:cNvSpPr/>
            <p:nvPr/>
          </p:nvSpPr>
          <p:spPr>
            <a:xfrm>
              <a:off x="8991797" y="4839289"/>
              <a:ext cx="46831" cy="28023"/>
            </a:xfrm>
            <a:custGeom>
              <a:avLst/>
              <a:gdLst>
                <a:gd name="connsiteX0" fmla="*/ 38274 w 46831"/>
                <a:gd name="connsiteY0" fmla="*/ -1924 h 28023"/>
                <a:gd name="connsiteX1" fmla="*/ -479 w 46831"/>
                <a:gd name="connsiteY1" fmla="*/ 25215 h 28023"/>
                <a:gd name="connsiteX2" fmla="*/ 46353 w 46831"/>
                <a:gd name="connsiteY2" fmla="*/ 26099 h 28023"/>
                <a:gd name="connsiteX3" fmla="*/ 38274 w 46831"/>
                <a:gd name="connsiteY3" fmla="*/ -1924 h 28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6831" h="28023">
                  <a:moveTo>
                    <a:pt x="38274" y="-1924"/>
                  </a:moveTo>
                  <a:cubicBezTo>
                    <a:pt x="25650" y="7291"/>
                    <a:pt x="13027" y="16253"/>
                    <a:pt x="-479" y="25215"/>
                  </a:cubicBezTo>
                  <a:lnTo>
                    <a:pt x="46353" y="26099"/>
                  </a:lnTo>
                  <a:cubicBezTo>
                    <a:pt x="43576" y="16758"/>
                    <a:pt x="41556" y="7417"/>
                    <a:pt x="38274" y="-1924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36" name="Vapaamuotoinen: Muoto 35">
              <a:extLst>
                <a:ext uri="{FF2B5EF4-FFF2-40B4-BE49-F238E27FC236}">
                  <a16:creationId xmlns:a16="http://schemas.microsoft.com/office/drawing/2014/main" id="{0620ED29-A106-E37E-CBCC-4FE43D8F50FE}"/>
                </a:ext>
              </a:extLst>
            </p:cNvPr>
            <p:cNvSpPr/>
            <p:nvPr/>
          </p:nvSpPr>
          <p:spPr>
            <a:xfrm>
              <a:off x="3410110" y="4865294"/>
              <a:ext cx="8784649" cy="1992705"/>
            </a:xfrm>
            <a:custGeom>
              <a:avLst/>
              <a:gdLst>
                <a:gd name="connsiteX0" fmla="*/ 5060689 w 8784649"/>
                <a:gd name="connsiteY0" fmla="*/ 50208 h 1992705"/>
                <a:gd name="connsiteX1" fmla="*/ 704278 w 8784649"/>
                <a:gd name="connsiteY1" fmla="*/ 1531296 h 1992705"/>
                <a:gd name="connsiteX2" fmla="*/ 654920 w 8784649"/>
                <a:gd name="connsiteY2" fmla="*/ 1565378 h 1992705"/>
                <a:gd name="connsiteX3" fmla="*/ 469233 w 8784649"/>
                <a:gd name="connsiteY3" fmla="*/ 1698428 h 1992705"/>
                <a:gd name="connsiteX4" fmla="*/ 95332 w 8784649"/>
                <a:gd name="connsiteY4" fmla="*/ 1990781 h 1992705"/>
                <a:gd name="connsiteX5" fmla="*/ -479 w 8784649"/>
                <a:gd name="connsiteY5" fmla="*/ 1990781 h 1992705"/>
                <a:gd name="connsiteX6" fmla="*/ 552799 w 8784649"/>
                <a:gd name="connsiteY6" fmla="*/ 1562981 h 1992705"/>
                <a:gd name="connsiteX7" fmla="*/ 600009 w 8784649"/>
                <a:gd name="connsiteY7" fmla="*/ 1529653 h 1992705"/>
                <a:gd name="connsiteX8" fmla="*/ 1427968 w 8784649"/>
                <a:gd name="connsiteY8" fmla="*/ 1018791 h 1992705"/>
                <a:gd name="connsiteX9" fmla="*/ 5624571 w 8784649"/>
                <a:gd name="connsiteY9" fmla="*/ -790 h 1992705"/>
                <a:gd name="connsiteX10" fmla="*/ 5625959 w 8784649"/>
                <a:gd name="connsiteY10" fmla="*/ -790 h 1992705"/>
                <a:gd name="connsiteX11" fmla="*/ 5637194 w 8784649"/>
                <a:gd name="connsiteY11" fmla="*/ -790 h 1992705"/>
                <a:gd name="connsiteX12" fmla="*/ 5684026 w 8784649"/>
                <a:gd name="connsiteY12" fmla="*/ 94 h 1992705"/>
                <a:gd name="connsiteX13" fmla="*/ 5685414 w 8784649"/>
                <a:gd name="connsiteY13" fmla="*/ 94 h 1992705"/>
                <a:gd name="connsiteX14" fmla="*/ 5737927 w 8784649"/>
                <a:gd name="connsiteY14" fmla="*/ 1608 h 1992705"/>
                <a:gd name="connsiteX15" fmla="*/ 6259519 w 8784649"/>
                <a:gd name="connsiteY15" fmla="*/ 33039 h 1992705"/>
                <a:gd name="connsiteX16" fmla="*/ 8784170 w 8784649"/>
                <a:gd name="connsiteY16" fmla="*/ 664202 h 1992705"/>
                <a:gd name="connsiteX17" fmla="*/ 8784170 w 8784649"/>
                <a:gd name="connsiteY17" fmla="*/ 700306 h 1992705"/>
                <a:gd name="connsiteX18" fmla="*/ 5697405 w 8784649"/>
                <a:gd name="connsiteY18" fmla="*/ 40994 h 1992705"/>
                <a:gd name="connsiteX19" fmla="*/ 5696017 w 8784649"/>
                <a:gd name="connsiteY19" fmla="*/ 40994 h 1992705"/>
                <a:gd name="connsiteX20" fmla="*/ 5681879 w 8784649"/>
                <a:gd name="connsiteY20" fmla="*/ 40994 h 1992705"/>
                <a:gd name="connsiteX21" fmla="*/ 5638203 w 8784649"/>
                <a:gd name="connsiteY21" fmla="*/ 40109 h 1992705"/>
                <a:gd name="connsiteX22" fmla="*/ 5636688 w 8784649"/>
                <a:gd name="connsiteY22" fmla="*/ 40109 h 1992705"/>
                <a:gd name="connsiteX23" fmla="*/ 5579001 w 8784649"/>
                <a:gd name="connsiteY23" fmla="*/ 39351 h 1992705"/>
                <a:gd name="connsiteX24" fmla="*/ 5060689 w 8784649"/>
                <a:gd name="connsiteY24" fmla="*/ 50208 h 19927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8784649" h="1992705">
                  <a:moveTo>
                    <a:pt x="5060689" y="50208"/>
                  </a:moveTo>
                  <a:cubicBezTo>
                    <a:pt x="3503232" y="130241"/>
                    <a:pt x="1988946" y="650066"/>
                    <a:pt x="704278" y="1531296"/>
                  </a:cubicBezTo>
                  <a:lnTo>
                    <a:pt x="654920" y="1565378"/>
                  </a:lnTo>
                  <a:cubicBezTo>
                    <a:pt x="592473" y="1608928"/>
                    <a:pt x="530581" y="1653236"/>
                    <a:pt x="469233" y="1698428"/>
                  </a:cubicBezTo>
                  <a:cubicBezTo>
                    <a:pt x="341485" y="1792344"/>
                    <a:pt x="216855" y="1889795"/>
                    <a:pt x="95332" y="1990781"/>
                  </a:cubicBezTo>
                  <a:lnTo>
                    <a:pt x="-479" y="1990781"/>
                  </a:lnTo>
                  <a:cubicBezTo>
                    <a:pt x="177925" y="1840692"/>
                    <a:pt x="362351" y="1698049"/>
                    <a:pt x="552799" y="1562981"/>
                  </a:cubicBezTo>
                  <a:lnTo>
                    <a:pt x="600009" y="1529653"/>
                  </a:lnTo>
                  <a:cubicBezTo>
                    <a:pt x="865994" y="1343713"/>
                    <a:pt x="1142430" y="1173046"/>
                    <a:pt x="1427968" y="1018791"/>
                  </a:cubicBezTo>
                  <a:cubicBezTo>
                    <a:pt x="2713395" y="324511"/>
                    <a:pt x="4167215" y="-24520"/>
                    <a:pt x="5624571" y="-790"/>
                  </a:cubicBezTo>
                  <a:lnTo>
                    <a:pt x="5625959" y="-790"/>
                  </a:lnTo>
                  <a:lnTo>
                    <a:pt x="5637194" y="-790"/>
                  </a:lnTo>
                  <a:lnTo>
                    <a:pt x="5684026" y="94"/>
                  </a:lnTo>
                  <a:lnTo>
                    <a:pt x="5685414" y="94"/>
                  </a:lnTo>
                  <a:lnTo>
                    <a:pt x="5737927" y="1608"/>
                  </a:lnTo>
                  <a:cubicBezTo>
                    <a:pt x="5911876" y="6785"/>
                    <a:pt x="6085697" y="17260"/>
                    <a:pt x="6259519" y="33039"/>
                  </a:cubicBezTo>
                  <a:cubicBezTo>
                    <a:pt x="7128379" y="112946"/>
                    <a:pt x="7979943" y="325775"/>
                    <a:pt x="8784170" y="664202"/>
                  </a:cubicBezTo>
                  <a:lnTo>
                    <a:pt x="8784170" y="700306"/>
                  </a:lnTo>
                  <a:cubicBezTo>
                    <a:pt x="7805489" y="289545"/>
                    <a:pt x="6758517" y="65861"/>
                    <a:pt x="5697405" y="40994"/>
                  </a:cubicBezTo>
                  <a:lnTo>
                    <a:pt x="5696017" y="40994"/>
                  </a:lnTo>
                  <a:lnTo>
                    <a:pt x="5681879" y="40994"/>
                  </a:lnTo>
                  <a:lnTo>
                    <a:pt x="5638203" y="40109"/>
                  </a:lnTo>
                  <a:lnTo>
                    <a:pt x="5636688" y="40109"/>
                  </a:lnTo>
                  <a:lnTo>
                    <a:pt x="5579001" y="39351"/>
                  </a:lnTo>
                  <a:cubicBezTo>
                    <a:pt x="5406314" y="37585"/>
                    <a:pt x="5233501" y="41246"/>
                    <a:pt x="5060689" y="50208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37" name="Vapaamuotoinen: Muoto 36">
              <a:extLst>
                <a:ext uri="{FF2B5EF4-FFF2-40B4-BE49-F238E27FC236}">
                  <a16:creationId xmlns:a16="http://schemas.microsoft.com/office/drawing/2014/main" id="{9544D780-EDC9-C6A0-BAEC-EEA9F0214063}"/>
                </a:ext>
              </a:extLst>
            </p:cNvPr>
            <p:cNvSpPr/>
            <p:nvPr/>
          </p:nvSpPr>
          <p:spPr>
            <a:xfrm>
              <a:off x="8617535" y="4960"/>
              <a:ext cx="1310653" cy="6854555"/>
            </a:xfrm>
            <a:custGeom>
              <a:avLst/>
              <a:gdLst>
                <a:gd name="connsiteX0" fmla="*/ 679391 w 1310653"/>
                <a:gd name="connsiteY0" fmla="*/ 5597879 h 6854555"/>
                <a:gd name="connsiteX1" fmla="*/ 662603 w 1310653"/>
                <a:gd name="connsiteY1" fmla="*/ 5555842 h 6854555"/>
                <a:gd name="connsiteX2" fmla="*/ 662603 w 1310653"/>
                <a:gd name="connsiteY2" fmla="*/ 5555842 h 6854555"/>
                <a:gd name="connsiteX3" fmla="*/ 464922 w 1310653"/>
                <a:gd name="connsiteY3" fmla="*/ 5000419 h 6854555"/>
                <a:gd name="connsiteX4" fmla="*/ 464291 w 1310653"/>
                <a:gd name="connsiteY4" fmla="*/ 4998527 h 6854555"/>
                <a:gd name="connsiteX5" fmla="*/ 434500 w 1310653"/>
                <a:gd name="connsiteY5" fmla="*/ 4902213 h 6854555"/>
                <a:gd name="connsiteX6" fmla="*/ 431597 w 1310653"/>
                <a:gd name="connsiteY6" fmla="*/ 4892872 h 6854555"/>
                <a:gd name="connsiteX7" fmla="*/ 422129 w 1310653"/>
                <a:gd name="connsiteY7" fmla="*/ 4861187 h 6854555"/>
                <a:gd name="connsiteX8" fmla="*/ 420741 w 1310653"/>
                <a:gd name="connsiteY8" fmla="*/ 4861187 h 6854555"/>
                <a:gd name="connsiteX9" fmla="*/ 412662 w 1310653"/>
                <a:gd name="connsiteY9" fmla="*/ 4833161 h 6854555"/>
                <a:gd name="connsiteX10" fmla="*/ 413671 w 1310653"/>
                <a:gd name="connsiteY10" fmla="*/ 4833161 h 6854555"/>
                <a:gd name="connsiteX11" fmla="*/ 397136 w 1310653"/>
                <a:gd name="connsiteY11" fmla="*/ 4776483 h 6854555"/>
                <a:gd name="connsiteX12" fmla="*/ 397136 w 1310653"/>
                <a:gd name="connsiteY12" fmla="*/ 4775601 h 6854555"/>
                <a:gd name="connsiteX13" fmla="*/ 229751 w 1310653"/>
                <a:gd name="connsiteY13" fmla="*/ 4086875 h 6854555"/>
                <a:gd name="connsiteX14" fmla="*/ 227731 w 1310653"/>
                <a:gd name="connsiteY14" fmla="*/ 747266 h 6854555"/>
                <a:gd name="connsiteX15" fmla="*/ 414429 w 1310653"/>
                <a:gd name="connsiteY15" fmla="*/ -1924 h 6854555"/>
                <a:gd name="connsiteX16" fmla="*/ 343487 w 1310653"/>
                <a:gd name="connsiteY16" fmla="*/ -1924 h 6854555"/>
                <a:gd name="connsiteX17" fmla="*/ 253483 w 1310653"/>
                <a:gd name="connsiteY17" fmla="*/ 4469487 h 6854555"/>
                <a:gd name="connsiteX18" fmla="*/ 361537 w 1310653"/>
                <a:gd name="connsiteY18" fmla="*/ 4860808 h 6854555"/>
                <a:gd name="connsiteX19" fmla="*/ 363810 w 1310653"/>
                <a:gd name="connsiteY19" fmla="*/ 4868254 h 6854555"/>
                <a:gd name="connsiteX20" fmla="*/ 374034 w 1310653"/>
                <a:gd name="connsiteY20" fmla="*/ 4901707 h 6854555"/>
                <a:gd name="connsiteX21" fmla="*/ 382239 w 1310653"/>
                <a:gd name="connsiteY21" fmla="*/ 4928341 h 6854555"/>
                <a:gd name="connsiteX22" fmla="*/ 1253244 w 1310653"/>
                <a:gd name="connsiteY22" fmla="*/ 6852632 h 6854555"/>
                <a:gd name="connsiteX23" fmla="*/ 1310175 w 1310653"/>
                <a:gd name="connsiteY23" fmla="*/ 6852632 h 6854555"/>
                <a:gd name="connsiteX24" fmla="*/ 679391 w 1310653"/>
                <a:gd name="connsiteY24" fmla="*/ 5597879 h 6854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310653" h="6854555">
                  <a:moveTo>
                    <a:pt x="679391" y="5597879"/>
                  </a:moveTo>
                  <a:cubicBezTo>
                    <a:pt x="673711" y="5583869"/>
                    <a:pt x="668156" y="5569855"/>
                    <a:pt x="662603" y="5555842"/>
                  </a:cubicBezTo>
                  <a:lnTo>
                    <a:pt x="662603" y="5555842"/>
                  </a:lnTo>
                  <a:cubicBezTo>
                    <a:pt x="590270" y="5372805"/>
                    <a:pt x="524377" y="5187623"/>
                    <a:pt x="464922" y="5000419"/>
                  </a:cubicBezTo>
                  <a:cubicBezTo>
                    <a:pt x="464796" y="4999790"/>
                    <a:pt x="464543" y="4999158"/>
                    <a:pt x="464291" y="4998527"/>
                  </a:cubicBezTo>
                  <a:cubicBezTo>
                    <a:pt x="454193" y="4966463"/>
                    <a:pt x="444094" y="4934400"/>
                    <a:pt x="434500" y="4902213"/>
                  </a:cubicBezTo>
                  <a:cubicBezTo>
                    <a:pt x="433491" y="4899057"/>
                    <a:pt x="432480" y="4896027"/>
                    <a:pt x="431597" y="4892872"/>
                  </a:cubicBezTo>
                  <a:cubicBezTo>
                    <a:pt x="428441" y="4882267"/>
                    <a:pt x="425159" y="4871789"/>
                    <a:pt x="422129" y="4861187"/>
                  </a:cubicBezTo>
                  <a:lnTo>
                    <a:pt x="420741" y="4861187"/>
                  </a:lnTo>
                  <a:cubicBezTo>
                    <a:pt x="417964" y="4851846"/>
                    <a:pt x="415312" y="4842502"/>
                    <a:pt x="412662" y="4833161"/>
                  </a:cubicBezTo>
                  <a:lnTo>
                    <a:pt x="413671" y="4833161"/>
                  </a:lnTo>
                  <a:cubicBezTo>
                    <a:pt x="407991" y="4814352"/>
                    <a:pt x="402563" y="4795291"/>
                    <a:pt x="397136" y="4776483"/>
                  </a:cubicBezTo>
                  <a:cubicBezTo>
                    <a:pt x="397136" y="4776230"/>
                    <a:pt x="397136" y="4775854"/>
                    <a:pt x="397136" y="4775601"/>
                  </a:cubicBezTo>
                  <a:cubicBezTo>
                    <a:pt x="331873" y="4548383"/>
                    <a:pt x="276079" y="4318763"/>
                    <a:pt x="229751" y="4086875"/>
                  </a:cubicBezTo>
                  <a:cubicBezTo>
                    <a:pt x="8591" y="2984738"/>
                    <a:pt x="7835" y="1849656"/>
                    <a:pt x="227731" y="747266"/>
                  </a:cubicBezTo>
                  <a:cubicBezTo>
                    <a:pt x="278224" y="494801"/>
                    <a:pt x="340457" y="245114"/>
                    <a:pt x="414429" y="-1924"/>
                  </a:cubicBezTo>
                  <a:lnTo>
                    <a:pt x="343487" y="-1924"/>
                  </a:lnTo>
                  <a:cubicBezTo>
                    <a:pt x="-82295" y="1454168"/>
                    <a:pt x="-113350" y="2997361"/>
                    <a:pt x="253483" y="4469487"/>
                  </a:cubicBezTo>
                  <a:cubicBezTo>
                    <a:pt x="286429" y="4600894"/>
                    <a:pt x="322532" y="4731420"/>
                    <a:pt x="361537" y="4860808"/>
                  </a:cubicBezTo>
                  <a:cubicBezTo>
                    <a:pt x="361537" y="4863332"/>
                    <a:pt x="362927" y="4865730"/>
                    <a:pt x="363810" y="4868254"/>
                  </a:cubicBezTo>
                  <a:cubicBezTo>
                    <a:pt x="367092" y="4879490"/>
                    <a:pt x="370501" y="4890597"/>
                    <a:pt x="374034" y="4901707"/>
                  </a:cubicBezTo>
                  <a:cubicBezTo>
                    <a:pt x="376686" y="4910669"/>
                    <a:pt x="379463" y="4919505"/>
                    <a:pt x="382239" y="4928341"/>
                  </a:cubicBezTo>
                  <a:cubicBezTo>
                    <a:pt x="592291" y="5603179"/>
                    <a:pt x="884898" y="6249493"/>
                    <a:pt x="1253244" y="6852632"/>
                  </a:cubicBezTo>
                  <a:lnTo>
                    <a:pt x="1310175" y="6852632"/>
                  </a:lnTo>
                  <a:cubicBezTo>
                    <a:pt x="1065284" y="6452725"/>
                    <a:pt x="854349" y="6033002"/>
                    <a:pt x="679391" y="5597879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38" name="Vapaamuotoinen: Muoto 37">
              <a:extLst>
                <a:ext uri="{FF2B5EF4-FFF2-40B4-BE49-F238E27FC236}">
                  <a16:creationId xmlns:a16="http://schemas.microsoft.com/office/drawing/2014/main" id="{5E6E0946-5602-1681-3A7F-CE021B9EECD4}"/>
                </a:ext>
              </a:extLst>
            </p:cNvPr>
            <p:cNvSpPr/>
            <p:nvPr/>
          </p:nvSpPr>
          <p:spPr>
            <a:xfrm>
              <a:off x="9030549" y="4838279"/>
              <a:ext cx="9467" cy="28023"/>
            </a:xfrm>
            <a:custGeom>
              <a:avLst/>
              <a:gdLst>
                <a:gd name="connsiteX0" fmla="*/ 530 w 9467"/>
                <a:gd name="connsiteY0" fmla="*/ -1924 h 28023"/>
                <a:gd name="connsiteX1" fmla="*/ -479 w 9467"/>
                <a:gd name="connsiteY1" fmla="*/ -1924 h 28023"/>
                <a:gd name="connsiteX2" fmla="*/ 7600 w 9467"/>
                <a:gd name="connsiteY2" fmla="*/ 26099 h 28023"/>
                <a:gd name="connsiteX3" fmla="*/ 8988 w 9467"/>
                <a:gd name="connsiteY3" fmla="*/ 26099 h 28023"/>
                <a:gd name="connsiteX4" fmla="*/ 530 w 9467"/>
                <a:gd name="connsiteY4" fmla="*/ -1924 h 28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67" h="28023">
                  <a:moveTo>
                    <a:pt x="530" y="-1924"/>
                  </a:moveTo>
                  <a:lnTo>
                    <a:pt x="-479" y="-1924"/>
                  </a:lnTo>
                  <a:cubicBezTo>
                    <a:pt x="2171" y="7417"/>
                    <a:pt x="4823" y="16758"/>
                    <a:pt x="7600" y="26099"/>
                  </a:cubicBezTo>
                  <a:lnTo>
                    <a:pt x="8988" y="26099"/>
                  </a:lnTo>
                  <a:cubicBezTo>
                    <a:pt x="6085" y="17643"/>
                    <a:pt x="2803" y="8049"/>
                    <a:pt x="530" y="-1924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39" name="Vapaamuotoinen: Muoto 38">
              <a:extLst>
                <a:ext uri="{FF2B5EF4-FFF2-40B4-BE49-F238E27FC236}">
                  <a16:creationId xmlns:a16="http://schemas.microsoft.com/office/drawing/2014/main" id="{FBC8A880-8ED5-E05F-03BF-595CFD700C6F}"/>
                </a:ext>
              </a:extLst>
            </p:cNvPr>
            <p:cNvSpPr/>
            <p:nvPr/>
          </p:nvSpPr>
          <p:spPr>
            <a:xfrm>
              <a:off x="8617535" y="4330"/>
              <a:ext cx="1310653" cy="6854554"/>
            </a:xfrm>
            <a:custGeom>
              <a:avLst/>
              <a:gdLst>
                <a:gd name="connsiteX0" fmla="*/ 679391 w 1310653"/>
                <a:gd name="connsiteY0" fmla="*/ 5598509 h 6854554"/>
                <a:gd name="connsiteX1" fmla="*/ 662603 w 1310653"/>
                <a:gd name="connsiteY1" fmla="*/ 5556472 h 6854554"/>
                <a:gd name="connsiteX2" fmla="*/ 662603 w 1310653"/>
                <a:gd name="connsiteY2" fmla="*/ 5556472 h 6854554"/>
                <a:gd name="connsiteX3" fmla="*/ 464922 w 1310653"/>
                <a:gd name="connsiteY3" fmla="*/ 5001049 h 6854554"/>
                <a:gd name="connsiteX4" fmla="*/ 464291 w 1310653"/>
                <a:gd name="connsiteY4" fmla="*/ 4999157 h 6854554"/>
                <a:gd name="connsiteX5" fmla="*/ 434500 w 1310653"/>
                <a:gd name="connsiteY5" fmla="*/ 4902843 h 6854554"/>
                <a:gd name="connsiteX6" fmla="*/ 431597 w 1310653"/>
                <a:gd name="connsiteY6" fmla="*/ 4893502 h 6854554"/>
                <a:gd name="connsiteX7" fmla="*/ 422129 w 1310653"/>
                <a:gd name="connsiteY7" fmla="*/ 4861817 h 6854554"/>
                <a:gd name="connsiteX8" fmla="*/ 413671 w 1310653"/>
                <a:gd name="connsiteY8" fmla="*/ 4833162 h 6854554"/>
                <a:gd name="connsiteX9" fmla="*/ 397136 w 1310653"/>
                <a:gd name="connsiteY9" fmla="*/ 4776484 h 6854554"/>
                <a:gd name="connsiteX10" fmla="*/ 397136 w 1310653"/>
                <a:gd name="connsiteY10" fmla="*/ 4775600 h 6854554"/>
                <a:gd name="connsiteX11" fmla="*/ 229751 w 1310653"/>
                <a:gd name="connsiteY11" fmla="*/ 4086874 h 6854554"/>
                <a:gd name="connsiteX12" fmla="*/ 227731 w 1310653"/>
                <a:gd name="connsiteY12" fmla="*/ 747266 h 6854554"/>
                <a:gd name="connsiteX13" fmla="*/ 414429 w 1310653"/>
                <a:gd name="connsiteY13" fmla="*/ -1924 h 6854554"/>
                <a:gd name="connsiteX14" fmla="*/ 343487 w 1310653"/>
                <a:gd name="connsiteY14" fmla="*/ -1924 h 6854554"/>
                <a:gd name="connsiteX15" fmla="*/ 253483 w 1310653"/>
                <a:gd name="connsiteY15" fmla="*/ 4469486 h 6854554"/>
                <a:gd name="connsiteX16" fmla="*/ 361537 w 1310653"/>
                <a:gd name="connsiteY16" fmla="*/ 4860807 h 6854554"/>
                <a:gd name="connsiteX17" fmla="*/ 363810 w 1310653"/>
                <a:gd name="connsiteY17" fmla="*/ 4868255 h 6854554"/>
                <a:gd name="connsiteX18" fmla="*/ 374034 w 1310653"/>
                <a:gd name="connsiteY18" fmla="*/ 4901706 h 6854554"/>
                <a:gd name="connsiteX19" fmla="*/ 382239 w 1310653"/>
                <a:gd name="connsiteY19" fmla="*/ 4928339 h 6854554"/>
                <a:gd name="connsiteX20" fmla="*/ 1253244 w 1310653"/>
                <a:gd name="connsiteY20" fmla="*/ 6852631 h 6854554"/>
                <a:gd name="connsiteX21" fmla="*/ 1310175 w 1310653"/>
                <a:gd name="connsiteY21" fmla="*/ 6852631 h 6854554"/>
                <a:gd name="connsiteX22" fmla="*/ 679391 w 1310653"/>
                <a:gd name="connsiteY22" fmla="*/ 5598509 h 6854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10653" h="6854554">
                  <a:moveTo>
                    <a:pt x="679391" y="5598509"/>
                  </a:moveTo>
                  <a:cubicBezTo>
                    <a:pt x="673711" y="5584499"/>
                    <a:pt x="668156" y="5570486"/>
                    <a:pt x="662603" y="5556472"/>
                  </a:cubicBezTo>
                  <a:lnTo>
                    <a:pt x="662603" y="5556472"/>
                  </a:lnTo>
                  <a:cubicBezTo>
                    <a:pt x="590270" y="5373435"/>
                    <a:pt x="524377" y="5188253"/>
                    <a:pt x="464922" y="5001049"/>
                  </a:cubicBezTo>
                  <a:cubicBezTo>
                    <a:pt x="464796" y="5000421"/>
                    <a:pt x="464543" y="4999789"/>
                    <a:pt x="464291" y="4999157"/>
                  </a:cubicBezTo>
                  <a:cubicBezTo>
                    <a:pt x="454193" y="4967093"/>
                    <a:pt x="444094" y="4935030"/>
                    <a:pt x="434500" y="4902843"/>
                  </a:cubicBezTo>
                  <a:cubicBezTo>
                    <a:pt x="433491" y="4899687"/>
                    <a:pt x="432480" y="4896658"/>
                    <a:pt x="431597" y="4893502"/>
                  </a:cubicBezTo>
                  <a:cubicBezTo>
                    <a:pt x="428441" y="4882897"/>
                    <a:pt x="425159" y="4872419"/>
                    <a:pt x="422129" y="4861817"/>
                  </a:cubicBezTo>
                  <a:cubicBezTo>
                    <a:pt x="419100" y="4851213"/>
                    <a:pt x="416449" y="4842756"/>
                    <a:pt x="413671" y="4833162"/>
                  </a:cubicBezTo>
                  <a:cubicBezTo>
                    <a:pt x="407991" y="4814354"/>
                    <a:pt x="402563" y="4795293"/>
                    <a:pt x="397136" y="4776484"/>
                  </a:cubicBezTo>
                  <a:cubicBezTo>
                    <a:pt x="397136" y="4776231"/>
                    <a:pt x="397136" y="4775852"/>
                    <a:pt x="397136" y="4775600"/>
                  </a:cubicBezTo>
                  <a:cubicBezTo>
                    <a:pt x="331873" y="4548381"/>
                    <a:pt x="276079" y="4318765"/>
                    <a:pt x="229751" y="4086874"/>
                  </a:cubicBezTo>
                  <a:cubicBezTo>
                    <a:pt x="8591" y="2984737"/>
                    <a:pt x="7835" y="1849654"/>
                    <a:pt x="227731" y="747266"/>
                  </a:cubicBezTo>
                  <a:cubicBezTo>
                    <a:pt x="278224" y="494801"/>
                    <a:pt x="340457" y="245112"/>
                    <a:pt x="414429" y="-1924"/>
                  </a:cubicBezTo>
                  <a:lnTo>
                    <a:pt x="343487" y="-1924"/>
                  </a:lnTo>
                  <a:cubicBezTo>
                    <a:pt x="-82295" y="1454295"/>
                    <a:pt x="-113350" y="2997360"/>
                    <a:pt x="253483" y="4469486"/>
                  </a:cubicBezTo>
                  <a:cubicBezTo>
                    <a:pt x="286429" y="4600893"/>
                    <a:pt x="322532" y="4731418"/>
                    <a:pt x="361537" y="4860807"/>
                  </a:cubicBezTo>
                  <a:cubicBezTo>
                    <a:pt x="361537" y="4863331"/>
                    <a:pt x="362927" y="4865728"/>
                    <a:pt x="363810" y="4868255"/>
                  </a:cubicBezTo>
                  <a:cubicBezTo>
                    <a:pt x="367092" y="4879489"/>
                    <a:pt x="370501" y="4890596"/>
                    <a:pt x="374034" y="4901706"/>
                  </a:cubicBezTo>
                  <a:cubicBezTo>
                    <a:pt x="376686" y="4910668"/>
                    <a:pt x="379463" y="4919503"/>
                    <a:pt x="382239" y="4928339"/>
                  </a:cubicBezTo>
                  <a:cubicBezTo>
                    <a:pt x="592291" y="5603181"/>
                    <a:pt x="884898" y="6249491"/>
                    <a:pt x="1253244" y="6852631"/>
                  </a:cubicBezTo>
                  <a:lnTo>
                    <a:pt x="1310175" y="6852631"/>
                  </a:lnTo>
                  <a:cubicBezTo>
                    <a:pt x="1065284" y="6452850"/>
                    <a:pt x="854349" y="6033379"/>
                    <a:pt x="679391" y="5598509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40" name="Vapaamuotoinen: Muoto 39">
              <a:extLst>
                <a:ext uri="{FF2B5EF4-FFF2-40B4-BE49-F238E27FC236}">
                  <a16:creationId xmlns:a16="http://schemas.microsoft.com/office/drawing/2014/main" id="{48FD01E9-6994-BC06-D826-F320EBCDF73E}"/>
                </a:ext>
              </a:extLst>
            </p:cNvPr>
            <p:cNvSpPr/>
            <p:nvPr/>
          </p:nvSpPr>
          <p:spPr>
            <a:xfrm>
              <a:off x="12158970" y="640793"/>
              <a:ext cx="50493" cy="30801"/>
            </a:xfrm>
            <a:custGeom>
              <a:avLst/>
              <a:gdLst>
                <a:gd name="connsiteX0" fmla="*/ 9747 w 50493"/>
                <a:gd name="connsiteY0" fmla="*/ -1924 h 30801"/>
                <a:gd name="connsiteX1" fmla="*/ -479 w 50493"/>
                <a:gd name="connsiteY1" fmla="*/ 27614 h 30801"/>
                <a:gd name="connsiteX2" fmla="*/ 50014 w 50493"/>
                <a:gd name="connsiteY2" fmla="*/ 28878 h 30801"/>
                <a:gd name="connsiteX3" fmla="*/ 9747 w 50493"/>
                <a:gd name="connsiteY3" fmla="*/ -1924 h 308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493" h="30801">
                  <a:moveTo>
                    <a:pt x="9747" y="-1924"/>
                  </a:moveTo>
                  <a:cubicBezTo>
                    <a:pt x="6464" y="7923"/>
                    <a:pt x="3056" y="17769"/>
                    <a:pt x="-479" y="27614"/>
                  </a:cubicBezTo>
                  <a:cubicBezTo>
                    <a:pt x="16185" y="27614"/>
                    <a:pt x="32847" y="27614"/>
                    <a:pt x="50014" y="28878"/>
                  </a:cubicBezTo>
                  <a:cubicBezTo>
                    <a:pt x="36129" y="18652"/>
                    <a:pt x="22875" y="8428"/>
                    <a:pt x="9747" y="-1924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41" name="Vapaamuotoinen: Muoto 40">
              <a:extLst>
                <a:ext uri="{FF2B5EF4-FFF2-40B4-BE49-F238E27FC236}">
                  <a16:creationId xmlns:a16="http://schemas.microsoft.com/office/drawing/2014/main" id="{FC6393F0-F81F-0924-2069-9DD6182B9D37}"/>
                </a:ext>
              </a:extLst>
            </p:cNvPr>
            <p:cNvSpPr/>
            <p:nvPr/>
          </p:nvSpPr>
          <p:spPr>
            <a:xfrm>
              <a:off x="11488928" y="3192"/>
              <a:ext cx="764842" cy="728362"/>
            </a:xfrm>
            <a:custGeom>
              <a:avLst/>
              <a:gdLst>
                <a:gd name="connsiteX0" fmla="*/ 738108 w 764842"/>
                <a:gd name="connsiteY0" fmla="*/ 680111 h 728362"/>
                <a:gd name="connsiteX1" fmla="*/ 719426 w 764842"/>
                <a:gd name="connsiteY1" fmla="*/ 666099 h 728362"/>
                <a:gd name="connsiteX2" fmla="*/ 679662 w 764842"/>
                <a:gd name="connsiteY2" fmla="*/ 635298 h 728362"/>
                <a:gd name="connsiteX3" fmla="*/ 649619 w 764842"/>
                <a:gd name="connsiteY3" fmla="*/ 611441 h 728362"/>
                <a:gd name="connsiteX4" fmla="*/ 63899 w 764842"/>
                <a:gd name="connsiteY4" fmla="*/ -1924 h 728362"/>
                <a:gd name="connsiteX5" fmla="*/ -479 w 764842"/>
                <a:gd name="connsiteY5" fmla="*/ -1924 h 728362"/>
                <a:gd name="connsiteX6" fmla="*/ 549264 w 764842"/>
                <a:gd name="connsiteY6" fmla="*/ 591369 h 728362"/>
                <a:gd name="connsiteX7" fmla="*/ 640404 w 764842"/>
                <a:gd name="connsiteY7" fmla="*/ 664837 h 728362"/>
                <a:gd name="connsiteX8" fmla="*/ 649619 w 764842"/>
                <a:gd name="connsiteY8" fmla="*/ 672032 h 728362"/>
                <a:gd name="connsiteX9" fmla="*/ 663378 w 764842"/>
                <a:gd name="connsiteY9" fmla="*/ 682635 h 728362"/>
                <a:gd name="connsiteX10" fmla="*/ 684206 w 764842"/>
                <a:gd name="connsiteY10" fmla="*/ 698414 h 728362"/>
                <a:gd name="connsiteX11" fmla="*/ 722076 w 764842"/>
                <a:gd name="connsiteY11" fmla="*/ 726439 h 728362"/>
                <a:gd name="connsiteX12" fmla="*/ 731543 w 764842"/>
                <a:gd name="connsiteY12" fmla="*/ 699172 h 728362"/>
                <a:gd name="connsiteX13" fmla="*/ 764364 w 764842"/>
                <a:gd name="connsiteY13" fmla="*/ 700055 h 728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64842" h="728362">
                  <a:moveTo>
                    <a:pt x="738108" y="680111"/>
                  </a:moveTo>
                  <a:lnTo>
                    <a:pt x="719426" y="666099"/>
                  </a:lnTo>
                  <a:cubicBezTo>
                    <a:pt x="706044" y="655874"/>
                    <a:pt x="692791" y="645650"/>
                    <a:pt x="679662" y="635298"/>
                  </a:cubicBezTo>
                  <a:cubicBezTo>
                    <a:pt x="669563" y="627471"/>
                    <a:pt x="659592" y="619519"/>
                    <a:pt x="649619" y="611441"/>
                  </a:cubicBezTo>
                  <a:cubicBezTo>
                    <a:pt x="428459" y="433452"/>
                    <a:pt x="231536" y="227188"/>
                    <a:pt x="63899" y="-1924"/>
                  </a:cubicBezTo>
                  <a:lnTo>
                    <a:pt x="-479" y="-1924"/>
                  </a:lnTo>
                  <a:cubicBezTo>
                    <a:pt x="157564" y="217847"/>
                    <a:pt x="342243" y="417043"/>
                    <a:pt x="549264" y="591369"/>
                  </a:cubicBezTo>
                  <a:cubicBezTo>
                    <a:pt x="579181" y="616616"/>
                    <a:pt x="609602" y="641105"/>
                    <a:pt x="640404" y="664837"/>
                  </a:cubicBezTo>
                  <a:lnTo>
                    <a:pt x="649619" y="672032"/>
                  </a:lnTo>
                  <a:lnTo>
                    <a:pt x="663378" y="682635"/>
                  </a:lnTo>
                  <a:cubicBezTo>
                    <a:pt x="670195" y="687937"/>
                    <a:pt x="677138" y="693113"/>
                    <a:pt x="684206" y="698414"/>
                  </a:cubicBezTo>
                  <a:cubicBezTo>
                    <a:pt x="696830" y="707881"/>
                    <a:pt x="709453" y="717223"/>
                    <a:pt x="722076" y="726439"/>
                  </a:cubicBezTo>
                  <a:lnTo>
                    <a:pt x="731543" y="699172"/>
                  </a:lnTo>
                  <a:cubicBezTo>
                    <a:pt x="742526" y="699172"/>
                    <a:pt x="753381" y="699172"/>
                    <a:pt x="764364" y="700055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42" name="Vapaamuotoinen: Muoto 41">
              <a:extLst>
                <a:ext uri="{FF2B5EF4-FFF2-40B4-BE49-F238E27FC236}">
                  <a16:creationId xmlns:a16="http://schemas.microsoft.com/office/drawing/2014/main" id="{D7012E85-AD27-6528-80C8-FF5F84D76E88}"/>
                </a:ext>
              </a:extLst>
            </p:cNvPr>
            <p:cNvSpPr/>
            <p:nvPr/>
          </p:nvSpPr>
          <p:spPr>
            <a:xfrm>
              <a:off x="8843085" y="670603"/>
              <a:ext cx="3410812" cy="6187269"/>
            </a:xfrm>
            <a:custGeom>
              <a:avLst/>
              <a:gdLst>
                <a:gd name="connsiteX0" fmla="*/ 3383951 w 3410812"/>
                <a:gd name="connsiteY0" fmla="*/ 12700 h 6187269"/>
                <a:gd name="connsiteX1" fmla="*/ 3410333 w 3410812"/>
                <a:gd name="connsiteY1" fmla="*/ 32393 h 6187269"/>
                <a:gd name="connsiteX2" fmla="*/ 3377513 w 3410812"/>
                <a:gd name="connsiteY2" fmla="*/ 31509 h 6187269"/>
                <a:gd name="connsiteX3" fmla="*/ 3330050 w 3410812"/>
                <a:gd name="connsiteY3" fmla="*/ 30752 h 6187269"/>
                <a:gd name="connsiteX4" fmla="*/ 3303794 w 3410812"/>
                <a:gd name="connsiteY4" fmla="*/ 30752 h 6187269"/>
                <a:gd name="connsiteX5" fmla="*/ 3295588 w 3410812"/>
                <a:gd name="connsiteY5" fmla="*/ 30752 h 6187269"/>
                <a:gd name="connsiteX6" fmla="*/ 3136788 w 3410812"/>
                <a:gd name="connsiteY6" fmla="*/ 35044 h 6187269"/>
                <a:gd name="connsiteX7" fmla="*/ 68706 w 3410812"/>
                <a:gd name="connsiteY7" fmla="*/ 3457333 h 6187269"/>
                <a:gd name="connsiteX8" fmla="*/ 171206 w 3410812"/>
                <a:gd name="connsiteY8" fmla="*/ 4108441 h 6187269"/>
                <a:gd name="connsiteX9" fmla="*/ 171206 w 3410812"/>
                <a:gd name="connsiteY9" fmla="*/ 4109326 h 6187269"/>
                <a:gd name="connsiteX10" fmla="*/ 186733 w 3410812"/>
                <a:gd name="connsiteY10" fmla="*/ 4166636 h 6187269"/>
                <a:gd name="connsiteX11" fmla="*/ 194812 w 3410812"/>
                <a:gd name="connsiteY11" fmla="*/ 4194659 h 6187269"/>
                <a:gd name="connsiteX12" fmla="*/ 203523 w 3410812"/>
                <a:gd name="connsiteY12" fmla="*/ 4223946 h 6187269"/>
                <a:gd name="connsiteX13" fmla="*/ 204532 w 3410812"/>
                <a:gd name="connsiteY13" fmla="*/ 4227228 h 6187269"/>
                <a:gd name="connsiteX14" fmla="*/ 207182 w 3410812"/>
                <a:gd name="connsiteY14" fmla="*/ 4235559 h 6187269"/>
                <a:gd name="connsiteX15" fmla="*/ 238363 w 3410812"/>
                <a:gd name="connsiteY15" fmla="*/ 4331999 h 6187269"/>
                <a:gd name="connsiteX16" fmla="*/ 238993 w 3410812"/>
                <a:gd name="connsiteY16" fmla="*/ 4333894 h 6187269"/>
                <a:gd name="connsiteX17" fmla="*/ 1345801 w 3410812"/>
                <a:gd name="connsiteY17" fmla="*/ 5866609 h 6187269"/>
                <a:gd name="connsiteX18" fmla="*/ 1766281 w 3410812"/>
                <a:gd name="connsiteY18" fmla="*/ 6136872 h 6187269"/>
                <a:gd name="connsiteX19" fmla="*/ 1860955 w 3410812"/>
                <a:gd name="connsiteY19" fmla="*/ 6185346 h 6187269"/>
                <a:gd name="connsiteX20" fmla="*/ 1811094 w 3410812"/>
                <a:gd name="connsiteY20" fmla="*/ 6185346 h 6187269"/>
                <a:gd name="connsiteX21" fmla="*/ 1294297 w 3410812"/>
                <a:gd name="connsiteY21" fmla="*/ 5863706 h 6187269"/>
                <a:gd name="connsiteX22" fmla="*/ 930116 w 3410812"/>
                <a:gd name="connsiteY22" fmla="*/ 5541813 h 6187269"/>
                <a:gd name="connsiteX23" fmla="*/ 436800 w 3410812"/>
                <a:gd name="connsiteY23" fmla="*/ 4890073 h 6187269"/>
                <a:gd name="connsiteX24" fmla="*/ 436800 w 3410812"/>
                <a:gd name="connsiteY24" fmla="*/ 4890073 h 6187269"/>
                <a:gd name="connsiteX25" fmla="*/ 157574 w 3410812"/>
                <a:gd name="connsiteY25" fmla="*/ 4260426 h 6187269"/>
                <a:gd name="connsiteX26" fmla="*/ 149495 w 3410812"/>
                <a:gd name="connsiteY26" fmla="*/ 4235180 h 6187269"/>
                <a:gd name="connsiteX27" fmla="*/ 138892 w 3410812"/>
                <a:gd name="connsiteY27" fmla="*/ 4200971 h 6187269"/>
                <a:gd name="connsiteX28" fmla="*/ 136871 w 3410812"/>
                <a:gd name="connsiteY28" fmla="*/ 4194280 h 6187269"/>
                <a:gd name="connsiteX29" fmla="*/ 3695 w 3410812"/>
                <a:gd name="connsiteY29" fmla="*/ 3420474 h 6187269"/>
                <a:gd name="connsiteX30" fmla="*/ 3095384 w 3410812"/>
                <a:gd name="connsiteY30" fmla="*/ 2223 h 6187269"/>
                <a:gd name="connsiteX31" fmla="*/ 3285742 w 3410812"/>
                <a:gd name="connsiteY31" fmla="*/ -1817 h 6187269"/>
                <a:gd name="connsiteX32" fmla="*/ 3314776 w 3410812"/>
                <a:gd name="connsiteY32" fmla="*/ -1817 h 6187269"/>
                <a:gd name="connsiteX33" fmla="*/ 3365269 w 3410812"/>
                <a:gd name="connsiteY33" fmla="*/ -555 h 6187269"/>
                <a:gd name="connsiteX34" fmla="*/ 3388495 w 3410812"/>
                <a:gd name="connsiteY34" fmla="*/ 330 h 6187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3410812" h="6187269">
                  <a:moveTo>
                    <a:pt x="3383951" y="12700"/>
                  </a:moveTo>
                  <a:lnTo>
                    <a:pt x="3410333" y="32393"/>
                  </a:lnTo>
                  <a:cubicBezTo>
                    <a:pt x="3399351" y="32393"/>
                    <a:pt x="3388495" y="31635"/>
                    <a:pt x="3377513" y="31509"/>
                  </a:cubicBezTo>
                  <a:cubicBezTo>
                    <a:pt x="3361734" y="31509"/>
                    <a:pt x="3345955" y="30752"/>
                    <a:pt x="3330050" y="30752"/>
                  </a:cubicBezTo>
                  <a:cubicBezTo>
                    <a:pt x="3321340" y="30752"/>
                    <a:pt x="3312503" y="30752"/>
                    <a:pt x="3303794" y="30752"/>
                  </a:cubicBezTo>
                  <a:lnTo>
                    <a:pt x="3295588" y="30752"/>
                  </a:lnTo>
                  <a:cubicBezTo>
                    <a:pt x="3242698" y="30752"/>
                    <a:pt x="3189679" y="32140"/>
                    <a:pt x="3136788" y="35044"/>
                  </a:cubicBezTo>
                  <a:cubicBezTo>
                    <a:pt x="1344537" y="132874"/>
                    <a:pt x="-29125" y="1665083"/>
                    <a:pt x="68706" y="3457333"/>
                  </a:cubicBezTo>
                  <a:cubicBezTo>
                    <a:pt x="80697" y="3677232"/>
                    <a:pt x="115033" y="3895489"/>
                    <a:pt x="171206" y="4108441"/>
                  </a:cubicBezTo>
                  <a:cubicBezTo>
                    <a:pt x="171206" y="4108694"/>
                    <a:pt x="171206" y="4109073"/>
                    <a:pt x="171206" y="4109326"/>
                  </a:cubicBezTo>
                  <a:cubicBezTo>
                    <a:pt x="176130" y="4128514"/>
                    <a:pt x="181432" y="4147196"/>
                    <a:pt x="186733" y="4166636"/>
                  </a:cubicBezTo>
                  <a:cubicBezTo>
                    <a:pt x="189385" y="4175977"/>
                    <a:pt x="192035" y="4185318"/>
                    <a:pt x="194812" y="4194659"/>
                  </a:cubicBezTo>
                  <a:lnTo>
                    <a:pt x="203523" y="4223946"/>
                  </a:lnTo>
                  <a:lnTo>
                    <a:pt x="204532" y="4227228"/>
                  </a:lnTo>
                  <a:cubicBezTo>
                    <a:pt x="205415" y="4230005"/>
                    <a:pt x="206173" y="4232782"/>
                    <a:pt x="207182" y="4235559"/>
                  </a:cubicBezTo>
                  <a:cubicBezTo>
                    <a:pt x="217029" y="4267875"/>
                    <a:pt x="227506" y="4300062"/>
                    <a:pt x="238363" y="4331999"/>
                  </a:cubicBezTo>
                  <a:cubicBezTo>
                    <a:pt x="238614" y="4332631"/>
                    <a:pt x="238867" y="4333262"/>
                    <a:pt x="238993" y="4333894"/>
                  </a:cubicBezTo>
                  <a:cubicBezTo>
                    <a:pt x="448035" y="4943093"/>
                    <a:pt x="833295" y="5476552"/>
                    <a:pt x="1345801" y="5866609"/>
                  </a:cubicBezTo>
                  <a:cubicBezTo>
                    <a:pt x="1478471" y="5967848"/>
                    <a:pt x="1619093" y="6058229"/>
                    <a:pt x="1766281" y="6136872"/>
                  </a:cubicBezTo>
                  <a:cubicBezTo>
                    <a:pt x="1797586" y="6153662"/>
                    <a:pt x="1829144" y="6169820"/>
                    <a:pt x="1860955" y="6185346"/>
                  </a:cubicBezTo>
                  <a:lnTo>
                    <a:pt x="1811094" y="6185346"/>
                  </a:lnTo>
                  <a:cubicBezTo>
                    <a:pt x="1629445" y="6093954"/>
                    <a:pt x="1456507" y="5986277"/>
                    <a:pt x="1294297" y="5863706"/>
                  </a:cubicBezTo>
                  <a:cubicBezTo>
                    <a:pt x="1165288" y="5765370"/>
                    <a:pt x="1043473" y="5657820"/>
                    <a:pt x="930116" y="5541813"/>
                  </a:cubicBezTo>
                  <a:cubicBezTo>
                    <a:pt x="738747" y="5346279"/>
                    <a:pt x="573004" y="5127264"/>
                    <a:pt x="436800" y="4890073"/>
                  </a:cubicBezTo>
                  <a:lnTo>
                    <a:pt x="436800" y="4890073"/>
                  </a:lnTo>
                  <a:cubicBezTo>
                    <a:pt x="322054" y="4690501"/>
                    <a:pt x="228390" y="4479441"/>
                    <a:pt x="157574" y="4260426"/>
                  </a:cubicBezTo>
                  <a:cubicBezTo>
                    <a:pt x="154795" y="4251969"/>
                    <a:pt x="152019" y="4243383"/>
                    <a:pt x="149495" y="4235180"/>
                  </a:cubicBezTo>
                  <a:cubicBezTo>
                    <a:pt x="145833" y="4223820"/>
                    <a:pt x="142299" y="4212457"/>
                    <a:pt x="138892" y="4200971"/>
                  </a:cubicBezTo>
                  <a:cubicBezTo>
                    <a:pt x="138133" y="4198826"/>
                    <a:pt x="137502" y="4196552"/>
                    <a:pt x="136871" y="4194280"/>
                  </a:cubicBezTo>
                  <a:cubicBezTo>
                    <a:pt x="61006" y="3942700"/>
                    <a:pt x="16319" y="3682912"/>
                    <a:pt x="3695" y="3420474"/>
                  </a:cubicBezTo>
                  <a:cubicBezTo>
                    <a:pt x="-86561" y="1622797"/>
                    <a:pt x="1297706" y="92354"/>
                    <a:pt x="3095384" y="2223"/>
                  </a:cubicBezTo>
                  <a:cubicBezTo>
                    <a:pt x="3158753" y="-1059"/>
                    <a:pt x="3222247" y="-2321"/>
                    <a:pt x="3285742" y="-1817"/>
                  </a:cubicBezTo>
                  <a:lnTo>
                    <a:pt x="3314776" y="-1817"/>
                  </a:lnTo>
                  <a:cubicBezTo>
                    <a:pt x="3331438" y="-1817"/>
                    <a:pt x="3348102" y="-1817"/>
                    <a:pt x="3365269" y="-555"/>
                  </a:cubicBezTo>
                  <a:cubicBezTo>
                    <a:pt x="3372969" y="-555"/>
                    <a:pt x="3380795" y="-555"/>
                    <a:pt x="3388495" y="330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43" name="Vapaamuotoinen: Muoto 42">
              <a:extLst>
                <a:ext uri="{FF2B5EF4-FFF2-40B4-BE49-F238E27FC236}">
                  <a16:creationId xmlns:a16="http://schemas.microsoft.com/office/drawing/2014/main" id="{1B0BF348-FD47-57FD-0AEB-3A6C6C96546B}"/>
                </a:ext>
              </a:extLst>
            </p:cNvPr>
            <p:cNvSpPr/>
            <p:nvPr/>
          </p:nvSpPr>
          <p:spPr>
            <a:xfrm>
              <a:off x="8843085" y="670603"/>
              <a:ext cx="3410812" cy="6187269"/>
            </a:xfrm>
            <a:custGeom>
              <a:avLst/>
              <a:gdLst>
                <a:gd name="connsiteX0" fmla="*/ 3383951 w 3410812"/>
                <a:gd name="connsiteY0" fmla="*/ 12700 h 6187269"/>
                <a:gd name="connsiteX1" fmla="*/ 3410333 w 3410812"/>
                <a:gd name="connsiteY1" fmla="*/ 32393 h 6187269"/>
                <a:gd name="connsiteX2" fmla="*/ 3377513 w 3410812"/>
                <a:gd name="connsiteY2" fmla="*/ 31509 h 6187269"/>
                <a:gd name="connsiteX3" fmla="*/ 3330050 w 3410812"/>
                <a:gd name="connsiteY3" fmla="*/ 30752 h 6187269"/>
                <a:gd name="connsiteX4" fmla="*/ 3303794 w 3410812"/>
                <a:gd name="connsiteY4" fmla="*/ 30752 h 6187269"/>
                <a:gd name="connsiteX5" fmla="*/ 3295588 w 3410812"/>
                <a:gd name="connsiteY5" fmla="*/ 30752 h 6187269"/>
                <a:gd name="connsiteX6" fmla="*/ 3136788 w 3410812"/>
                <a:gd name="connsiteY6" fmla="*/ 35044 h 6187269"/>
                <a:gd name="connsiteX7" fmla="*/ 68706 w 3410812"/>
                <a:gd name="connsiteY7" fmla="*/ 3457333 h 6187269"/>
                <a:gd name="connsiteX8" fmla="*/ 171206 w 3410812"/>
                <a:gd name="connsiteY8" fmla="*/ 4108441 h 6187269"/>
                <a:gd name="connsiteX9" fmla="*/ 171206 w 3410812"/>
                <a:gd name="connsiteY9" fmla="*/ 4109326 h 6187269"/>
                <a:gd name="connsiteX10" fmla="*/ 186733 w 3410812"/>
                <a:gd name="connsiteY10" fmla="*/ 4166636 h 6187269"/>
                <a:gd name="connsiteX11" fmla="*/ 194812 w 3410812"/>
                <a:gd name="connsiteY11" fmla="*/ 4194659 h 6187269"/>
                <a:gd name="connsiteX12" fmla="*/ 203523 w 3410812"/>
                <a:gd name="connsiteY12" fmla="*/ 4223946 h 6187269"/>
                <a:gd name="connsiteX13" fmla="*/ 204532 w 3410812"/>
                <a:gd name="connsiteY13" fmla="*/ 4227228 h 6187269"/>
                <a:gd name="connsiteX14" fmla="*/ 207182 w 3410812"/>
                <a:gd name="connsiteY14" fmla="*/ 4235559 h 6187269"/>
                <a:gd name="connsiteX15" fmla="*/ 238363 w 3410812"/>
                <a:gd name="connsiteY15" fmla="*/ 4331999 h 6187269"/>
                <a:gd name="connsiteX16" fmla="*/ 238993 w 3410812"/>
                <a:gd name="connsiteY16" fmla="*/ 4333894 h 6187269"/>
                <a:gd name="connsiteX17" fmla="*/ 1345801 w 3410812"/>
                <a:gd name="connsiteY17" fmla="*/ 5866609 h 6187269"/>
                <a:gd name="connsiteX18" fmla="*/ 1766281 w 3410812"/>
                <a:gd name="connsiteY18" fmla="*/ 6136872 h 6187269"/>
                <a:gd name="connsiteX19" fmla="*/ 1860955 w 3410812"/>
                <a:gd name="connsiteY19" fmla="*/ 6185346 h 6187269"/>
                <a:gd name="connsiteX20" fmla="*/ 1811094 w 3410812"/>
                <a:gd name="connsiteY20" fmla="*/ 6185346 h 6187269"/>
                <a:gd name="connsiteX21" fmla="*/ 1294297 w 3410812"/>
                <a:gd name="connsiteY21" fmla="*/ 5863706 h 6187269"/>
                <a:gd name="connsiteX22" fmla="*/ 930116 w 3410812"/>
                <a:gd name="connsiteY22" fmla="*/ 5541813 h 6187269"/>
                <a:gd name="connsiteX23" fmla="*/ 436800 w 3410812"/>
                <a:gd name="connsiteY23" fmla="*/ 4890073 h 6187269"/>
                <a:gd name="connsiteX24" fmla="*/ 436800 w 3410812"/>
                <a:gd name="connsiteY24" fmla="*/ 4890073 h 6187269"/>
                <a:gd name="connsiteX25" fmla="*/ 157574 w 3410812"/>
                <a:gd name="connsiteY25" fmla="*/ 4260426 h 6187269"/>
                <a:gd name="connsiteX26" fmla="*/ 149495 w 3410812"/>
                <a:gd name="connsiteY26" fmla="*/ 4235180 h 6187269"/>
                <a:gd name="connsiteX27" fmla="*/ 138892 w 3410812"/>
                <a:gd name="connsiteY27" fmla="*/ 4200971 h 6187269"/>
                <a:gd name="connsiteX28" fmla="*/ 136871 w 3410812"/>
                <a:gd name="connsiteY28" fmla="*/ 4194280 h 6187269"/>
                <a:gd name="connsiteX29" fmla="*/ 3695 w 3410812"/>
                <a:gd name="connsiteY29" fmla="*/ 3420474 h 6187269"/>
                <a:gd name="connsiteX30" fmla="*/ 3095384 w 3410812"/>
                <a:gd name="connsiteY30" fmla="*/ 2223 h 6187269"/>
                <a:gd name="connsiteX31" fmla="*/ 3285742 w 3410812"/>
                <a:gd name="connsiteY31" fmla="*/ -1817 h 6187269"/>
                <a:gd name="connsiteX32" fmla="*/ 3314776 w 3410812"/>
                <a:gd name="connsiteY32" fmla="*/ -1817 h 6187269"/>
                <a:gd name="connsiteX33" fmla="*/ 3365269 w 3410812"/>
                <a:gd name="connsiteY33" fmla="*/ -555 h 6187269"/>
                <a:gd name="connsiteX34" fmla="*/ 3388495 w 3410812"/>
                <a:gd name="connsiteY34" fmla="*/ 330 h 6187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3410812" h="6187269">
                  <a:moveTo>
                    <a:pt x="3383951" y="12700"/>
                  </a:moveTo>
                  <a:lnTo>
                    <a:pt x="3410333" y="32393"/>
                  </a:lnTo>
                  <a:cubicBezTo>
                    <a:pt x="3399351" y="32393"/>
                    <a:pt x="3388495" y="31635"/>
                    <a:pt x="3377513" y="31509"/>
                  </a:cubicBezTo>
                  <a:cubicBezTo>
                    <a:pt x="3361734" y="31509"/>
                    <a:pt x="3345955" y="30752"/>
                    <a:pt x="3330050" y="30752"/>
                  </a:cubicBezTo>
                  <a:cubicBezTo>
                    <a:pt x="3321340" y="30752"/>
                    <a:pt x="3312503" y="30752"/>
                    <a:pt x="3303794" y="30752"/>
                  </a:cubicBezTo>
                  <a:lnTo>
                    <a:pt x="3295588" y="30752"/>
                  </a:lnTo>
                  <a:cubicBezTo>
                    <a:pt x="3242698" y="30752"/>
                    <a:pt x="3189679" y="32140"/>
                    <a:pt x="3136788" y="35044"/>
                  </a:cubicBezTo>
                  <a:cubicBezTo>
                    <a:pt x="1344537" y="132874"/>
                    <a:pt x="-29125" y="1665083"/>
                    <a:pt x="68706" y="3457333"/>
                  </a:cubicBezTo>
                  <a:cubicBezTo>
                    <a:pt x="80697" y="3677232"/>
                    <a:pt x="115033" y="3895489"/>
                    <a:pt x="171206" y="4108441"/>
                  </a:cubicBezTo>
                  <a:cubicBezTo>
                    <a:pt x="171206" y="4108694"/>
                    <a:pt x="171206" y="4109073"/>
                    <a:pt x="171206" y="4109326"/>
                  </a:cubicBezTo>
                  <a:cubicBezTo>
                    <a:pt x="176130" y="4128514"/>
                    <a:pt x="181432" y="4147196"/>
                    <a:pt x="186733" y="4166636"/>
                  </a:cubicBezTo>
                  <a:cubicBezTo>
                    <a:pt x="189385" y="4175977"/>
                    <a:pt x="192035" y="4185318"/>
                    <a:pt x="194812" y="4194659"/>
                  </a:cubicBezTo>
                  <a:lnTo>
                    <a:pt x="203523" y="4223946"/>
                  </a:lnTo>
                  <a:lnTo>
                    <a:pt x="204532" y="4227228"/>
                  </a:lnTo>
                  <a:cubicBezTo>
                    <a:pt x="205415" y="4230005"/>
                    <a:pt x="206173" y="4232782"/>
                    <a:pt x="207182" y="4235559"/>
                  </a:cubicBezTo>
                  <a:cubicBezTo>
                    <a:pt x="217029" y="4267875"/>
                    <a:pt x="227506" y="4300062"/>
                    <a:pt x="238363" y="4331999"/>
                  </a:cubicBezTo>
                  <a:cubicBezTo>
                    <a:pt x="238614" y="4332631"/>
                    <a:pt x="238867" y="4333262"/>
                    <a:pt x="238993" y="4333894"/>
                  </a:cubicBezTo>
                  <a:cubicBezTo>
                    <a:pt x="448035" y="4943093"/>
                    <a:pt x="833295" y="5476552"/>
                    <a:pt x="1345801" y="5866609"/>
                  </a:cubicBezTo>
                  <a:cubicBezTo>
                    <a:pt x="1478471" y="5967848"/>
                    <a:pt x="1619093" y="6058229"/>
                    <a:pt x="1766281" y="6136872"/>
                  </a:cubicBezTo>
                  <a:cubicBezTo>
                    <a:pt x="1797586" y="6153662"/>
                    <a:pt x="1829144" y="6169820"/>
                    <a:pt x="1860955" y="6185346"/>
                  </a:cubicBezTo>
                  <a:lnTo>
                    <a:pt x="1811094" y="6185346"/>
                  </a:lnTo>
                  <a:cubicBezTo>
                    <a:pt x="1629445" y="6093954"/>
                    <a:pt x="1456507" y="5986277"/>
                    <a:pt x="1294297" y="5863706"/>
                  </a:cubicBezTo>
                  <a:cubicBezTo>
                    <a:pt x="1165288" y="5765370"/>
                    <a:pt x="1043473" y="5657820"/>
                    <a:pt x="930116" y="5541813"/>
                  </a:cubicBezTo>
                  <a:cubicBezTo>
                    <a:pt x="738747" y="5346279"/>
                    <a:pt x="573004" y="5127264"/>
                    <a:pt x="436800" y="4890073"/>
                  </a:cubicBezTo>
                  <a:lnTo>
                    <a:pt x="436800" y="4890073"/>
                  </a:lnTo>
                  <a:cubicBezTo>
                    <a:pt x="322054" y="4690501"/>
                    <a:pt x="228390" y="4479441"/>
                    <a:pt x="157574" y="4260426"/>
                  </a:cubicBezTo>
                  <a:cubicBezTo>
                    <a:pt x="154795" y="4251969"/>
                    <a:pt x="152019" y="4243383"/>
                    <a:pt x="149495" y="4235180"/>
                  </a:cubicBezTo>
                  <a:cubicBezTo>
                    <a:pt x="145833" y="4223820"/>
                    <a:pt x="142299" y="4212457"/>
                    <a:pt x="138892" y="4200971"/>
                  </a:cubicBezTo>
                  <a:cubicBezTo>
                    <a:pt x="138133" y="4198826"/>
                    <a:pt x="137502" y="4196552"/>
                    <a:pt x="136871" y="4194280"/>
                  </a:cubicBezTo>
                  <a:cubicBezTo>
                    <a:pt x="61006" y="3942700"/>
                    <a:pt x="16319" y="3682912"/>
                    <a:pt x="3695" y="3420474"/>
                  </a:cubicBezTo>
                  <a:cubicBezTo>
                    <a:pt x="-86561" y="1622797"/>
                    <a:pt x="1297706" y="92354"/>
                    <a:pt x="3095384" y="2223"/>
                  </a:cubicBezTo>
                  <a:cubicBezTo>
                    <a:pt x="3158753" y="-1059"/>
                    <a:pt x="3222247" y="-2321"/>
                    <a:pt x="3285742" y="-1817"/>
                  </a:cubicBezTo>
                  <a:lnTo>
                    <a:pt x="3314776" y="-1817"/>
                  </a:lnTo>
                  <a:cubicBezTo>
                    <a:pt x="3331438" y="-1817"/>
                    <a:pt x="3348102" y="-1817"/>
                    <a:pt x="3365269" y="-555"/>
                  </a:cubicBezTo>
                  <a:cubicBezTo>
                    <a:pt x="3372969" y="-555"/>
                    <a:pt x="3380795" y="-555"/>
                    <a:pt x="3388495" y="330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</p:grpSp>
      <p:sp>
        <p:nvSpPr>
          <p:cNvPr id="7" name="Subtitle 2">
            <a:extLst>
              <a:ext uri="{FF2B5EF4-FFF2-40B4-BE49-F238E27FC236}">
                <a16:creationId xmlns:a16="http://schemas.microsoft.com/office/drawing/2014/main" id="{9BC09BD6-2490-7843-B7CF-5122CC607A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96000" y="4500000"/>
            <a:ext cx="4052977" cy="721165"/>
          </a:xfrm>
        </p:spPr>
        <p:txBody>
          <a:bodyPr anchor="t" anchorCtr="0">
            <a:no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1100" b="1" cap="all" spc="100" baseline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Etunimi Sukunimi, nimike </a:t>
            </a:r>
            <a:br>
              <a:rPr lang="fi-FI" dirty="0"/>
            </a:br>
            <a:r>
              <a:rPr lang="fi-FI" dirty="0"/>
              <a:t>tilaisuuden nimi</a:t>
            </a:r>
            <a:br>
              <a:rPr lang="fi-FI" dirty="0"/>
            </a:br>
            <a:r>
              <a:rPr lang="fi-FI" dirty="0" err="1"/>
              <a:t>pp.kk.vvvv</a:t>
            </a:r>
            <a:endParaRPr lang="en-FI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2C1A845-53D6-7D47-85A8-5E6FE5496E4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75767" y="1936800"/>
            <a:ext cx="6840000" cy="2394000"/>
          </a:xfrm>
        </p:spPr>
        <p:txBody>
          <a:bodyPr lIns="0" anchor="b" anchorCtr="0">
            <a:normAutofit/>
          </a:bodyPr>
          <a:lstStyle>
            <a:lvl1pPr algn="l"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i-FI" noProof="0" dirty="0"/>
              <a:t>Anna esitykselle kuvaava otsikko, pituus 2–3 riviä</a:t>
            </a:r>
          </a:p>
        </p:txBody>
      </p:sp>
    </p:spTree>
    <p:extLst>
      <p:ext uri="{BB962C8B-B14F-4D97-AF65-F5344CB8AC3E}">
        <p14:creationId xmlns:p14="http://schemas.microsoft.com/office/powerpoint/2010/main" val="25785406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82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38DBB-6272-944F-B9E8-7AE4F2161D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4161" y="720000"/>
            <a:ext cx="10888566" cy="1080000"/>
          </a:xfrm>
        </p:spPr>
        <p:txBody>
          <a:bodyPr anchor="ctr" anchorCtr="0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 dirty="0"/>
              <a:t>Tekstisivu, yksipalstainen</a:t>
            </a:r>
            <a:br>
              <a:rPr lang="fi-FI" dirty="0"/>
            </a:br>
            <a:r>
              <a:rPr lang="fi-FI" dirty="0"/>
              <a:t>Otsikon pituus korkeintaan kaksi riviä</a:t>
            </a:r>
            <a:endParaRPr lang="en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28FCC-7C53-BF4F-8644-0DFBEBB49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162" y="1944000"/>
            <a:ext cx="10871108" cy="379792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5ED0AC-77B1-6248-B697-D536E229D46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912DA-AB31-2E4E-892B-5ABEBE080522}" type="datetime1">
              <a:rPr lang="fi-FI" noProof="0" smtClean="0"/>
              <a:t>20.9.2024</a:t>
            </a:fld>
            <a:endParaRPr lang="fi-FI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6312B-4515-D74A-B7E1-30150026CA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EF686-0FF2-0449-A03C-BAE80CE405A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/>
            </a:lvl1pPr>
          </a:lstStyle>
          <a:p>
            <a:fld id="{7CD1C137-87C0-4E4B-8573-EDFCC21A7E6F}" type="slidenum">
              <a:rPr lang="fi-FI" noProof="0" smtClean="0"/>
              <a:pPr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95021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, sini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38DBB-6272-944F-B9E8-7AE4F2161D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4161" y="720000"/>
            <a:ext cx="8718722" cy="1080000"/>
          </a:xfrm>
        </p:spPr>
        <p:txBody>
          <a:bodyPr anchor="ctr" anchorCtr="0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 noProof="0" dirty="0"/>
              <a:t>Tekstisivu, yksipalstainen</a:t>
            </a:r>
            <a:br>
              <a:rPr lang="fi-FI" noProof="0" dirty="0"/>
            </a:br>
            <a:r>
              <a:rPr lang="fi-FI" noProof="0" dirty="0"/>
              <a:t>Otsikon pituus korkeintaan kaksi riviä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28FCC-7C53-BF4F-8644-0DFBEBB49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160" y="1944000"/>
            <a:ext cx="8718723" cy="3797921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5ED0AC-77B1-6248-B697-D536E229D46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912DA-AB31-2E4E-892B-5ABEBE080522}" type="datetime1">
              <a:rPr lang="fi-FI" noProof="0" smtClean="0"/>
              <a:t>20.9.2024</a:t>
            </a:fld>
            <a:endParaRPr lang="fi-FI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6312B-4515-D74A-B7E1-30150026CA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EF686-0FF2-0449-A03C-BAE80CE405A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/>
            </a:lvl1pPr>
          </a:lstStyle>
          <a:p>
            <a:fld id="{7CD1C137-87C0-4E4B-8573-EDFCC21A7E6F}" type="slidenum">
              <a:rPr lang="en-FI"/>
              <a:pPr/>
              <a:t>‹#›</a:t>
            </a:fld>
            <a:endParaRPr lang="en-FI"/>
          </a:p>
        </p:txBody>
      </p:sp>
      <p:pic>
        <p:nvPicPr>
          <p:cNvPr id="27" name="Kuva 26">
            <a:extLst>
              <a:ext uri="{FF2B5EF4-FFF2-40B4-BE49-F238E27FC236}">
                <a16:creationId xmlns:a16="http://schemas.microsoft.com/office/drawing/2014/main" id="{FF1DD1D5-0CD4-6C77-E75F-A4520D537E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2523" r="1158"/>
          <a:stretch/>
        </p:blipFill>
        <p:spPr>
          <a:xfrm>
            <a:off x="9298513" y="-7938"/>
            <a:ext cx="2893488" cy="6873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305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, harm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Kuva 38">
            <a:extLst>
              <a:ext uri="{FF2B5EF4-FFF2-40B4-BE49-F238E27FC236}">
                <a16:creationId xmlns:a16="http://schemas.microsoft.com/office/drawing/2014/main" id="{BE60F421-FC09-57C4-AC92-DC7E0936B1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r="2070" b="1227"/>
          <a:stretch/>
        </p:blipFill>
        <p:spPr>
          <a:xfrm>
            <a:off x="9024183" y="-15875"/>
            <a:ext cx="3167818" cy="687387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C538DBB-6272-944F-B9E8-7AE4F2161D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4161" y="720000"/>
            <a:ext cx="8708211" cy="1080000"/>
          </a:xfrm>
        </p:spPr>
        <p:txBody>
          <a:bodyPr anchor="ctr" anchorCtr="0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 noProof="0" dirty="0"/>
              <a:t>Tekstisivu, yksipalstainen</a:t>
            </a:r>
            <a:br>
              <a:rPr lang="fi-FI" noProof="0" dirty="0"/>
            </a:br>
            <a:r>
              <a:rPr lang="fi-FI" noProof="0" dirty="0"/>
              <a:t>Otsikon pituus korkeintaan kaksi riviä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28FCC-7C53-BF4F-8644-0DFBEBB49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161" y="1944000"/>
            <a:ext cx="8708211" cy="379792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5ED0AC-77B1-6248-B697-D536E229D46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912DA-AB31-2E4E-892B-5ABEBE080522}" type="datetime1">
              <a:rPr lang="en-FI"/>
              <a:t>09/20/2024</a:t>
            </a:fld>
            <a:endParaRPr lang="en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6312B-4515-D74A-B7E1-30150026CA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EF686-0FF2-0449-A03C-BAE80CE405A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/>
            </a:lvl1pPr>
          </a:lstStyle>
          <a:p>
            <a:fld id="{7CD1C137-87C0-4E4B-8573-EDFCC21A7E6F}" type="slidenum">
              <a:rPr lang="fi-FI" noProof="0" smtClean="0"/>
              <a:pPr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989899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läotsikko, 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15E4E07F-07AA-F9F5-501A-0E3707F8D3F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r="2070"/>
          <a:stretch/>
        </p:blipFill>
        <p:spPr>
          <a:xfrm>
            <a:off x="9024183" y="-15876"/>
            <a:ext cx="3167818" cy="6959285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5F7CCE-4D83-C34D-B208-4372EFF092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03275" y="783798"/>
            <a:ext cx="8214601" cy="323850"/>
          </a:xfrm>
        </p:spPr>
        <p:txBody>
          <a:bodyPr lIns="14400" tIns="0" anchor="b" anchorCtr="0">
            <a:normAutofit/>
          </a:bodyPr>
          <a:lstStyle>
            <a:lvl1pPr marL="0" indent="0">
              <a:buNone/>
              <a:defRPr sz="1350" b="0" cap="all" spc="8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/>
              <a:t>Lyhyt yläotsikko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C91F3F-1F58-0546-839E-69C27C4A8A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3275" y="1061813"/>
            <a:ext cx="8225487" cy="878160"/>
          </a:xfrm>
        </p:spPr>
        <p:txBody>
          <a:bodyPr anchor="ctr" anchorCtr="0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 dirty="0"/>
              <a:t>Tekstisivu, yksipalstainen, yläotsikolla</a:t>
            </a:r>
            <a:endParaRPr lang="en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781432-FB30-E843-8B2C-F0322E34C4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4162" y="1944000"/>
            <a:ext cx="8865866" cy="3586716"/>
          </a:xfrm>
        </p:spPr>
        <p:txBody>
          <a:bodyPr/>
          <a:lstStyle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315986-3F82-3848-9C2B-5A384D4899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3AB5B-B319-0B42-AB42-7B16B0057661}" type="datetime1">
              <a:rPr lang="fi-FI" noProof="0" smtClean="0"/>
              <a:t>20.9.2024</a:t>
            </a:fld>
            <a:endParaRPr lang="fi-FI" noProof="0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8CAEDF-B78D-C943-A135-08F02A3D10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noProof="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37DB3D-8A81-C84B-B13F-AA6BAA8A83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9233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palstaa tai sisältö ja graaf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EC171-29DD-C147-9204-BD985F50A4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4161" y="720000"/>
            <a:ext cx="10574564" cy="1080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 noProof="0" dirty="0"/>
              <a:t>Tekstisivu, kaksipalstainen</a:t>
            </a:r>
            <a:br>
              <a:rPr lang="fi-FI" noProof="0" dirty="0"/>
            </a:br>
            <a:r>
              <a:rPr lang="fi-FI" noProof="0" dirty="0"/>
              <a:t>Otsikon pituus korkeintaan kaksi riviä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B7E06-6098-814C-8AA5-987824D561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4161" y="1944000"/>
            <a:ext cx="4850039" cy="37814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A61FE6-A0AB-9C4E-B3A8-9D5D0D29EC27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38686" y="1944000"/>
            <a:ext cx="4850039" cy="37814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476867-393E-DE42-9581-1934918B6B8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C288-B895-514C-9963-8FCF0CCA733A}" type="datetime1">
              <a:rPr lang="fi-FI" noProof="0" smtClean="0"/>
              <a:t>20.9.2024</a:t>
            </a:fld>
            <a:endParaRPr lang="fi-FI" noProof="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8DA177-36B3-7D48-BF05-7BD244AE94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noProof="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E39B7A-AC84-A44F-980A-A1BCA6C63D4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183346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770A5FA-958D-0D46-A4D3-0A15521599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4161" y="720000"/>
            <a:ext cx="10574564" cy="1080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 noProof="0" dirty="0"/>
              <a:t>Tekstisivu, vertailu</a:t>
            </a:r>
            <a:br>
              <a:rPr lang="fi-FI" noProof="0" dirty="0"/>
            </a:br>
            <a:r>
              <a:rPr lang="fi-FI" noProof="0" dirty="0"/>
              <a:t>Otsikon pituus korkeintaan kaksi riviä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C7EC9C-47A9-7A4B-8807-FC4BDFB41F7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03276" y="1980000"/>
            <a:ext cx="5194300" cy="4810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/>
              <a:t>Pieni otsikko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6D33E1-7441-654F-8A20-7750069A51BD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03275" y="2550733"/>
            <a:ext cx="5216525" cy="324362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12FD6D-AD6F-274D-9961-DA062F63274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199" y="1980000"/>
            <a:ext cx="5216525" cy="4810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 dirty="0"/>
              <a:t>Pieni otsikko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A09BFCB3-417E-4345-B485-F5ABA75634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2550733"/>
            <a:ext cx="5216525" cy="324362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594406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iso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770A5FA-958D-0D46-A4D3-0A15521599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4161" y="720000"/>
            <a:ext cx="5183415" cy="1080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 noProof="0" dirty="0"/>
              <a:t>Tekstisivu kuvalla,</a:t>
            </a:r>
            <a:br>
              <a:rPr lang="fi-FI" noProof="0" dirty="0"/>
            </a:br>
            <a:r>
              <a:rPr lang="fi-FI" noProof="0" dirty="0"/>
              <a:t>lyhyt otsikko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6D33E1-7441-654F-8A20-7750069A51BD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12420" y="1944415"/>
            <a:ext cx="4462408" cy="384994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FI" dirty="0"/>
          </a:p>
        </p:txBody>
      </p:sp>
      <p:sp>
        <p:nvSpPr>
          <p:cNvPr id="7" name="Kuvan paikkamerkki 19">
            <a:extLst>
              <a:ext uri="{FF2B5EF4-FFF2-40B4-BE49-F238E27FC236}">
                <a16:creationId xmlns:a16="http://schemas.microsoft.com/office/drawing/2014/main" id="{0D327B08-75C3-EA4D-6C54-B40C5BBD45F9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13461" y="-21262"/>
            <a:ext cx="6086310" cy="6889896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6086309"/>
              <a:gd name="connsiteY0" fmla="*/ 4483 h 6862483"/>
              <a:gd name="connsiteX1" fmla="*/ 6086309 w 6086309"/>
              <a:gd name="connsiteY1" fmla="*/ 0 h 6862483"/>
              <a:gd name="connsiteX2" fmla="*/ 4087180 w 6086309"/>
              <a:gd name="connsiteY2" fmla="*/ 6862483 h 6862483"/>
              <a:gd name="connsiteX3" fmla="*/ 655475 w 6086309"/>
              <a:gd name="connsiteY3" fmla="*/ 6862483 h 6862483"/>
              <a:gd name="connsiteX4" fmla="*/ 5 w 6086309"/>
              <a:gd name="connsiteY4" fmla="*/ 3409885 h 6862483"/>
              <a:gd name="connsiteX5" fmla="*/ 655475 w 6086309"/>
              <a:gd name="connsiteY5" fmla="*/ 4483 h 6862483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86310" h="6866965">
                <a:moveTo>
                  <a:pt x="655475" y="4483"/>
                </a:moveTo>
                <a:lnTo>
                  <a:pt x="6086309" y="0"/>
                </a:lnTo>
                <a:cubicBezTo>
                  <a:pt x="6086309" y="2288988"/>
                  <a:pt x="6086310" y="4577977"/>
                  <a:pt x="6086310" y="6866965"/>
                </a:cubicBezTo>
                <a:lnTo>
                  <a:pt x="655475" y="6862483"/>
                </a:lnTo>
                <a:cubicBezTo>
                  <a:pt x="198241" y="5584022"/>
                  <a:pt x="-1047" y="4542725"/>
                  <a:pt x="5" y="3409885"/>
                </a:cubicBezTo>
                <a:cubicBezTo>
                  <a:pt x="1057" y="2277045"/>
                  <a:pt x="220670" y="999399"/>
                  <a:pt x="655475" y="4483"/>
                </a:cubicBezTo>
                <a:close/>
              </a:path>
            </a:pathLst>
          </a:custGeo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8163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005495BC-0A85-1731-D7A7-18F29910E338}"/>
              </a:ext>
            </a:extLst>
          </p:cNvPr>
          <p:cNvPicPr>
            <a:picLocks noChangeAspect="1"/>
          </p:cNvPicPr>
          <p:nvPr userDrawn="1"/>
        </p:nvPicPr>
        <p:blipFill>
          <a:blip r:embed="rId21">
            <a:extLst>
              <a:ext uri="{96DAC541-7B7A-43D3-8B79-37D633B846F1}">
                <asvg:svgBlip xmlns:asvg="http://schemas.microsoft.com/office/drawing/2016/SVG/main" xmlns="" r:embed="rId22"/>
              </a:ext>
            </a:extLst>
          </a:blip>
          <a:stretch>
            <a:fillRect/>
          </a:stretch>
        </p:blipFill>
        <p:spPr>
          <a:xfrm>
            <a:off x="475200" y="6225718"/>
            <a:ext cx="1784783" cy="384824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C9165C-3396-5C49-BB4E-E81FED19A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161" y="720000"/>
            <a:ext cx="10888566" cy="1080000"/>
          </a:xfrm>
          <a:prstGeom prst="rect">
            <a:avLst/>
          </a:prstGeom>
        </p:spPr>
        <p:txBody>
          <a:bodyPr vert="horz" lIns="0" tIns="45720" rIns="0" bIns="45720" rtlCol="0" anchor="ctr" anchorCtr="0">
            <a:noAutofit/>
          </a:bodyPr>
          <a:lstStyle/>
          <a:p>
            <a:r>
              <a:rPr lang="fi-FI" noProof="0" dirty="0"/>
              <a:t>Tekstisivu, yksipalstainen</a:t>
            </a:r>
            <a:br>
              <a:rPr lang="fi-FI" noProof="0" dirty="0"/>
            </a:br>
            <a:r>
              <a:rPr lang="fi-FI" noProof="0" dirty="0"/>
              <a:t>Otsikon pituus korkeintaan kaksi riviä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17D9C-76EE-704D-AC70-A428AA81B8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4161" y="1944000"/>
            <a:ext cx="10871109" cy="376334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7CDCDA-6DEE-464D-925C-45E808D9AD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250430" y="6256337"/>
            <a:ext cx="1153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670A19CC-10B7-B140-9731-4ED0E8922BE7}" type="datetime1">
              <a:rPr lang="fi-FI" noProof="0" smtClean="0"/>
              <a:pPr/>
              <a:t>20.9.2024</a:t>
            </a:fld>
            <a:endParaRPr lang="fi-FI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24F51-23B5-EC4F-B677-2471EC2003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408670" y="6256337"/>
            <a:ext cx="20467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pPr algn="l"/>
            <a:r>
              <a:rPr lang="fi-FI" noProof="0" dirty="0"/>
              <a:t>Aihe/tekijä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2EC577-6A46-F14C-B124-25FD999FDD3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82910" y="6259125"/>
            <a:ext cx="1102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CD1C137-87C0-4E4B-8573-EDFCC21A7E6F}" type="slidenum">
              <a:rPr lang="fi-FI" noProof="0" smtClean="0"/>
              <a:pPr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24532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671" r:id="rId2"/>
    <p:sldLayoutId id="2147483650" r:id="rId3"/>
    <p:sldLayoutId id="2147483712" r:id="rId4"/>
    <p:sldLayoutId id="2147483711" r:id="rId5"/>
    <p:sldLayoutId id="2147483709" r:id="rId6"/>
    <p:sldLayoutId id="2147483652" r:id="rId7"/>
    <p:sldLayoutId id="2147483677" r:id="rId8"/>
    <p:sldLayoutId id="2147483713" r:id="rId9"/>
    <p:sldLayoutId id="2147483663" r:id="rId10"/>
    <p:sldLayoutId id="2147483662" r:id="rId11"/>
    <p:sldLayoutId id="2147483717" r:id="rId12"/>
    <p:sldLayoutId id="2147483714" r:id="rId13"/>
    <p:sldLayoutId id="2147483715" r:id="rId14"/>
    <p:sldLayoutId id="2147483654" r:id="rId15"/>
    <p:sldLayoutId id="2147483655" r:id="rId16"/>
    <p:sldLayoutId id="2147483666" r:id="rId17"/>
    <p:sldLayoutId id="2147483667" r:id="rId18"/>
    <p:sldLayoutId id="2147483716" r:id="rId19"/>
  </p:sldLayoutIdLst>
  <p:hf hdr="0" ftr="0" dt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4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12738" indent="-312738" algn="l" defTabSz="914400" rtl="0" eaLnBrk="1" latinLnBrk="0" hangingPunct="1">
        <a:lnSpc>
          <a:spcPct val="110000"/>
        </a:lnSpc>
        <a:spcBef>
          <a:spcPts val="1200"/>
        </a:spcBef>
        <a:buClr>
          <a:schemeClr val="tx2"/>
        </a:buClr>
        <a:buSzPct val="110000"/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304800" algn="l" defTabSz="914400" rtl="0" eaLnBrk="1" latinLnBrk="0" hangingPunct="1">
        <a:lnSpc>
          <a:spcPct val="110000"/>
        </a:lnSpc>
        <a:spcBef>
          <a:spcPts val="1200"/>
        </a:spcBef>
        <a:buClr>
          <a:schemeClr val="tx2"/>
        </a:buClr>
        <a:buSzPct val="110000"/>
        <a:buFont typeface="Arial" panose="020B0604020202020204" pitchFamily="34" charset="0"/>
        <a:buChar char="•"/>
        <a:tabLst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2538" indent="-338138" algn="l" defTabSz="914400" rtl="0" eaLnBrk="1" latinLnBrk="0" hangingPunct="1">
        <a:lnSpc>
          <a:spcPct val="110000"/>
        </a:lnSpc>
        <a:spcBef>
          <a:spcPts val="1200"/>
        </a:spcBef>
        <a:buClr>
          <a:schemeClr val="tx2"/>
        </a:buClr>
        <a:buSzPct val="110000"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92275" indent="-320675" algn="l" defTabSz="914400" rtl="0" eaLnBrk="1" latinLnBrk="0" hangingPunct="1">
        <a:lnSpc>
          <a:spcPct val="110000"/>
        </a:lnSpc>
        <a:spcBef>
          <a:spcPts val="1200"/>
        </a:spcBef>
        <a:buClr>
          <a:schemeClr val="tx2"/>
        </a:buClr>
        <a:buSzPct val="110000"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141538" indent="-312738" algn="l" defTabSz="914400" rtl="0" eaLnBrk="1" latinLnBrk="0" hangingPunct="1">
        <a:lnSpc>
          <a:spcPct val="110000"/>
        </a:lnSpc>
        <a:spcBef>
          <a:spcPts val="1200"/>
        </a:spcBef>
        <a:buClr>
          <a:schemeClr val="tx2"/>
        </a:buClr>
        <a:buSzPct val="110000"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pos="3568" userDrawn="1">
          <p15:clr>
            <a:srgbClr val="F26B43"/>
          </p15:clr>
        </p15:guide>
        <p15:guide id="3" pos="4112" userDrawn="1">
          <p15:clr>
            <a:srgbClr val="F26B43"/>
          </p15:clr>
        </p15:guide>
        <p15:guide id="4" pos="506" userDrawn="1">
          <p15:clr>
            <a:srgbClr val="F26B43"/>
          </p15:clr>
        </p15:guide>
        <p15:guide id="5" pos="7174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  <p15:guide id="8" orient="horz" pos="550" userDrawn="1">
          <p15:clr>
            <a:srgbClr val="F26B43"/>
          </p15:clr>
        </p15:guide>
        <p15:guide id="9" orient="horz" pos="1275" userDrawn="1">
          <p15:clr>
            <a:srgbClr val="F26B43"/>
          </p15:clr>
        </p15:guide>
        <p15:guide id="10" orient="horz" pos="3929" userDrawn="1">
          <p15:clr>
            <a:srgbClr val="F26B43"/>
          </p15:clr>
        </p15:guide>
        <p15:guide id="11" orient="horz" pos="365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tel:+358295530280" TargetMode="External"/><Relationship Id="rId2" Type="http://schemas.openxmlformats.org/officeDocument/2006/relationships/hyperlink" Target="https://vm.fi/valtionosuuslaskelmia" TargetMode="External"/><Relationship Id="rId1" Type="http://schemas.openxmlformats.org/officeDocument/2006/relationships/slideLayout" Target="../slideLayouts/slideLayout4.xml"/><Relationship Id="rId5" Type="http://schemas.openxmlformats.org/officeDocument/2006/relationships/hyperlink" Target="tel:+358295530521" TargetMode="External"/><Relationship Id="rId4" Type="http://schemas.openxmlformats.org/officeDocument/2006/relationships/hyperlink" Target="mailto:etunimi.sukunimi@gov.fi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735C0F-8037-3CEB-A4FE-63D52B2E73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9250" y="1947860"/>
            <a:ext cx="7291582" cy="2393823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TE-uudistus osana kuntien peruspalvelujen valtionosuutta vuonna 2025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F4E4488-F827-B7EC-E74E-914CB77825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Syyskuu 2024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62107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Valtionosuuden kohdentaminen, työvoimapalvelut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14162" y="1713470"/>
            <a:ext cx="10871108" cy="3954162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Työvoimapalveluiden järjestämiseen myönnettävä rahoitus kohdennetaan työikäisen väestön, työttömien ja palveluissa olevien määrän sekä vieraskielisten määrän perusteella </a:t>
            </a:r>
          </a:p>
          <a:p>
            <a:pPr lvl="1"/>
            <a:r>
              <a:rPr lang="fi-FI" dirty="0"/>
              <a:t>Työvoimapalveluiden järjestämiseen myönnettävä </a:t>
            </a:r>
            <a:r>
              <a:rPr lang="fi-FI" dirty="0" smtClean="0"/>
              <a:t>rahoitus on yhteensä 589 milj. € tehtävämuutokset huomioiden</a:t>
            </a:r>
          </a:p>
          <a:p>
            <a:pPr lvl="2"/>
            <a:r>
              <a:rPr lang="fi-FI" dirty="0" smtClean="0"/>
              <a:t>Työvoimapalveluna järjestettävän kotoutumiskoulutuksen rahoitus kohdennetaan vieraskielisyyskriteerillä: 45,8 milj. € tehtävämuutokset huomioiden</a:t>
            </a:r>
          </a:p>
          <a:p>
            <a:pPr lvl="2"/>
            <a:r>
              <a:rPr lang="fi-FI" dirty="0" smtClean="0"/>
              <a:t>Loput 543,5 milj. € kohdennetaan 50/50 suhteessa työikäisen väestön ja työttömien määrän mukaan: </a:t>
            </a:r>
          </a:p>
          <a:p>
            <a:pPr lvl="3"/>
            <a:r>
              <a:rPr lang="fi-FI" dirty="0" smtClean="0"/>
              <a:t>Työikäinen väestö: 271,7 milj. €</a:t>
            </a:r>
          </a:p>
          <a:p>
            <a:pPr lvl="3"/>
            <a:r>
              <a:rPr lang="fi-FI" dirty="0" smtClean="0"/>
              <a:t>Työttömät ja palveluissa olevat: </a:t>
            </a:r>
            <a:r>
              <a:rPr lang="fi-FI" dirty="0"/>
              <a:t>271,7 milj. €</a:t>
            </a:r>
          </a:p>
          <a:p>
            <a:pPr lvl="2"/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noProof="0" smtClean="0"/>
              <a:pPr/>
              <a:t>10</a:t>
            </a:fld>
            <a:endParaRPr lang="fi-FI" noProof="0" dirty="0"/>
          </a:p>
        </p:txBody>
      </p:sp>
      <p:sp>
        <p:nvSpPr>
          <p:cNvPr id="5" name="Tekstiruutu 4"/>
          <p:cNvSpPr txBox="1"/>
          <p:nvPr/>
        </p:nvSpPr>
        <p:spPr>
          <a:xfrm>
            <a:off x="2437130" y="5957015"/>
            <a:ext cx="5438243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Tutustu tarkemmin: </a:t>
            </a:r>
          </a:p>
          <a:p>
            <a:r>
              <a:rPr lang="fi-FI" sz="1200" dirty="0" smtClean="0"/>
              <a:t>vm.fi/valtionosuuslaskelmia 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i-FI" sz="1200" dirty="0" smtClean="0">
                <a:sym typeface="Wingdings" panose="05000000000000000000" pitchFamily="2" charset="2"/>
              </a:rPr>
              <a:t>Ennakolliset </a:t>
            </a:r>
            <a:r>
              <a:rPr lang="fi-FI" sz="1200" dirty="0">
                <a:sym typeface="Wingdings" panose="05000000000000000000" pitchFamily="2" charset="2"/>
              </a:rPr>
              <a:t>valtionosuuksien laskentatiedot vuodelle </a:t>
            </a:r>
            <a:r>
              <a:rPr lang="fi-FI" sz="1200" dirty="0" smtClean="0">
                <a:sym typeface="Wingdings" panose="05000000000000000000" pitchFamily="2" charset="2"/>
              </a:rPr>
              <a:t>2025, syyskuu 2024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i-FI" sz="1200" dirty="0" smtClean="0">
                <a:sym typeface="Wingdings" panose="05000000000000000000" pitchFamily="2" charset="2"/>
              </a:rPr>
              <a:t>Välilehti ”</a:t>
            </a:r>
            <a:r>
              <a:rPr lang="fi-FI" sz="1200" b="1" dirty="0" smtClean="0">
                <a:sym typeface="Wingdings" panose="05000000000000000000" pitchFamily="2" charset="2"/>
              </a:rPr>
              <a:t>TE25 Palveluiden </a:t>
            </a:r>
            <a:r>
              <a:rPr lang="fi-FI" sz="1200" b="1" dirty="0" err="1" smtClean="0">
                <a:sym typeface="Wingdings" panose="05000000000000000000" pitchFamily="2" charset="2"/>
              </a:rPr>
              <a:t>rah</a:t>
            </a:r>
            <a:r>
              <a:rPr lang="fi-FI" sz="1200" b="1" dirty="0" smtClean="0">
                <a:sym typeface="Wingdings" panose="05000000000000000000" pitchFamily="2" charset="2"/>
              </a:rPr>
              <a:t>, koko maa</a:t>
            </a:r>
            <a:r>
              <a:rPr lang="fi-FI" sz="1200" dirty="0" smtClean="0">
                <a:sym typeface="Wingdings" panose="05000000000000000000" pitchFamily="2" charset="2"/>
              </a:rPr>
              <a:t>”</a:t>
            </a:r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6960395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Valtionosuuden kohdentaminen, kotoutumisen edistäminen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14162" y="1861750"/>
            <a:ext cx="10871108" cy="4143633"/>
          </a:xfrm>
        </p:spPr>
        <p:txBody>
          <a:bodyPr>
            <a:normAutofit/>
          </a:bodyPr>
          <a:lstStyle/>
          <a:p>
            <a:r>
              <a:rPr lang="fi-FI" dirty="0"/>
              <a:t>Kotoutumisen edistämisestä annetun lain </a:t>
            </a:r>
            <a:r>
              <a:rPr lang="fi-FI" dirty="0" smtClean="0"/>
              <a:t>mukaisiin tehtäviin myönnettävä rahoitus kohdennetaan vieraskielisten määrän perusteella </a:t>
            </a:r>
          </a:p>
          <a:p>
            <a:pPr lvl="1"/>
            <a:r>
              <a:rPr lang="fi-FI" dirty="0" smtClean="0"/>
              <a:t>Tehtäviin myönnettävä rahoitus on tehtävämuutokset huomioiden 17,6 milj. €</a:t>
            </a:r>
            <a:endParaRPr lang="fi-FI" dirty="0"/>
          </a:p>
          <a:p>
            <a:pPr lvl="2"/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noProof="0" smtClean="0"/>
              <a:pPr/>
              <a:t>11</a:t>
            </a:fld>
            <a:endParaRPr lang="fi-FI" noProof="0" dirty="0"/>
          </a:p>
        </p:txBody>
      </p:sp>
      <p:sp>
        <p:nvSpPr>
          <p:cNvPr id="5" name="Tekstiruutu 4"/>
          <p:cNvSpPr txBox="1"/>
          <p:nvPr/>
        </p:nvSpPr>
        <p:spPr>
          <a:xfrm>
            <a:off x="2437130" y="5957015"/>
            <a:ext cx="5438243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Tutustu tarkemmin: </a:t>
            </a:r>
          </a:p>
          <a:p>
            <a:r>
              <a:rPr lang="fi-FI" sz="1200" dirty="0" smtClean="0"/>
              <a:t>vm.fi/valtionosuuslaskelmia 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i-FI" sz="1200" dirty="0" smtClean="0">
                <a:sym typeface="Wingdings" panose="05000000000000000000" pitchFamily="2" charset="2"/>
              </a:rPr>
              <a:t>Ennakolliset </a:t>
            </a:r>
            <a:r>
              <a:rPr lang="fi-FI" sz="1200" dirty="0">
                <a:sym typeface="Wingdings" panose="05000000000000000000" pitchFamily="2" charset="2"/>
              </a:rPr>
              <a:t>valtionosuuksien laskentatiedot vuodelle </a:t>
            </a:r>
            <a:r>
              <a:rPr lang="fi-FI" sz="1200" dirty="0" smtClean="0">
                <a:sym typeface="Wingdings" panose="05000000000000000000" pitchFamily="2" charset="2"/>
              </a:rPr>
              <a:t>2025, syyskuu 2024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i-FI" sz="1200" dirty="0" smtClean="0">
                <a:sym typeface="Wingdings" panose="05000000000000000000" pitchFamily="2" charset="2"/>
              </a:rPr>
              <a:t>Välilehti ”</a:t>
            </a:r>
            <a:r>
              <a:rPr lang="fi-FI" sz="1200" b="1" dirty="0" smtClean="0">
                <a:sym typeface="Wingdings" panose="05000000000000000000" pitchFamily="2" charset="2"/>
              </a:rPr>
              <a:t>TE25 Palveluiden </a:t>
            </a:r>
            <a:r>
              <a:rPr lang="fi-FI" sz="1200" b="1" dirty="0" err="1" smtClean="0">
                <a:sym typeface="Wingdings" panose="05000000000000000000" pitchFamily="2" charset="2"/>
              </a:rPr>
              <a:t>rah</a:t>
            </a:r>
            <a:r>
              <a:rPr lang="fi-FI" sz="1200" b="1" dirty="0" smtClean="0">
                <a:sym typeface="Wingdings" panose="05000000000000000000" pitchFamily="2" charset="2"/>
              </a:rPr>
              <a:t>, koko maa</a:t>
            </a:r>
            <a:r>
              <a:rPr lang="fi-FI" sz="1200" dirty="0" smtClean="0">
                <a:sym typeface="Wingdings" panose="05000000000000000000" pitchFamily="2" charset="2"/>
              </a:rPr>
              <a:t>”</a:t>
            </a:r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30478006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14161" y="720000"/>
            <a:ext cx="10888566" cy="565103"/>
          </a:xfrm>
        </p:spPr>
        <p:txBody>
          <a:bodyPr>
            <a:normAutofit/>
          </a:bodyPr>
          <a:lstStyle/>
          <a:p>
            <a:r>
              <a:rPr lang="fi-FI" sz="2800" dirty="0" smtClean="0"/>
              <a:t>Kuntakohtainen palveluiden rahoituksen kohdentuminen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1619" y="2405450"/>
            <a:ext cx="10355365" cy="3853676"/>
          </a:xfrm>
        </p:spPr>
        <p:txBody>
          <a:bodyPr>
            <a:normAutofit fontScale="85000" lnSpcReduction="20000"/>
          </a:bodyPr>
          <a:lstStyle/>
          <a:p>
            <a:r>
              <a:rPr lang="fi-FI" dirty="0" smtClean="0"/>
              <a:t>Kunnan työikäisen väestön, työttömien ja vieraskielisten määrä määrittelee yksittäisen kunnan rahoituksen määrän (sarake J)</a:t>
            </a:r>
          </a:p>
          <a:p>
            <a:pPr lvl="1"/>
            <a:r>
              <a:rPr lang="fi-FI" dirty="0" smtClean="0"/>
              <a:t>Käytetty tilastotieto on vuodelta 2023 (päivitetään vuosittain)</a:t>
            </a:r>
          </a:p>
          <a:p>
            <a:r>
              <a:rPr lang="fi-FI" dirty="0" smtClean="0"/>
              <a:t>Lisäksi kuntakohtaiseen rahoitukseen vaikuttaa siirtymäajan rahoitus (sarake N)</a:t>
            </a:r>
          </a:p>
          <a:p>
            <a:pPr lvl="1"/>
            <a:r>
              <a:rPr lang="fi-FI" dirty="0" smtClean="0"/>
              <a:t>Vuonna 2025 puolet laskennallisesti määräytyvästä rahoituksesta korvataan vuoden 2023 kustannuksiin perustuvalla rahoituksella. Siirtymäajan rahoitus joko lisää tai vähentää kunnan valtionosuutta verrattuna täysin laskennalliseen rahoitukseen. </a:t>
            </a:r>
          </a:p>
          <a:p>
            <a:r>
              <a:rPr lang="fi-FI" dirty="0" smtClean="0"/>
              <a:t>Rahoitus kotoutumislain mukaisiin tehtäviin on täysin laskennallinen ja määräytyy vieraskielisten määrän mukaan (sarake P)</a:t>
            </a:r>
          </a:p>
          <a:p>
            <a:r>
              <a:rPr lang="fi-FI" dirty="0" smtClean="0"/>
              <a:t>Summana näistä saadaan kunnan valtionosuus TE- ja KOTO-palveluihin vuonna 2025 siirtymäajan rahoitus huomioiden (sarake R)</a:t>
            </a:r>
          </a:p>
          <a:p>
            <a:pPr lvl="1"/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noProof="0" smtClean="0"/>
              <a:pPr/>
              <a:t>12</a:t>
            </a:fld>
            <a:endParaRPr lang="fi-FI" noProof="0" dirty="0"/>
          </a:p>
        </p:txBody>
      </p:sp>
      <p:sp>
        <p:nvSpPr>
          <p:cNvPr id="5" name="Tekstiruutu 4"/>
          <p:cNvSpPr txBox="1"/>
          <p:nvPr/>
        </p:nvSpPr>
        <p:spPr>
          <a:xfrm>
            <a:off x="814161" y="1297492"/>
            <a:ext cx="5438243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Tutustu tarkemmin: </a:t>
            </a:r>
          </a:p>
          <a:p>
            <a:r>
              <a:rPr lang="fi-FI" sz="1200" dirty="0" smtClean="0"/>
              <a:t>vm.fi/valtionosuuslaskelmia 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i-FI" sz="1200" dirty="0" smtClean="0">
                <a:sym typeface="Wingdings" panose="05000000000000000000" pitchFamily="2" charset="2"/>
              </a:rPr>
              <a:t>Ennakolliset </a:t>
            </a:r>
            <a:r>
              <a:rPr lang="fi-FI" sz="1200" dirty="0">
                <a:sym typeface="Wingdings" panose="05000000000000000000" pitchFamily="2" charset="2"/>
              </a:rPr>
              <a:t>valtionosuuksien laskentatiedot vuodelle </a:t>
            </a:r>
            <a:r>
              <a:rPr lang="fi-FI" sz="1200" dirty="0" smtClean="0">
                <a:sym typeface="Wingdings" panose="05000000000000000000" pitchFamily="2" charset="2"/>
              </a:rPr>
              <a:t>2025, syyskuu 2024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i-FI" sz="1200" dirty="0" smtClean="0">
                <a:sym typeface="Wingdings" panose="05000000000000000000" pitchFamily="2" charset="2"/>
              </a:rPr>
              <a:t>Välilehti ”</a:t>
            </a:r>
            <a:r>
              <a:rPr lang="fi-FI" sz="1200" b="1" dirty="0" smtClean="0">
                <a:sym typeface="Wingdings" panose="05000000000000000000" pitchFamily="2" charset="2"/>
              </a:rPr>
              <a:t>TE25 Palveluiden </a:t>
            </a:r>
            <a:r>
              <a:rPr lang="fi-FI" sz="1200" b="1" dirty="0" err="1" smtClean="0">
                <a:sym typeface="Wingdings" panose="05000000000000000000" pitchFamily="2" charset="2"/>
              </a:rPr>
              <a:t>rah</a:t>
            </a:r>
            <a:r>
              <a:rPr lang="fi-FI" sz="1200" b="1" dirty="0" smtClean="0">
                <a:sym typeface="Wingdings" panose="05000000000000000000" pitchFamily="2" charset="2"/>
              </a:rPr>
              <a:t>, kunnat</a:t>
            </a:r>
            <a:r>
              <a:rPr lang="fi-FI" sz="1200" dirty="0" smtClean="0">
                <a:sym typeface="Wingdings" panose="05000000000000000000" pitchFamily="2" charset="2"/>
              </a:rPr>
              <a:t>”</a:t>
            </a:r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24687863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Kunnan työttömyysetuuksien rahoitusvastuun laajentamisen </a:t>
            </a:r>
            <a:r>
              <a:rPr lang="fi-FI" dirty="0" smtClean="0"/>
              <a:t>korvauksen määrittely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814162" y="2734962"/>
            <a:ext cx="10871108" cy="3418702"/>
          </a:xfrm>
        </p:spPr>
        <p:txBody>
          <a:bodyPr>
            <a:normAutofit fontScale="77500" lnSpcReduction="20000"/>
          </a:bodyPr>
          <a:lstStyle/>
          <a:p>
            <a:r>
              <a:rPr lang="fi-FI" dirty="0" smtClean="0"/>
              <a:t>Kunnan </a:t>
            </a:r>
            <a:r>
              <a:rPr lang="fi-FI" dirty="0"/>
              <a:t>valtionosuuteen tehdään lisäys, joka vastaa työttömyysetuuksien rahoitusvastuun laajentamisesta kunnalle aiheutuvaa kustannusten </a:t>
            </a:r>
            <a:r>
              <a:rPr lang="fi-FI" dirty="0" smtClean="0"/>
              <a:t>lisäystä</a:t>
            </a:r>
          </a:p>
          <a:p>
            <a:pPr lvl="1"/>
            <a:r>
              <a:rPr lang="fi-FI" dirty="0"/>
              <a:t>K</a:t>
            </a:r>
            <a:r>
              <a:rPr lang="fi-FI" dirty="0" smtClean="0"/>
              <a:t>orvaukset </a:t>
            </a:r>
            <a:r>
              <a:rPr lang="fi-FI" dirty="0"/>
              <a:t>määritetään vuonna 2023 maksettujen työttömyysetuuksien maksatuksesta työttömyyskassoille ja Kansaneläkelaitokselle vuoden 2023 loppuun mennessä kertyneiden tietojen </a:t>
            </a:r>
            <a:r>
              <a:rPr lang="fi-FI" dirty="0" smtClean="0"/>
              <a:t>perusteella</a:t>
            </a:r>
          </a:p>
          <a:p>
            <a:r>
              <a:rPr lang="fi-FI" dirty="0" smtClean="0"/>
              <a:t>Kuntien </a:t>
            </a:r>
            <a:r>
              <a:rPr lang="fi-FI" dirty="0"/>
              <a:t>työttömyysetuuksien rahoitusvastuusta suurin </a:t>
            </a:r>
            <a:r>
              <a:rPr lang="fi-FI" dirty="0" smtClean="0"/>
              <a:t>osa </a:t>
            </a:r>
            <a:r>
              <a:rPr lang="fi-FI" dirty="0"/>
              <a:t>muodostuu jatkossakin työmarkkinatuen rahoituksesta </a:t>
            </a:r>
          </a:p>
          <a:p>
            <a:pPr lvl="1"/>
            <a:r>
              <a:rPr lang="fi-FI" sz="1900" dirty="0"/>
              <a:t>Työmarkkinatuki: 480 milj. € </a:t>
            </a:r>
            <a:r>
              <a:rPr lang="fi-FI" sz="1900" dirty="0">
                <a:sym typeface="Wingdings" panose="05000000000000000000" pitchFamily="2" charset="2"/>
              </a:rPr>
              <a:t> 591 milj. € (muutos +112 milj. €)</a:t>
            </a:r>
          </a:p>
          <a:p>
            <a:pPr lvl="1"/>
            <a:r>
              <a:rPr lang="fi-FI" sz="1900" dirty="0">
                <a:sym typeface="Wingdings" panose="05000000000000000000" pitchFamily="2" charset="2"/>
              </a:rPr>
              <a:t>Peruspäiväraha: +24 milj. €</a:t>
            </a:r>
          </a:p>
          <a:p>
            <a:pPr lvl="1"/>
            <a:r>
              <a:rPr lang="fi-FI" sz="1900" dirty="0">
                <a:sym typeface="Wingdings" panose="05000000000000000000" pitchFamily="2" charset="2"/>
              </a:rPr>
              <a:t>Ansiopäiväraha: +79 milj. €</a:t>
            </a:r>
          </a:p>
          <a:p>
            <a:pPr lvl="1"/>
            <a:r>
              <a:rPr lang="fi-FI" sz="1900" b="1" dirty="0">
                <a:sym typeface="Wingdings" panose="05000000000000000000" pitchFamily="2" charset="2"/>
              </a:rPr>
              <a:t>Muutos etuusmenoissa vuoden 2023 tasossa on 216 milj. </a:t>
            </a:r>
            <a:r>
              <a:rPr lang="fi-FI" sz="1900" b="1" dirty="0" smtClean="0">
                <a:sym typeface="Wingdings" panose="05000000000000000000" pitchFamily="2" charset="2"/>
              </a:rPr>
              <a:t>€ = KORVAUS (sarake J)</a:t>
            </a:r>
            <a:endParaRPr lang="fi-FI" dirty="0"/>
          </a:p>
        </p:txBody>
      </p:sp>
      <p:sp>
        <p:nvSpPr>
          <p:cNvPr id="6" name="Tekstiruutu 5"/>
          <p:cNvSpPr txBox="1"/>
          <p:nvPr/>
        </p:nvSpPr>
        <p:spPr>
          <a:xfrm>
            <a:off x="831619" y="1800000"/>
            <a:ext cx="5438243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Tutustu tarkemmin: </a:t>
            </a:r>
          </a:p>
          <a:p>
            <a:r>
              <a:rPr lang="fi-FI" sz="1200" dirty="0" smtClean="0"/>
              <a:t>vm.fi/valtionosuuslaskelmia 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i-FI" sz="1200" dirty="0" smtClean="0">
                <a:sym typeface="Wingdings" panose="05000000000000000000" pitchFamily="2" charset="2"/>
              </a:rPr>
              <a:t>Ennakolliset </a:t>
            </a:r>
            <a:r>
              <a:rPr lang="fi-FI" sz="1200" dirty="0">
                <a:sym typeface="Wingdings" panose="05000000000000000000" pitchFamily="2" charset="2"/>
              </a:rPr>
              <a:t>valtionosuuksien laskentatiedot vuodelle </a:t>
            </a:r>
            <a:r>
              <a:rPr lang="fi-FI" sz="1200" dirty="0" smtClean="0">
                <a:sym typeface="Wingdings" panose="05000000000000000000" pitchFamily="2" charset="2"/>
              </a:rPr>
              <a:t>2025, syyskuu 2024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i-FI" sz="1200" dirty="0" smtClean="0">
                <a:sym typeface="Wingdings" panose="05000000000000000000" pitchFamily="2" charset="2"/>
              </a:rPr>
              <a:t>Välilehti ”</a:t>
            </a:r>
            <a:r>
              <a:rPr lang="fi-FI" sz="1200" b="1" dirty="0" smtClean="0">
                <a:sym typeface="Wingdings" panose="05000000000000000000" pitchFamily="2" charset="2"/>
              </a:rPr>
              <a:t>TE25 Etuuksien rahoitusvastuu</a:t>
            </a:r>
            <a:r>
              <a:rPr lang="fi-FI" sz="1200" dirty="0" smtClean="0">
                <a:sym typeface="Wingdings" panose="05000000000000000000" pitchFamily="2" charset="2"/>
              </a:rPr>
              <a:t>”</a:t>
            </a:r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18488904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14161" y="720000"/>
            <a:ext cx="10888566" cy="886379"/>
          </a:xfrm>
        </p:spPr>
        <p:txBody>
          <a:bodyPr/>
          <a:lstStyle/>
          <a:p>
            <a:r>
              <a:rPr lang="fi-FI" dirty="0" smtClean="0"/>
              <a:t>Huomioitavaa rahoituksesta ja laskelmista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14162" y="1606379"/>
            <a:ext cx="10871108" cy="4652746"/>
          </a:xfrm>
        </p:spPr>
        <p:txBody>
          <a:bodyPr>
            <a:normAutofit fontScale="85000" lnSpcReduction="10000"/>
          </a:bodyPr>
          <a:lstStyle/>
          <a:p>
            <a:r>
              <a:rPr lang="fi-FI" dirty="0" smtClean="0"/>
              <a:t>Peruspalvelujen valtionosuus sekä sen yhteydessä maksettavat korvauserät ovat kokonaisuudessaan yleiskatteista rahoitusta. Kunnat päättävät siis itse rahoituksen kohdentamisesta. </a:t>
            </a:r>
          </a:p>
          <a:p>
            <a:r>
              <a:rPr lang="fi-FI" dirty="0" smtClean="0"/>
              <a:t>Uusien valtionosuustehtävien rahoitus on osa valtionosuuksien kokonaisuutta</a:t>
            </a:r>
            <a:r>
              <a:rPr lang="fi-FI" dirty="0"/>
              <a:t> </a:t>
            </a:r>
            <a:r>
              <a:rPr lang="fi-FI" dirty="0" smtClean="0"/>
              <a:t>ja ne sisältyvät valtionosuuksien kokonaislaskelmiin </a:t>
            </a:r>
          </a:p>
          <a:p>
            <a:pPr lvl="1"/>
            <a:r>
              <a:rPr lang="fi-FI" dirty="0" smtClean="0"/>
              <a:t>Jatkossa määräytymistekijöiden tilastopäivitykset, indeksitarkistukset ja kustannustenjaon tarkistus vaikuttavat rahoituksen kokonaistasoon ja kuntakohtaiseen jakautumiseen osana muuta valtionosuutta</a:t>
            </a:r>
          </a:p>
          <a:p>
            <a:pPr lvl="1"/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smtClean="0"/>
              <a:t>Työvoima- ja kotoutumispalveluiden rahoitus ei voimaantulovuoden jälkeen ole yhtä tarkasti eroteltavissa valtionosuuden kokonaisuudesta</a:t>
            </a:r>
          </a:p>
          <a:p>
            <a:r>
              <a:rPr lang="fi-FI" dirty="0" smtClean="0"/>
              <a:t>Työvoimapalveluiden rahoituksen jakautuminen eri kriteereille on riippuvainen tulevista tehtävämuutoksista ja niiden yhteydessä määriteltävistä vaikutusten kohdentamisista</a:t>
            </a:r>
          </a:p>
          <a:p>
            <a:pPr lvl="1"/>
            <a:r>
              <a:rPr lang="fi-FI" dirty="0" smtClean="0"/>
              <a:t>Valtionosuuskriteereiden painoarvot eivät toisin sanoen ole staattisia vuodesta toiseen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noProof="0" smtClean="0"/>
              <a:pPr/>
              <a:t>14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984907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Lisätietoja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51120" y="1890040"/>
            <a:ext cx="8718723" cy="1528410"/>
          </a:xfrm>
        </p:spPr>
        <p:txBody>
          <a:bodyPr/>
          <a:lstStyle/>
          <a:p>
            <a:r>
              <a:rPr lang="fi-FI" dirty="0">
                <a:sym typeface="Wingdings" panose="05000000000000000000" pitchFamily="2" charset="2"/>
              </a:rPr>
              <a:t>Ennakolliset valtionosuuksien laskentatiedot vuodelle </a:t>
            </a:r>
            <a:r>
              <a:rPr lang="fi-FI" dirty="0" smtClean="0">
                <a:sym typeface="Wingdings" panose="05000000000000000000" pitchFamily="2" charset="2"/>
              </a:rPr>
              <a:t>2025 on julkaistu </a:t>
            </a:r>
            <a:r>
              <a:rPr lang="fi-FI" dirty="0">
                <a:sym typeface="Wingdings" panose="05000000000000000000" pitchFamily="2" charset="2"/>
              </a:rPr>
              <a:t>VM:n verkkosivulla: </a:t>
            </a:r>
            <a:r>
              <a:rPr lang="fi-FI" dirty="0">
                <a:sym typeface="Wingdings" panose="05000000000000000000" pitchFamily="2" charset="2"/>
                <a:hlinkClick r:id="rId2"/>
              </a:rPr>
              <a:t>https://</a:t>
            </a:r>
            <a:r>
              <a:rPr lang="fi-FI" dirty="0" smtClean="0">
                <a:sym typeface="Wingdings" panose="05000000000000000000" pitchFamily="2" charset="2"/>
                <a:hlinkClick r:id="rId2"/>
              </a:rPr>
              <a:t>vm.fi/valtionosuuslaskelmia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</a:p>
          <a:p>
            <a:endParaRPr lang="fi-FI" dirty="0">
              <a:sym typeface="Wingdings" panose="05000000000000000000" pitchFamily="2" charset="2"/>
            </a:endParaRP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noProof="0" smtClean="0"/>
              <a:pPr/>
              <a:t>15</a:t>
            </a:fld>
            <a:endParaRPr lang="fi-FI" noProof="0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814161" y="4000932"/>
            <a:ext cx="6288258" cy="1769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4761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400" b="1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myriad-pro"/>
              </a:rPr>
              <a:t>Unna Heimberg, neuvotteleva virkamies </a:t>
            </a:r>
            <a:r>
              <a:rPr kumimoji="0" lang="fi-FI" altLang="fi-FI" sz="14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myriad-pro"/>
              </a:rPr>
              <a:t/>
            </a:r>
            <a:br>
              <a:rPr kumimoji="0" lang="fi-FI" altLang="fi-FI" sz="14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myriad-pro"/>
              </a:rPr>
            </a:br>
            <a:r>
              <a:rPr kumimoji="0" lang="fi-FI" altLang="fi-FI" sz="14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myriad-pro"/>
              </a:rPr>
              <a:t>valtiovarainministeriö, Kunta- ja alueosasto, Rahoitus ja rahoitusjärjestelmät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4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myriad-pro"/>
              </a:rPr>
              <a:t>Puhelin: </a:t>
            </a:r>
            <a:r>
              <a:rPr kumimoji="0" lang="fi-FI" altLang="fi-FI" sz="1400" b="0" i="0" u="sng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myriad-pro"/>
                <a:hlinkClick r:id="rId3"/>
              </a:rPr>
              <a:t>0295530280</a:t>
            </a:r>
            <a:r>
              <a:rPr kumimoji="0" lang="fi-FI" altLang="fi-FI" sz="14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myriad-pro"/>
              </a:rPr>
              <a:t> Sähköpostiosoite: </a:t>
            </a:r>
            <a:r>
              <a:rPr kumimoji="0" lang="fi-FI" altLang="fi-FI" sz="1400" b="0" i="0" u="none" strike="noStrike" cap="none" normalizeH="0" baseline="0" dirty="0" smtClean="0">
                <a:ln>
                  <a:noFill/>
                </a:ln>
                <a:solidFill>
                  <a:srgbClr val="0F0F0F"/>
                </a:solidFill>
                <a:effectLst/>
                <a:latin typeface="myriad-pro"/>
                <a:hlinkClick r:id="rId4"/>
              </a:rPr>
              <a:t>etunimi.sukunimi@gov.fi</a:t>
            </a:r>
            <a:endParaRPr kumimoji="0" lang="fi-FI" altLang="fi-FI" sz="1400" b="0" i="0" u="none" strike="noStrike" cap="none" normalizeH="0" baseline="0" dirty="0" smtClean="0">
              <a:ln>
                <a:noFill/>
              </a:ln>
              <a:solidFill>
                <a:srgbClr val="0F0F0F"/>
              </a:solidFill>
              <a:effectLst/>
              <a:latin typeface="myriad-pro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i-FI" altLang="fi-FI" sz="1400" dirty="0">
              <a:solidFill>
                <a:srgbClr val="0F0F0F"/>
              </a:solidFill>
              <a:latin typeface="myriad-pro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1400" b="1" dirty="0">
                <a:solidFill>
                  <a:srgbClr val="0F0F0F"/>
                </a:solidFill>
                <a:latin typeface="myriad-pro"/>
              </a:rPr>
              <a:t>Lauri Piirainen, finanssiasiantuntija </a:t>
            </a:r>
            <a:r>
              <a:rPr lang="fi-FI" altLang="fi-FI" sz="1400" dirty="0">
                <a:solidFill>
                  <a:srgbClr val="0F0F0F"/>
                </a:solidFill>
                <a:latin typeface="myriad-pro"/>
              </a:rPr>
              <a:t/>
            </a:r>
            <a:br>
              <a:rPr lang="fi-FI" altLang="fi-FI" sz="1400" dirty="0">
                <a:solidFill>
                  <a:srgbClr val="0F0F0F"/>
                </a:solidFill>
                <a:latin typeface="myriad-pro"/>
              </a:rPr>
            </a:br>
            <a:r>
              <a:rPr lang="fi-FI" altLang="fi-FI" sz="1400" dirty="0">
                <a:solidFill>
                  <a:srgbClr val="0F0F0F"/>
                </a:solidFill>
                <a:latin typeface="myriad-pro"/>
              </a:rPr>
              <a:t>v</a:t>
            </a:r>
            <a:r>
              <a:rPr lang="fi-FI" altLang="fi-FI" sz="1400" dirty="0" smtClean="0">
                <a:solidFill>
                  <a:srgbClr val="0F0F0F"/>
                </a:solidFill>
                <a:latin typeface="myriad-pro"/>
              </a:rPr>
              <a:t>altiovarainministeriö</a:t>
            </a:r>
            <a:r>
              <a:rPr lang="fi-FI" altLang="fi-FI" sz="1400" dirty="0">
                <a:solidFill>
                  <a:srgbClr val="0F0F0F"/>
                </a:solidFill>
                <a:latin typeface="myriad-pro"/>
              </a:rPr>
              <a:t>, Kunta- ja alueosasto, Rahoitus ja rahoitusjärjestelmät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1400" dirty="0">
                <a:solidFill>
                  <a:srgbClr val="0F0F0F"/>
                </a:solidFill>
                <a:latin typeface="myriad-pro"/>
              </a:rPr>
              <a:t>Puhelin: </a:t>
            </a:r>
            <a:r>
              <a:rPr lang="fi-FI" altLang="fi-FI" sz="1400" u="sng" dirty="0">
                <a:solidFill>
                  <a:srgbClr val="0F0F0F"/>
                </a:solidFill>
                <a:latin typeface="myriad-pro"/>
                <a:hlinkClick r:id="rId5"/>
              </a:rPr>
              <a:t>0295530521</a:t>
            </a:r>
            <a:r>
              <a:rPr lang="fi-FI" altLang="fi-FI" sz="1400" dirty="0">
                <a:solidFill>
                  <a:srgbClr val="0F0F0F"/>
                </a:solidFill>
                <a:latin typeface="myriad-pro"/>
              </a:rPr>
              <a:t> Sähköpostiosoite: </a:t>
            </a:r>
            <a:r>
              <a:rPr lang="fi-FI" altLang="fi-FI" sz="1400" dirty="0" smtClean="0">
                <a:solidFill>
                  <a:srgbClr val="0F0F0F"/>
                </a:solidFill>
                <a:latin typeface="myriad-pro"/>
                <a:hlinkClick r:id="rId4"/>
              </a:rPr>
              <a:t>etunimi.sukunimi@gov.fi</a:t>
            </a:r>
            <a:r>
              <a:rPr lang="fi-FI" altLang="fi-FI" sz="1400" dirty="0" smtClean="0">
                <a:solidFill>
                  <a:srgbClr val="0F0F0F"/>
                </a:solidFill>
                <a:latin typeface="myriad-pro"/>
              </a:rPr>
              <a:t> </a:t>
            </a:r>
            <a:endParaRPr lang="fi-FI" altLang="fi-FI" sz="14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altLang="fi-FI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88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Yleistä uudistuksesta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814162" y="1672281"/>
            <a:ext cx="10871108" cy="4572000"/>
          </a:xfrm>
        </p:spPr>
        <p:txBody>
          <a:bodyPr/>
          <a:lstStyle/>
          <a:p>
            <a:r>
              <a:rPr lang="fi-FI" dirty="0"/>
              <a:t>TE-uudistus siirtää työvoimapalveluiden järjestämisvastuun ja laajemman työttömyysetuuksien rahoitusvastuun kunnille vuoden 2025 alusta. </a:t>
            </a:r>
          </a:p>
          <a:p>
            <a:r>
              <a:rPr lang="fi-FI" dirty="0" smtClean="0"/>
              <a:t>Tämän lisäksi myös uusi </a:t>
            </a:r>
            <a:r>
              <a:rPr lang="fi-FI" dirty="0"/>
              <a:t>kotoutumislaki (681/2023) tulee voimaan </a:t>
            </a:r>
            <a:r>
              <a:rPr lang="fi-FI" dirty="0" smtClean="0"/>
              <a:t>vuoden 2025 alusta </a:t>
            </a:r>
            <a:r>
              <a:rPr lang="fi-FI" dirty="0"/>
              <a:t>yhtä aikaa </a:t>
            </a:r>
            <a:r>
              <a:rPr lang="fi-FI" dirty="0" smtClean="0"/>
              <a:t>TE-uudistuksen </a:t>
            </a:r>
            <a:r>
              <a:rPr lang="fi-FI" dirty="0"/>
              <a:t>kanssa</a:t>
            </a:r>
            <a:r>
              <a:rPr lang="fi-FI" dirty="0" smtClean="0"/>
              <a:t>.</a:t>
            </a:r>
          </a:p>
          <a:p>
            <a:r>
              <a:rPr lang="fi-FI" dirty="0" smtClean="0"/>
              <a:t>Molemmilla uudistuksilla on vaikutusta kuntien peruspalvelujen valtionosuuteen vuodesta 2025 alkaen:</a:t>
            </a:r>
          </a:p>
          <a:p>
            <a:pPr lvl="1"/>
            <a:r>
              <a:rPr lang="fi-FI" dirty="0" smtClean="0"/>
              <a:t>Työvoimapalveluiden järjestämisestä ja kotoutumisen edistämisestä muodostuu kunnille uusi valtionosuustehtävä</a:t>
            </a:r>
          </a:p>
          <a:p>
            <a:pPr lvl="1"/>
            <a:r>
              <a:rPr lang="fi-FI" dirty="0" smtClean="0"/>
              <a:t>Työttömyysetuusmenojen laajeneva rahoitusvastuu korvataan kunnille valtionosuuden yhteydessä maksettavana korvauksena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7461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Uusien valtionosuustehtävien rahoitus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814162" y="1738183"/>
            <a:ext cx="10199827" cy="4629665"/>
          </a:xfrm>
        </p:spPr>
        <p:txBody>
          <a:bodyPr>
            <a:normAutofit fontScale="77500" lnSpcReduction="20000"/>
          </a:bodyPr>
          <a:lstStyle/>
          <a:p>
            <a:r>
              <a:rPr lang="fi-FI" dirty="0" smtClean="0"/>
              <a:t>Työvoimapalveluista ja kotoutumisen edistämisestä </a:t>
            </a:r>
            <a:r>
              <a:rPr lang="fi-FI" dirty="0"/>
              <a:t>muodostuu kunnille uusi </a:t>
            </a:r>
            <a:r>
              <a:rPr lang="fi-FI" dirty="0" smtClean="0"/>
              <a:t>valtionosuustehtävä, </a:t>
            </a:r>
            <a:r>
              <a:rPr lang="fi-FI" dirty="0"/>
              <a:t>joihin </a:t>
            </a:r>
            <a:r>
              <a:rPr lang="fi-FI" dirty="0" smtClean="0"/>
              <a:t>määrätään </a:t>
            </a:r>
            <a:r>
              <a:rPr lang="fi-FI" b="1" dirty="0" smtClean="0"/>
              <a:t>koko maan tasolla </a:t>
            </a:r>
            <a:r>
              <a:rPr lang="fi-FI" dirty="0"/>
              <a:t>täysimääräinen valtionosuusrahoitus </a:t>
            </a:r>
            <a:endParaRPr lang="fi-FI" dirty="0" smtClean="0"/>
          </a:p>
          <a:p>
            <a:r>
              <a:rPr lang="fi-FI" dirty="0" smtClean="0"/>
              <a:t>Koko </a:t>
            </a:r>
            <a:r>
              <a:rPr lang="fi-FI" dirty="0"/>
              <a:t>maan tasolla rahoitus määräytyy sellaisena kuin palveluihin olisi budjetoitu määrärahaa tilanteessa, jossa valtio olisi vastannut palveluiden järjestämisestä vuonna </a:t>
            </a:r>
            <a:r>
              <a:rPr lang="fi-FI" dirty="0" smtClean="0"/>
              <a:t>2025</a:t>
            </a:r>
          </a:p>
          <a:p>
            <a:r>
              <a:rPr lang="fi-FI" dirty="0" smtClean="0"/>
              <a:t>Uusien tehtävien rahoitus viedään osaksi valtionosuuden laskennallista kustannuspohjaa ja rahoitus kohdennetaan kunnille määrättyjen valtionosuuskriteerien kautta</a:t>
            </a:r>
          </a:p>
          <a:p>
            <a:r>
              <a:rPr lang="fi-FI" dirty="0" smtClean="0"/>
              <a:t>Kuntakohtaisesti rahoitus kohdentuu työikäisen </a:t>
            </a:r>
            <a:r>
              <a:rPr lang="fi-FI" dirty="0"/>
              <a:t>väestön, </a:t>
            </a:r>
            <a:r>
              <a:rPr lang="fi-FI" dirty="0" smtClean="0"/>
              <a:t>työttömien ja palveluissa olevien määrän sekä vieraskielisyyden perusteella </a:t>
            </a:r>
          </a:p>
          <a:p>
            <a:pPr lvl="1"/>
            <a:r>
              <a:rPr lang="fi-FI" dirty="0" smtClean="0"/>
              <a:t>Kriteerien taustalla oleva tilastotieto päivitetään vuosittain </a:t>
            </a:r>
            <a:r>
              <a:rPr lang="fi-FI" dirty="0" smtClean="0">
                <a:sym typeface="Wingdings" panose="05000000000000000000" pitchFamily="2" charset="2"/>
              </a:rPr>
              <a:t> rahoitus seuraa niiden kehitystä</a:t>
            </a:r>
            <a:endParaRPr lang="fi-FI" dirty="0" smtClean="0"/>
          </a:p>
          <a:p>
            <a:r>
              <a:rPr lang="fi-FI" b="1" dirty="0" smtClean="0"/>
              <a:t>Muistutus:</a:t>
            </a:r>
            <a:r>
              <a:rPr lang="fi-FI" dirty="0" smtClean="0"/>
              <a:t> Valtionosuus on yleiskatteista, eli kunnat päättävät itse sen kohdentamisesta. Valtionosuus myönnetään aina yksittäiselle kunnalle vaikka palvelut järjestettäisiinkin yhteistoiminnassa.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noProof="0" smtClean="0"/>
              <a:pPr/>
              <a:t>3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121619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814160" y="720000"/>
            <a:ext cx="9047291" cy="1080000"/>
          </a:xfrm>
        </p:spPr>
        <p:txBody>
          <a:bodyPr/>
          <a:lstStyle/>
          <a:p>
            <a:r>
              <a:rPr lang="fi-FI" dirty="0" smtClean="0"/>
              <a:t>Työvoimapalveluiden rahoituksessa on kahden vuoden siirtymäaika*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>
          <a:xfrm>
            <a:off x="814160" y="1800000"/>
            <a:ext cx="9047291" cy="4279524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Siirtymäajan </a:t>
            </a:r>
            <a:r>
              <a:rPr lang="fi-FI" dirty="0"/>
              <a:t>rahoitus (vuodet 2025 ja 2026) perustuu osittain arvioituun tietoon kunnille siirtyvistä kustannuksista. </a:t>
            </a:r>
            <a:endParaRPr lang="fi-FI" dirty="0" smtClean="0"/>
          </a:p>
          <a:p>
            <a:pPr lvl="1"/>
            <a:r>
              <a:rPr lang="fi-FI" dirty="0" smtClean="0"/>
              <a:t>Vuonna 2025 rahoitus </a:t>
            </a:r>
            <a:r>
              <a:rPr lang="fi-FI" dirty="0"/>
              <a:t>määräytyy 50 % kunnittaisen </a:t>
            </a:r>
            <a:r>
              <a:rPr lang="fi-FI" dirty="0" smtClean="0"/>
              <a:t>kustannusarvion </a:t>
            </a:r>
            <a:r>
              <a:rPr lang="fi-FI" dirty="0"/>
              <a:t>ja 50 % laskennallisen valtionosuusrahoituksen perusteella</a:t>
            </a:r>
            <a:r>
              <a:rPr lang="fi-FI" dirty="0" smtClean="0"/>
              <a:t>. Kustannukset perustuvat vuoden 2023 toteumatietoihin. </a:t>
            </a:r>
          </a:p>
          <a:p>
            <a:pPr lvl="1"/>
            <a:r>
              <a:rPr lang="fi-FI" dirty="0" smtClean="0"/>
              <a:t>Vuonna 2026 rahoitus </a:t>
            </a:r>
            <a:r>
              <a:rPr lang="fi-FI" dirty="0"/>
              <a:t>määräytyy 25 % kunnittaisen </a:t>
            </a:r>
            <a:r>
              <a:rPr lang="fi-FI" dirty="0" smtClean="0"/>
              <a:t>kustannusarvion </a:t>
            </a:r>
            <a:r>
              <a:rPr lang="fi-FI" dirty="0"/>
              <a:t>ja 75 % laskennallisen valtionosuusrahoituksen perusteella. Kustannukset </a:t>
            </a:r>
            <a:r>
              <a:rPr lang="fi-FI" dirty="0" smtClean="0"/>
              <a:t>perustuvat </a:t>
            </a:r>
            <a:r>
              <a:rPr lang="fi-FI" dirty="0"/>
              <a:t>vuoden </a:t>
            </a:r>
            <a:r>
              <a:rPr lang="fi-FI" dirty="0" smtClean="0"/>
              <a:t>2024 </a:t>
            </a:r>
            <a:r>
              <a:rPr lang="fi-FI" dirty="0"/>
              <a:t>toteumatietoihin. </a:t>
            </a:r>
            <a:endParaRPr lang="fi-FI" dirty="0" smtClean="0"/>
          </a:p>
          <a:p>
            <a:r>
              <a:rPr lang="fi-FI" dirty="0" smtClean="0"/>
              <a:t>HUOM! Kuntakohtainen </a:t>
            </a:r>
            <a:r>
              <a:rPr lang="fi-FI" dirty="0"/>
              <a:t>arvio siirtyvistä kustannuksista on muodostettu </a:t>
            </a:r>
            <a:r>
              <a:rPr lang="fi-FI" dirty="0" smtClean="0"/>
              <a:t>osittain laskennallisesti</a:t>
            </a:r>
            <a:r>
              <a:rPr lang="fi-FI" dirty="0"/>
              <a:t>, koska työvoimapalveluita ei </a:t>
            </a:r>
            <a:r>
              <a:rPr lang="fi-FI" dirty="0" smtClean="0"/>
              <a:t>vuosina 2023 ja 2024 </a:t>
            </a:r>
            <a:r>
              <a:rPr lang="fi-FI" dirty="0"/>
              <a:t>järjestetä </a:t>
            </a:r>
            <a:r>
              <a:rPr lang="fi-FI" dirty="0" smtClean="0"/>
              <a:t>kuntapohjaisesti. 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noProof="0" smtClean="0"/>
              <a:pPr/>
              <a:t>4</a:t>
            </a:fld>
            <a:endParaRPr lang="fi-FI" noProof="0" dirty="0"/>
          </a:p>
        </p:txBody>
      </p:sp>
      <p:sp>
        <p:nvSpPr>
          <p:cNvPr id="2" name="Tekstiruutu 1"/>
          <p:cNvSpPr txBox="1"/>
          <p:nvPr/>
        </p:nvSpPr>
        <p:spPr>
          <a:xfrm>
            <a:off x="2619632" y="6259125"/>
            <a:ext cx="79632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*Kotoutumisen </a:t>
            </a:r>
            <a:r>
              <a:rPr lang="fi-FI" sz="1400" dirty="0"/>
              <a:t>edistämisestä annetun lain mukaisten tehtävien rahoitus </a:t>
            </a:r>
            <a:r>
              <a:rPr lang="fi-FI" sz="1400" dirty="0" smtClean="0"/>
              <a:t>ei </a:t>
            </a:r>
            <a:r>
              <a:rPr lang="fi-FI" sz="1400" dirty="0"/>
              <a:t>ole osa siirtymäajan rahoitusta. Rahoitus on täysin laskennallista </a:t>
            </a:r>
            <a:r>
              <a:rPr lang="fi-FI" sz="1400" dirty="0" smtClean="0"/>
              <a:t>heti voimaatulovuodesta alkaen.</a:t>
            </a:r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2470601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Kuntien rahoitusvastuuta työttömyysturvasta varhennetaan ja laajennetaan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14160" y="1943999"/>
            <a:ext cx="5438359" cy="4217903"/>
          </a:xfrm>
        </p:spPr>
        <p:txBody>
          <a:bodyPr>
            <a:normAutofit lnSpcReduction="10000"/>
          </a:bodyPr>
          <a:lstStyle/>
          <a:p>
            <a:r>
              <a:rPr lang="fi-FI" dirty="0"/>
              <a:t>Uudistuksen jälkeen kunnat osallistuvat työttömyysetuuden perusosan suuruisen osan rahoitukseen nykyistä </a:t>
            </a:r>
            <a:r>
              <a:rPr lang="fi-FI" b="1" dirty="0"/>
              <a:t>varhaisemmassa vaiheessa</a:t>
            </a:r>
            <a:r>
              <a:rPr lang="fi-FI" dirty="0"/>
              <a:t>.</a:t>
            </a:r>
          </a:p>
          <a:p>
            <a:r>
              <a:rPr lang="fi-FI" dirty="0" smtClean="0"/>
              <a:t>Tämän lisäksi kunnan </a:t>
            </a:r>
            <a:r>
              <a:rPr lang="fi-FI" dirty="0"/>
              <a:t>rahoitusvastuuta työttömyysetuuksista laajennetaan koskemaan myös </a:t>
            </a:r>
            <a:r>
              <a:rPr lang="fi-FI" b="1" dirty="0"/>
              <a:t>ansio- ja peruspäivärahaa</a:t>
            </a:r>
            <a:r>
              <a:rPr lang="fi-FI" dirty="0"/>
              <a:t>.</a:t>
            </a:r>
          </a:p>
          <a:p>
            <a:endParaRPr lang="fi-FI" sz="1900" b="1" dirty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en-FI" smtClean="0"/>
              <a:pPr/>
              <a:t>5</a:t>
            </a:fld>
            <a:endParaRPr lang="en-FI"/>
          </a:p>
        </p:txBody>
      </p:sp>
      <p:graphicFrame>
        <p:nvGraphicFramePr>
          <p:cNvPr id="5" name="Kaavio 4" descr="Kuviossa kuvataan kuntien rahoitusosuuden kasvua työttömyysetuuspäivien kertymän mukaan. Rahoitusvastuu alkaa 100 päivän jälkeen jolloin se on 10 prosenttia. 700 päivän jälkeen rahoitusvastuu on 50 prosenttia."/>
          <p:cNvGraphicFramePr>
            <a:graphicFrameLocks/>
          </p:cNvGraphicFramePr>
          <p:nvPr>
            <p:extLst/>
          </p:nvPr>
        </p:nvGraphicFramePr>
        <p:xfrm>
          <a:off x="6360139" y="2280195"/>
          <a:ext cx="4263960" cy="3290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92692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Kunnan työttömyysetuuksien rahoitusvastuun laajentamisen korvaus</a:t>
            </a:r>
            <a:endParaRPr lang="fi-FI" b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14162" y="1943999"/>
            <a:ext cx="10871108" cy="4315125"/>
          </a:xfrm>
        </p:spPr>
        <p:txBody>
          <a:bodyPr>
            <a:normAutofit/>
          </a:bodyPr>
          <a:lstStyle/>
          <a:p>
            <a:r>
              <a:rPr lang="fi-FI" dirty="0"/>
              <a:t>Työttömyysetuusmenojen laajeneva rahoitusvastuu korvataan kunnille valtionosuuden yhteydessä maksettavana korvauksena</a:t>
            </a:r>
          </a:p>
          <a:p>
            <a:pPr lvl="1"/>
            <a:r>
              <a:rPr lang="fi-FI" dirty="0" smtClean="0"/>
              <a:t>Sisältyy laskelmassa kohtaan ”Valtionosuuden muut lisäykset ja vähennykset”</a:t>
            </a:r>
          </a:p>
          <a:p>
            <a:r>
              <a:rPr lang="fi-FI" dirty="0" smtClean="0"/>
              <a:t>Korvaukset </a:t>
            </a:r>
            <a:r>
              <a:rPr lang="fi-FI" dirty="0"/>
              <a:t>määritetään vuonna 2023 maksettujen työttömyysetuuksien </a:t>
            </a:r>
            <a:r>
              <a:rPr lang="fi-FI" dirty="0" smtClean="0"/>
              <a:t>perusteella </a:t>
            </a:r>
          </a:p>
          <a:p>
            <a:r>
              <a:rPr lang="fi-FI" dirty="0" smtClean="0"/>
              <a:t>Korvausta ei tarkisteta jälkikäteen mutta se seuraa etuuksien indeksitarkistuksia (</a:t>
            </a:r>
            <a:r>
              <a:rPr lang="fi-FI" dirty="0" err="1" smtClean="0"/>
              <a:t>Kel</a:t>
            </a:r>
            <a:r>
              <a:rPr lang="fi-FI" dirty="0" smtClean="0"/>
              <a:t>-indeksi)</a:t>
            </a:r>
            <a:endParaRPr lang="fi-FI" dirty="0"/>
          </a:p>
          <a:p>
            <a:pPr lvl="1"/>
            <a:r>
              <a:rPr lang="fi-FI" dirty="0" smtClean="0"/>
              <a:t>Hallitusohjelman mukaisesti indeksitarkistuksia ei kuitenkaan tehdä vuosina 2024-2027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en-FI" smtClean="0"/>
              <a:pPr/>
              <a:t>6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974517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Uudistuksen euromääräiset vaikutukset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4294967295"/>
          </p:nvPr>
        </p:nvSpPr>
        <p:spPr>
          <a:xfrm>
            <a:off x="11088688" y="6259513"/>
            <a:ext cx="1103312" cy="365125"/>
          </a:xfrm>
        </p:spPr>
        <p:txBody>
          <a:bodyPr/>
          <a:lstStyle/>
          <a:p>
            <a:fld id="{7CD1C137-87C0-4E4B-8573-EDFCC21A7E6F}" type="slidenum">
              <a:rPr lang="fi-FI" noProof="0" smtClean="0"/>
              <a:pPr/>
              <a:t>7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633427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14387" y="538768"/>
            <a:ext cx="8718722" cy="795762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 smtClean="0"/>
              <a:t>TE-uudistuksen vaikutus valtionosuuksiin vuonna 2025* </a:t>
            </a:r>
            <a:endParaRPr lang="fi-FI" dirty="0"/>
          </a:p>
        </p:txBody>
      </p:sp>
      <p:graphicFrame>
        <p:nvGraphicFramePr>
          <p:cNvPr id="5" name="Sisällön paikkamerkk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8419346"/>
              </p:ext>
            </p:extLst>
          </p:nvPr>
        </p:nvGraphicFramePr>
        <p:xfrm>
          <a:off x="814387" y="1532239"/>
          <a:ext cx="9103969" cy="4611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en-FI" smtClean="0"/>
              <a:pPr/>
              <a:t>8</a:t>
            </a:fld>
            <a:endParaRPr lang="en-FI"/>
          </a:p>
        </p:txBody>
      </p:sp>
      <p:sp>
        <p:nvSpPr>
          <p:cNvPr id="6" name="Tekstiruutu 5"/>
          <p:cNvSpPr txBox="1"/>
          <p:nvPr/>
        </p:nvSpPr>
        <p:spPr>
          <a:xfrm>
            <a:off x="5205045" y="6471138"/>
            <a:ext cx="53778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/>
              <a:t>*Vuoden 2025 talousarvioesityksen mukaisena</a:t>
            </a: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1135698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TE- ja kotoutumispalvelut, valtiolta kunnille siirtyvien palveluiden rahoitus koko maan tasolla</a:t>
            </a:r>
          </a:p>
        </p:txBody>
      </p:sp>
      <p:graphicFrame>
        <p:nvGraphicFramePr>
          <p:cNvPr id="2" name="Sisällön paikkamerkki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6627849"/>
              </p:ext>
            </p:extLst>
          </p:nvPr>
        </p:nvGraphicFramePr>
        <p:xfrm>
          <a:off x="501123" y="1960735"/>
          <a:ext cx="8066227" cy="3600450"/>
        </p:xfrm>
        <a:graphic>
          <a:graphicData uri="http://schemas.openxmlformats.org/drawingml/2006/table">
            <a:tbl>
              <a:tblPr/>
              <a:tblGrid>
                <a:gridCol w="6341811">
                  <a:extLst>
                    <a:ext uri="{9D8B030D-6E8A-4147-A177-3AD203B41FA5}">
                      <a16:colId xmlns:a16="http://schemas.microsoft.com/office/drawing/2014/main" val="2300909146"/>
                    </a:ext>
                  </a:extLst>
                </a:gridCol>
                <a:gridCol w="862208">
                  <a:extLst>
                    <a:ext uri="{9D8B030D-6E8A-4147-A177-3AD203B41FA5}">
                      <a16:colId xmlns:a16="http://schemas.microsoft.com/office/drawing/2014/main" val="1456892513"/>
                    </a:ext>
                  </a:extLst>
                </a:gridCol>
                <a:gridCol w="862208">
                  <a:extLst>
                    <a:ext uri="{9D8B030D-6E8A-4147-A177-3AD203B41FA5}">
                      <a16:colId xmlns:a16="http://schemas.microsoft.com/office/drawing/2014/main" val="222898381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Siirrot muilta momenteilta peruspalvelujen valtionosuusmomentille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fi-FI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€</a:t>
                      </a:r>
                      <a:endParaRPr lang="fi-FI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592372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Julkisten työvoima- ja yrityspalveluiden rahoituksen siirto kunnille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178 746 000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5907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ELY-keskusten toimintamenojen siirto kunnille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6 880 000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TE</a:t>
                      </a:r>
                      <a:endParaRPr kumimoji="0" lang="fi-FI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31349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TE-toimistojen toimintamenojen siirto kunnille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246 053 000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TE</a:t>
                      </a:r>
                      <a:endParaRPr kumimoji="0" lang="fi-FI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76675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Perusturvan palkkatuen ja starttirahan siirto kunnille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136 000 000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TE</a:t>
                      </a:r>
                      <a:endParaRPr kumimoji="0" lang="fi-FI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01527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Ansioturvan palkkatuen ja starttirahan siirto kunnille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39 000 000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TE</a:t>
                      </a:r>
                      <a:endParaRPr kumimoji="0" lang="fi-FI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91761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Työurien pidentämistä koskevien toimien rahoituksen siirto kunnille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38 650 000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08895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Kotoutumislain kokonaisuudistus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12 625 000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KOTO</a:t>
                      </a:r>
                      <a:endParaRPr lang="fi-F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17601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YHTEENSÄ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657 954 000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i-FI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4096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62084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TE- ja kotoutumispalveluihin liittyvät </a:t>
                      </a:r>
                      <a:r>
                        <a:rPr lang="fi-FI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tehtävämuutokset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joiden on esitetty tulevan voimaan vuonna 2025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fi-FI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€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922167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Kuntien palkkatuen rajoittaminen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-37 000 000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79799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Kuntien työllistämisvelvoitteen kumoaminen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-18 650 000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TE</a:t>
                      </a:r>
                      <a:endParaRPr kumimoji="0" lang="fi-FI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05366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Pakolaiskiintiön lasku 500 henkilöön, kotoutumiskoulutus (HO 2023)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-913 000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53087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Maahanmuuttajaäitien aseman parantaminen (HO 2023)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4 940 000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KOTO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70350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Ruotsinkielinen kotoutumiskoulutus (HO 2023)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500 000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8124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YHTEENSÄ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-51 123 000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i-FI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223420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100279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NETTO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606 831 000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i-FI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02232"/>
                  </a:ext>
                </a:extLst>
              </a:tr>
            </a:tbl>
          </a:graphicData>
        </a:graphic>
      </p:graphicFrame>
      <p:sp>
        <p:nvSpPr>
          <p:cNvPr id="5" name="Sisällön paikkamerkki 4"/>
          <p:cNvSpPr txBox="1">
            <a:spLocks/>
          </p:cNvSpPr>
          <p:nvPr/>
        </p:nvSpPr>
        <p:spPr>
          <a:xfrm>
            <a:off x="8773296" y="2039458"/>
            <a:ext cx="3171569" cy="379792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312738" indent="-312738" algn="l" defTabSz="914400" rtl="0" eaLnBrk="1" latinLnBrk="0" hangingPunct="1">
              <a:lnSpc>
                <a:spcPct val="110000"/>
              </a:lnSpc>
              <a:spcBef>
                <a:spcPts val="1200"/>
              </a:spcBef>
              <a:buClr>
                <a:schemeClr val="tx2"/>
              </a:buClr>
              <a:buSzPct val="110000"/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62000" indent="-30480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buClr>
                <a:schemeClr val="tx2"/>
              </a:buClr>
              <a:buSzPct val="110000"/>
              <a:buFont typeface="Arial" panose="020B0604020202020204" pitchFamily="34" charset="0"/>
              <a:buChar char="•"/>
              <a:tabLst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2538" indent="-338138" algn="l" defTabSz="914400" rtl="0" eaLnBrk="1" latinLnBrk="0" hangingPunct="1">
              <a:lnSpc>
                <a:spcPct val="110000"/>
              </a:lnSpc>
              <a:spcBef>
                <a:spcPts val="1200"/>
              </a:spcBef>
              <a:buClr>
                <a:schemeClr val="tx2"/>
              </a:buClr>
              <a:buSzPct val="110000"/>
              <a:buFont typeface="Arial" panose="020B0604020202020204" pitchFamily="34" charset="0"/>
              <a:buChar char="•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92275" indent="-320675" algn="l" defTabSz="914400" rtl="0" eaLnBrk="1" latinLnBrk="0" hangingPunct="1">
              <a:lnSpc>
                <a:spcPct val="110000"/>
              </a:lnSpc>
              <a:spcBef>
                <a:spcPts val="1200"/>
              </a:spcBef>
              <a:buClr>
                <a:schemeClr val="tx2"/>
              </a:buClr>
              <a:buSzPct val="110000"/>
              <a:buFont typeface="Arial" panose="020B0604020202020204" pitchFamily="34" charset="0"/>
              <a:buChar char="•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41538" indent="-312738" algn="l" defTabSz="914400" rtl="0" eaLnBrk="1" latinLnBrk="0" hangingPunct="1">
              <a:lnSpc>
                <a:spcPct val="110000"/>
              </a:lnSpc>
              <a:spcBef>
                <a:spcPts val="1200"/>
              </a:spcBef>
              <a:buClr>
                <a:schemeClr val="tx2"/>
              </a:buClr>
              <a:buSzPct val="110000"/>
              <a:buFont typeface="Arial" panose="020B0604020202020204" pitchFamily="34" charset="0"/>
              <a:buChar char="•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600" dirty="0"/>
              <a:t>Valtiolta kunnille siirtyvien TE- ja kotoutumispalveluiden rahoitus on alkuperäisten siirtojen mukaan noin </a:t>
            </a:r>
            <a:r>
              <a:rPr lang="fi-FI" sz="1600" b="1" dirty="0"/>
              <a:t>658 milj. </a:t>
            </a:r>
            <a:r>
              <a:rPr lang="fi-FI" sz="1600" b="1" dirty="0"/>
              <a:t>€</a:t>
            </a:r>
            <a:r>
              <a:rPr lang="fi-FI" sz="1600" b="1" dirty="0" smtClean="0"/>
              <a:t>.</a:t>
            </a:r>
            <a:r>
              <a:rPr lang="fi-FI" sz="1600" dirty="0" smtClean="0"/>
              <a:t> </a:t>
            </a:r>
            <a:r>
              <a:rPr lang="fi-FI" sz="1600" dirty="0"/>
              <a:t>Kun huomioidaan ennen järjestämisvastuun siirtoa voimaantulevat tehtävämuutokset, muodostuu palveluiden rahoituksen tasoksi noin </a:t>
            </a:r>
            <a:r>
              <a:rPr lang="fi-FI" sz="1600" b="1" dirty="0"/>
              <a:t>607 milj. </a:t>
            </a:r>
            <a:r>
              <a:rPr lang="fi-FI" sz="1600" b="1" dirty="0" smtClean="0"/>
              <a:t>€.  </a:t>
            </a:r>
            <a:endParaRPr lang="fi-FI" sz="1600" b="1" dirty="0"/>
          </a:p>
          <a:p>
            <a:endParaRPr lang="fi-FI" sz="2000" dirty="0"/>
          </a:p>
        </p:txBody>
      </p:sp>
      <p:sp>
        <p:nvSpPr>
          <p:cNvPr id="6" name="Tekstiruutu 5"/>
          <p:cNvSpPr txBox="1"/>
          <p:nvPr/>
        </p:nvSpPr>
        <p:spPr>
          <a:xfrm>
            <a:off x="2437130" y="5957015"/>
            <a:ext cx="6336166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Tutustu tarkemmin: </a:t>
            </a:r>
          </a:p>
          <a:p>
            <a:r>
              <a:rPr lang="fi-FI" sz="1200" dirty="0" smtClean="0"/>
              <a:t>vm.fi/valtionosuuslaskelmia 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i-FI" sz="1200" dirty="0" smtClean="0">
                <a:sym typeface="Wingdings" panose="05000000000000000000" pitchFamily="2" charset="2"/>
              </a:rPr>
              <a:t>Ennakolliset </a:t>
            </a:r>
            <a:r>
              <a:rPr lang="fi-FI" sz="1200" dirty="0">
                <a:sym typeface="Wingdings" panose="05000000000000000000" pitchFamily="2" charset="2"/>
              </a:rPr>
              <a:t>valtionosuuksien laskentatiedot vuodelle </a:t>
            </a:r>
            <a:r>
              <a:rPr lang="fi-FI" sz="1200" dirty="0" smtClean="0">
                <a:sym typeface="Wingdings" panose="05000000000000000000" pitchFamily="2" charset="2"/>
              </a:rPr>
              <a:t>2025, syyskuu 2024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i-FI" sz="1200" dirty="0" smtClean="0">
                <a:sym typeface="Wingdings" panose="05000000000000000000" pitchFamily="2" charset="2"/>
              </a:rPr>
              <a:t>Välilehti ”TE25 Palveluiden </a:t>
            </a:r>
            <a:r>
              <a:rPr lang="fi-FI" sz="1200" dirty="0" err="1" smtClean="0">
                <a:sym typeface="Wingdings" panose="05000000000000000000" pitchFamily="2" charset="2"/>
              </a:rPr>
              <a:t>rah</a:t>
            </a:r>
            <a:r>
              <a:rPr lang="fi-FI" sz="1200" dirty="0" smtClean="0">
                <a:sym typeface="Wingdings" panose="05000000000000000000" pitchFamily="2" charset="2"/>
              </a:rPr>
              <a:t>, koko maa”</a:t>
            </a:r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3650660714"/>
      </p:ext>
    </p:extLst>
  </p:cSld>
  <p:clrMapOvr>
    <a:masterClrMapping/>
  </p:clrMapOvr>
</p:sld>
</file>

<file path=ppt/theme/theme1.xml><?xml version="1.0" encoding="utf-8"?>
<a:theme xmlns:a="http://schemas.openxmlformats.org/drawingml/2006/main" name="Valtiovarainministeriö">
  <a:themeElements>
    <a:clrScheme name="VM väripaletti">
      <a:dk1>
        <a:srgbClr val="000000"/>
      </a:dk1>
      <a:lt1>
        <a:srgbClr val="FFFFFF"/>
      </a:lt1>
      <a:dk2>
        <a:srgbClr val="1A7483"/>
      </a:dk2>
      <a:lt2>
        <a:srgbClr val="F3F3F1"/>
      </a:lt2>
      <a:accent1>
        <a:srgbClr val="006475"/>
      </a:accent1>
      <a:accent2>
        <a:srgbClr val="B5D8CC"/>
      </a:accent2>
      <a:accent3>
        <a:srgbClr val="365ABD"/>
      </a:accent3>
      <a:accent4>
        <a:srgbClr val="F3F3F1"/>
      </a:accent4>
      <a:accent5>
        <a:srgbClr val="1B396D"/>
      </a:accent5>
      <a:accent6>
        <a:srgbClr val="C48903"/>
      </a:accent6>
      <a:hlink>
        <a:srgbClr val="1A7483"/>
      </a:hlink>
      <a:folHlink>
        <a:srgbClr val="00647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1" id="{AE8A5ABE-A8FF-40F7-AA49-8D25FFD83B22}" vid="{A7AE3D7A-9652-4E67-AC39-6426DCC99A3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01-Esitysmalli-VM-FI-SV</Template>
  <TotalTime>306</TotalTime>
  <Words>1188</Words>
  <Application>Microsoft Office PowerPoint</Application>
  <PresentationFormat>Laajakuva</PresentationFormat>
  <Paragraphs>158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20" baseType="lpstr">
      <vt:lpstr>Arial</vt:lpstr>
      <vt:lpstr>Calibri</vt:lpstr>
      <vt:lpstr>myriad-pro</vt:lpstr>
      <vt:lpstr>Wingdings</vt:lpstr>
      <vt:lpstr>Valtiovarainministeriö</vt:lpstr>
      <vt:lpstr>TE-uudistus osana kuntien peruspalvelujen valtionosuutta vuonna 2025</vt:lpstr>
      <vt:lpstr>Yleistä uudistuksesta</vt:lpstr>
      <vt:lpstr>Uusien valtionosuustehtävien rahoitus</vt:lpstr>
      <vt:lpstr>Työvoimapalveluiden rahoituksessa on kahden vuoden siirtymäaika*</vt:lpstr>
      <vt:lpstr>Kuntien rahoitusvastuuta työttömyysturvasta varhennetaan ja laajennetaan </vt:lpstr>
      <vt:lpstr>Kunnan työttömyysetuuksien rahoitusvastuun laajentamisen korvaus</vt:lpstr>
      <vt:lpstr>Uudistuksen euromääräiset vaikutukset</vt:lpstr>
      <vt:lpstr>TE-uudistuksen vaikutus valtionosuuksiin vuonna 2025* </vt:lpstr>
      <vt:lpstr>TE- ja kotoutumispalvelut, valtiolta kunnille siirtyvien palveluiden rahoitus koko maan tasolla</vt:lpstr>
      <vt:lpstr>Valtionosuuden kohdentaminen, työvoimapalvelut</vt:lpstr>
      <vt:lpstr>Valtionosuuden kohdentaminen, kotoutumisen edistäminen</vt:lpstr>
      <vt:lpstr>Kuntakohtainen palveluiden rahoituksen kohdentuminen</vt:lpstr>
      <vt:lpstr>Kunnan työttömyysetuuksien rahoitusvastuun laajentamisen korvauksen määrittely</vt:lpstr>
      <vt:lpstr>Huomioitavaa rahoituksesta ja laskelmista</vt:lpstr>
      <vt:lpstr>Lisätietoja</vt:lpstr>
    </vt:vector>
  </TitlesOfParts>
  <Company>Suomen valtion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TE-uudistus osana kuntien peruspalvelujen valtionosuutta vuonna 2025</dc:title>
  <dc:creator>Heimberg Unna (VM)</dc:creator>
  <cp:lastModifiedBy>Heimberg Unna (VM)</cp:lastModifiedBy>
  <cp:revision>28</cp:revision>
  <dcterms:created xsi:type="dcterms:W3CDTF">2024-09-16T13:16:02Z</dcterms:created>
  <dcterms:modified xsi:type="dcterms:W3CDTF">2024-09-20T05:42:08Z</dcterms:modified>
</cp:coreProperties>
</file>