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sldIdLst>
    <p:sldId id="393" r:id="rId5"/>
    <p:sldId id="426" r:id="rId6"/>
    <p:sldId id="432" r:id="rId7"/>
    <p:sldId id="427" r:id="rId8"/>
    <p:sldId id="428" r:id="rId9"/>
    <p:sldId id="417" r:id="rId10"/>
    <p:sldId id="405" r:id="rId11"/>
    <p:sldId id="419" r:id="rId12"/>
    <p:sldId id="420" r:id="rId13"/>
    <p:sldId id="421" r:id="rId14"/>
    <p:sldId id="422" r:id="rId15"/>
    <p:sldId id="423" r:id="rId16"/>
    <p:sldId id="424" r:id="rId17"/>
    <p:sldId id="425" r:id="rId18"/>
    <p:sldId id="411" r:id="rId19"/>
    <p:sldId id="429" r:id="rId20"/>
    <p:sldId id="414" r:id="rId21"/>
    <p:sldId id="430" r:id="rId22"/>
    <p:sldId id="431" r:id="rId23"/>
    <p:sldId id="433" r:id="rId24"/>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VR(" lastIdx="4" clrIdx="0">
    <p:extLst>
      <p:ext uri="{19B8F6BF-5375-455C-9EA6-DF929625EA0E}">
        <p15:presenceInfo xmlns:p15="http://schemas.microsoft.com/office/powerpoint/2012/main" userId="S-1-5-21-3521595049-301303566-333748410-178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CFD3"/>
    <a:srgbClr val="9BBAC0"/>
    <a:srgbClr val="B5DACC"/>
    <a:srgbClr val="00959B"/>
    <a:srgbClr val="365ABD"/>
    <a:srgbClr val="C48903"/>
    <a:srgbClr val="00A892"/>
    <a:srgbClr val="0098E8"/>
    <a:srgbClr val="1A7483"/>
    <a:srgbClr val="FFF7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114" autoAdjust="0"/>
    <p:restoredTop sz="95870" autoAdjust="0"/>
  </p:normalViewPr>
  <p:slideViewPr>
    <p:cSldViewPr snapToGrid="0" snapToObjects="1" showGuides="1">
      <p:cViewPr varScale="1">
        <p:scale>
          <a:sx n="130" d="100"/>
          <a:sy n="130" d="100"/>
        </p:scale>
        <p:origin x="41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DABD1-5F09-CB43-BCC0-1DEB934835DE}" type="datetimeFigureOut">
              <a:rPr lang="en-FI"/>
              <a:t>09/06/2023</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7CB69-F670-CE45-9316-2F76980D2403}" type="slidenum">
              <a:rPr/>
              <a:t>‹#›</a:t>
            </a:fld>
            <a:endParaRPr lang="en-FI"/>
          </a:p>
        </p:txBody>
      </p:sp>
    </p:spTree>
    <p:extLst>
      <p:ext uri="{BB962C8B-B14F-4D97-AF65-F5344CB8AC3E}">
        <p14:creationId xmlns:p14="http://schemas.microsoft.com/office/powerpoint/2010/main" val="37622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3C67CB69-F670-CE45-9316-2F76980D2403}" type="slidenum">
              <a:rPr lang="fi-FI" smtClean="0"/>
              <a:t>3</a:t>
            </a:fld>
            <a:endParaRPr lang="fi-FI"/>
          </a:p>
        </p:txBody>
      </p:sp>
    </p:spTree>
    <p:extLst>
      <p:ext uri="{BB962C8B-B14F-4D97-AF65-F5344CB8AC3E}">
        <p14:creationId xmlns:p14="http://schemas.microsoft.com/office/powerpoint/2010/main" val="2083718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Kansi, sinivihreä">
    <p:bg>
      <p:bgPr>
        <a:solidFill>
          <a:schemeClr val="bg2"/>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484D5C40-B351-929D-8EBA-583F28EF44D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12800" y="828000"/>
            <a:ext cx="2973600" cy="641148"/>
          </a:xfrm>
          <a:prstGeom prst="rect">
            <a:avLst/>
          </a:prstGeom>
        </p:spPr>
      </p:pic>
      <p:grpSp>
        <p:nvGrpSpPr>
          <p:cNvPr id="4" name="Ryhmä 3">
            <a:extLst>
              <a:ext uri="{FF2B5EF4-FFF2-40B4-BE49-F238E27FC236}">
                <a16:creationId xmlns:a16="http://schemas.microsoft.com/office/drawing/2014/main" id="{9FCADA93-0FB7-CA2C-F62B-6B3CC39CB4ED}"/>
              </a:ext>
            </a:extLst>
          </p:cNvPr>
          <p:cNvGrpSpPr/>
          <p:nvPr userDrawn="1"/>
        </p:nvGrpSpPr>
        <p:grpSpPr>
          <a:xfrm>
            <a:off x="-17042" y="-4183"/>
            <a:ext cx="12270939" cy="6876000"/>
            <a:chOff x="-17042" y="3192"/>
            <a:chExt cx="12270939" cy="6856323"/>
          </a:xfrm>
        </p:grpSpPr>
        <p:sp>
          <p:nvSpPr>
            <p:cNvPr id="7" name="Vapaamuotoinen: Muoto 6">
              <a:extLst>
                <a:ext uri="{FF2B5EF4-FFF2-40B4-BE49-F238E27FC236}">
                  <a16:creationId xmlns:a16="http://schemas.microsoft.com/office/drawing/2014/main" id="{96D9BDDC-63C8-A606-3309-A101EDBAAD07}"/>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55192 w 12248975"/>
                <a:gd name="connsiteY8" fmla="*/ 4223964 h 5792192"/>
                <a:gd name="connsiteX9" fmla="*/ 9008360 w 12248975"/>
                <a:gd name="connsiteY9" fmla="*/ 4223079 h 5792192"/>
                <a:gd name="connsiteX10" fmla="*/ 8999144 w 12248975"/>
                <a:gd name="connsiteY10" fmla="*/ 4229517 h 5792192"/>
                <a:gd name="connsiteX11" fmla="*/ 8998008 w 12248975"/>
                <a:gd name="connsiteY11" fmla="*/ 4230276 h 5792192"/>
                <a:gd name="connsiteX12" fmla="*/ 8950545 w 12248975"/>
                <a:gd name="connsiteY12" fmla="*/ 4262971 h 5792192"/>
                <a:gd name="connsiteX13" fmla="*/ 5197147 w 12248975"/>
                <a:gd name="connsiteY13" fmla="*/ 5691670 h 5792192"/>
                <a:gd name="connsiteX14" fmla="*/ 4074813 w 12248975"/>
                <a:gd name="connsiteY14" fmla="*/ 5754786 h 5792192"/>
                <a:gd name="connsiteX15" fmla="*/ 3971176 w 12248975"/>
                <a:gd name="connsiteY15" fmla="*/ 5753144 h 5792192"/>
                <a:gd name="connsiteX16" fmla="*/ 176247 w 12248975"/>
                <a:gd name="connsiteY16" fmla="*/ 4765879 h 5792192"/>
                <a:gd name="connsiteX17" fmla="*/ -479 w 12248975"/>
                <a:gd name="connsiteY17" fmla="*/ 4668302 h 5792192"/>
                <a:gd name="connsiteX18" fmla="*/ -479 w 12248975"/>
                <a:gd name="connsiteY18" fmla="*/ 4696199 h 5792192"/>
                <a:gd name="connsiteX19" fmla="*/ 3822979 w 12248975"/>
                <a:gd name="connsiteY19" fmla="*/ 5782936 h 5792192"/>
                <a:gd name="connsiteX20" fmla="*/ 3923965 w 12248975"/>
                <a:gd name="connsiteY20" fmla="*/ 5786471 h 5792192"/>
                <a:gd name="connsiteX21" fmla="*/ 4024951 w 12248975"/>
                <a:gd name="connsiteY21" fmla="*/ 5788869 h 5792192"/>
                <a:gd name="connsiteX22" fmla="*/ 8574372 w 12248975"/>
                <a:gd name="connsiteY22" fmla="*/ 4574891 h 5792192"/>
                <a:gd name="connsiteX23" fmla="*/ 9016186 w 12248975"/>
                <a:gd name="connsiteY23" fmla="*/ 4289983 h 5792192"/>
                <a:gd name="connsiteX24" fmla="*/ 9017575 w 12248975"/>
                <a:gd name="connsiteY24" fmla="*/ 4288972 h 5792192"/>
                <a:gd name="connsiteX25" fmla="*/ 9053172 w 12248975"/>
                <a:gd name="connsiteY25" fmla="*/ 4263726 h 5792192"/>
                <a:gd name="connsiteX26" fmla="*/ 9064659 w 12248975"/>
                <a:gd name="connsiteY26" fmla="*/ 4255648 h 5792192"/>
                <a:gd name="connsiteX27" fmla="*/ 9065795 w 12248975"/>
                <a:gd name="connsiteY27" fmla="*/ 4254764 h 5792192"/>
                <a:gd name="connsiteX28" fmla="*/ 9108841 w 12248975"/>
                <a:gd name="connsiteY28" fmla="*/ 4224596 h 5792192"/>
                <a:gd name="connsiteX29" fmla="*/ 12155463 w 12248975"/>
                <a:gd name="connsiteY29" fmla="*/ 286140 h 5792192"/>
                <a:gd name="connsiteX30" fmla="*/ 12166066 w 12248975"/>
                <a:gd name="connsiteY30" fmla="*/ 258241 h 5792192"/>
                <a:gd name="connsiteX31" fmla="*/ 12228047 w 12248975"/>
                <a:gd name="connsiteY31" fmla="*/ 87071 h 5792192"/>
                <a:gd name="connsiteX32" fmla="*/ 12237514 w 12248975"/>
                <a:gd name="connsiteY32" fmla="*/ 59804 h 5792192"/>
                <a:gd name="connsiteX33" fmla="*/ 12243952 w 12248975"/>
                <a:gd name="connsiteY33" fmla="*/ 40995 h 5792192"/>
                <a:gd name="connsiteX34" fmla="*/ 12248496 w 12248975"/>
                <a:gd name="connsiteY34" fmla="*/ 28372 h 5792192"/>
                <a:gd name="connsiteX35" fmla="*/ 12225270 w 12248975"/>
                <a:gd name="connsiteY35" fmla="*/ 27489 h 5792192"/>
                <a:gd name="connsiteX36" fmla="*/ 12185759 w 12248975"/>
                <a:gd name="connsiteY36"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49763" y="4205282"/>
                    <a:pt x="9052415" y="4214623"/>
                    <a:pt x="9055192" y="4223964"/>
                  </a:cubicBezTo>
                  <a:lnTo>
                    <a:pt x="9008360" y="4223079"/>
                  </a:ln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solidFill>
              <a:srgbClr val="B5DACC"/>
            </a:solidFill>
            <a:ln w="12622" cap="flat">
              <a:noFill/>
              <a:prstDash val="solid"/>
              <a:miter/>
            </a:ln>
          </p:spPr>
          <p:txBody>
            <a:bodyPr rtlCol="0" anchor="ctr"/>
            <a:lstStyle/>
            <a:p>
              <a:endParaRPr lang="fi-FI"/>
            </a:p>
          </p:txBody>
        </p:sp>
        <p:sp>
          <p:nvSpPr>
            <p:cNvPr id="8" name="Vapaamuotoinen: Muoto 7">
              <a:extLst>
                <a:ext uri="{FF2B5EF4-FFF2-40B4-BE49-F238E27FC236}">
                  <a16:creationId xmlns:a16="http://schemas.microsoft.com/office/drawing/2014/main" id="{3D79F50D-C8E1-942C-5F25-BC823CF4BD82}"/>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noFill/>
            <a:ln w="12622" cap="flat">
              <a:noFill/>
              <a:prstDash val="solid"/>
              <a:miter/>
            </a:ln>
          </p:spPr>
          <p:txBody>
            <a:bodyPr rtlCol="0" anchor="ctr"/>
            <a:lstStyle/>
            <a:p>
              <a:endParaRPr lang="fi-FI"/>
            </a:p>
          </p:txBody>
        </p:sp>
        <p:sp>
          <p:nvSpPr>
            <p:cNvPr id="10" name="Vapaamuotoinen: Muoto 9">
              <a:extLst>
                <a:ext uri="{FF2B5EF4-FFF2-40B4-BE49-F238E27FC236}">
                  <a16:creationId xmlns:a16="http://schemas.microsoft.com/office/drawing/2014/main" id="{40374709-EEEC-6317-3CA1-3C9E3C24DCD7}"/>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08360 w 12248975"/>
                <a:gd name="connsiteY8" fmla="*/ 4223079 h 5792192"/>
                <a:gd name="connsiteX9" fmla="*/ 8999144 w 12248975"/>
                <a:gd name="connsiteY9" fmla="*/ 4229517 h 5792192"/>
                <a:gd name="connsiteX10" fmla="*/ 8998008 w 12248975"/>
                <a:gd name="connsiteY10" fmla="*/ 4230276 h 5792192"/>
                <a:gd name="connsiteX11" fmla="*/ 8950545 w 12248975"/>
                <a:gd name="connsiteY11" fmla="*/ 4262971 h 5792192"/>
                <a:gd name="connsiteX12" fmla="*/ 5197147 w 12248975"/>
                <a:gd name="connsiteY12" fmla="*/ 5691670 h 5792192"/>
                <a:gd name="connsiteX13" fmla="*/ 4074813 w 12248975"/>
                <a:gd name="connsiteY13" fmla="*/ 5754786 h 5792192"/>
                <a:gd name="connsiteX14" fmla="*/ 3971176 w 12248975"/>
                <a:gd name="connsiteY14" fmla="*/ 5753144 h 5792192"/>
                <a:gd name="connsiteX15" fmla="*/ 176247 w 12248975"/>
                <a:gd name="connsiteY15" fmla="*/ 4765879 h 5792192"/>
                <a:gd name="connsiteX16" fmla="*/ -479 w 12248975"/>
                <a:gd name="connsiteY16" fmla="*/ 4668302 h 5792192"/>
                <a:gd name="connsiteX17" fmla="*/ -479 w 12248975"/>
                <a:gd name="connsiteY17" fmla="*/ 4696199 h 5792192"/>
                <a:gd name="connsiteX18" fmla="*/ 3822979 w 12248975"/>
                <a:gd name="connsiteY18" fmla="*/ 5782936 h 5792192"/>
                <a:gd name="connsiteX19" fmla="*/ 3923965 w 12248975"/>
                <a:gd name="connsiteY19" fmla="*/ 5786471 h 5792192"/>
                <a:gd name="connsiteX20" fmla="*/ 4024951 w 12248975"/>
                <a:gd name="connsiteY20" fmla="*/ 5788869 h 5792192"/>
                <a:gd name="connsiteX21" fmla="*/ 8574372 w 12248975"/>
                <a:gd name="connsiteY21" fmla="*/ 4574891 h 5792192"/>
                <a:gd name="connsiteX22" fmla="*/ 9016186 w 12248975"/>
                <a:gd name="connsiteY22" fmla="*/ 4289983 h 5792192"/>
                <a:gd name="connsiteX23" fmla="*/ 9017575 w 12248975"/>
                <a:gd name="connsiteY23" fmla="*/ 4288972 h 5792192"/>
                <a:gd name="connsiteX24" fmla="*/ 9053172 w 12248975"/>
                <a:gd name="connsiteY24" fmla="*/ 4263726 h 5792192"/>
                <a:gd name="connsiteX25" fmla="*/ 9064659 w 12248975"/>
                <a:gd name="connsiteY25" fmla="*/ 4255648 h 5792192"/>
                <a:gd name="connsiteX26" fmla="*/ 9065795 w 12248975"/>
                <a:gd name="connsiteY26" fmla="*/ 4254764 h 5792192"/>
                <a:gd name="connsiteX27" fmla="*/ 9108841 w 12248975"/>
                <a:gd name="connsiteY27" fmla="*/ 4224596 h 5792192"/>
                <a:gd name="connsiteX28" fmla="*/ 12155463 w 12248975"/>
                <a:gd name="connsiteY28" fmla="*/ 286140 h 5792192"/>
                <a:gd name="connsiteX29" fmla="*/ 12166066 w 12248975"/>
                <a:gd name="connsiteY29" fmla="*/ 258241 h 5792192"/>
                <a:gd name="connsiteX30" fmla="*/ 12228047 w 12248975"/>
                <a:gd name="connsiteY30" fmla="*/ 87071 h 5792192"/>
                <a:gd name="connsiteX31" fmla="*/ 12237514 w 12248975"/>
                <a:gd name="connsiteY31" fmla="*/ 59804 h 5792192"/>
                <a:gd name="connsiteX32" fmla="*/ 12243952 w 12248975"/>
                <a:gd name="connsiteY32" fmla="*/ 40995 h 5792192"/>
                <a:gd name="connsiteX33" fmla="*/ 12248496 w 12248975"/>
                <a:gd name="connsiteY33" fmla="*/ 28372 h 5792192"/>
                <a:gd name="connsiteX34" fmla="*/ 12225270 w 12248975"/>
                <a:gd name="connsiteY34" fmla="*/ 27489 h 5792192"/>
                <a:gd name="connsiteX35" fmla="*/ 12185759 w 12248975"/>
                <a:gd name="connsiteY35"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34490" y="4205155"/>
                    <a:pt x="9021866" y="4214117"/>
                    <a:pt x="9008360" y="4223079"/>
                  </a:cubicBez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noFill/>
            <a:ln w="12622" cap="flat">
              <a:noFill/>
              <a:prstDash val="solid"/>
              <a:miter/>
            </a:ln>
          </p:spPr>
          <p:txBody>
            <a:bodyPr rtlCol="0" anchor="ctr"/>
            <a:lstStyle/>
            <a:p>
              <a:endParaRPr lang="fi-FI"/>
            </a:p>
          </p:txBody>
        </p:sp>
        <p:sp>
          <p:nvSpPr>
            <p:cNvPr id="11" name="Vapaamuotoinen: Muoto 10">
              <a:extLst>
                <a:ext uri="{FF2B5EF4-FFF2-40B4-BE49-F238E27FC236}">
                  <a16:creationId xmlns:a16="http://schemas.microsoft.com/office/drawing/2014/main" id="{C9141825-7943-460F-AE5C-B764A83C2E47}"/>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noFill/>
            <a:ln w="12622" cap="flat">
              <a:noFill/>
              <a:prstDash val="solid"/>
              <a:miter/>
            </a:ln>
          </p:spPr>
          <p:txBody>
            <a:bodyPr rtlCol="0" anchor="ctr"/>
            <a:lstStyle/>
            <a:p>
              <a:endParaRPr lang="fi-FI"/>
            </a:p>
          </p:txBody>
        </p:sp>
        <p:sp>
          <p:nvSpPr>
            <p:cNvPr id="12" name="Vapaamuotoinen: Muoto 11">
              <a:extLst>
                <a:ext uri="{FF2B5EF4-FFF2-40B4-BE49-F238E27FC236}">
                  <a16:creationId xmlns:a16="http://schemas.microsoft.com/office/drawing/2014/main" id="{A20DAC6C-B8EB-C949-0F57-78DB7E47376A}"/>
                </a:ext>
              </a:extLst>
            </p:cNvPr>
            <p:cNvSpPr/>
            <p:nvPr/>
          </p:nvSpPr>
          <p:spPr>
            <a:xfrm>
              <a:off x="3410110" y="4865294"/>
              <a:ext cx="8784649" cy="1992705"/>
            </a:xfrm>
            <a:custGeom>
              <a:avLst/>
              <a:gdLst>
                <a:gd name="connsiteX0" fmla="*/ 5060689 w 8784649"/>
                <a:gd name="connsiteY0" fmla="*/ 50208 h 1992705"/>
                <a:gd name="connsiteX1" fmla="*/ 704278 w 8784649"/>
                <a:gd name="connsiteY1" fmla="*/ 1531296 h 1992705"/>
                <a:gd name="connsiteX2" fmla="*/ 654920 w 8784649"/>
                <a:gd name="connsiteY2" fmla="*/ 1565378 h 1992705"/>
                <a:gd name="connsiteX3" fmla="*/ 469233 w 8784649"/>
                <a:gd name="connsiteY3" fmla="*/ 1698428 h 1992705"/>
                <a:gd name="connsiteX4" fmla="*/ 95332 w 8784649"/>
                <a:gd name="connsiteY4" fmla="*/ 1990781 h 1992705"/>
                <a:gd name="connsiteX5" fmla="*/ -479 w 8784649"/>
                <a:gd name="connsiteY5" fmla="*/ 1990781 h 1992705"/>
                <a:gd name="connsiteX6" fmla="*/ 552799 w 8784649"/>
                <a:gd name="connsiteY6" fmla="*/ 1562981 h 1992705"/>
                <a:gd name="connsiteX7" fmla="*/ 600009 w 8784649"/>
                <a:gd name="connsiteY7" fmla="*/ 1529653 h 1992705"/>
                <a:gd name="connsiteX8" fmla="*/ 1427968 w 8784649"/>
                <a:gd name="connsiteY8" fmla="*/ 1018791 h 1992705"/>
                <a:gd name="connsiteX9" fmla="*/ 5624571 w 8784649"/>
                <a:gd name="connsiteY9" fmla="*/ -790 h 1992705"/>
                <a:gd name="connsiteX10" fmla="*/ 5625959 w 8784649"/>
                <a:gd name="connsiteY10" fmla="*/ -790 h 1992705"/>
                <a:gd name="connsiteX11" fmla="*/ 5637194 w 8784649"/>
                <a:gd name="connsiteY11" fmla="*/ -790 h 1992705"/>
                <a:gd name="connsiteX12" fmla="*/ 5684026 w 8784649"/>
                <a:gd name="connsiteY12" fmla="*/ 94 h 1992705"/>
                <a:gd name="connsiteX13" fmla="*/ 5685414 w 8784649"/>
                <a:gd name="connsiteY13" fmla="*/ 94 h 1992705"/>
                <a:gd name="connsiteX14" fmla="*/ 5737927 w 8784649"/>
                <a:gd name="connsiteY14" fmla="*/ 1608 h 1992705"/>
                <a:gd name="connsiteX15" fmla="*/ 6259519 w 8784649"/>
                <a:gd name="connsiteY15" fmla="*/ 33039 h 1992705"/>
                <a:gd name="connsiteX16" fmla="*/ 8784170 w 8784649"/>
                <a:gd name="connsiteY16" fmla="*/ 664202 h 1992705"/>
                <a:gd name="connsiteX17" fmla="*/ 8784170 w 8784649"/>
                <a:gd name="connsiteY17" fmla="*/ 700306 h 1992705"/>
                <a:gd name="connsiteX18" fmla="*/ 5697405 w 8784649"/>
                <a:gd name="connsiteY18" fmla="*/ 40994 h 1992705"/>
                <a:gd name="connsiteX19" fmla="*/ 5696017 w 8784649"/>
                <a:gd name="connsiteY19" fmla="*/ 40994 h 1992705"/>
                <a:gd name="connsiteX20" fmla="*/ 5681879 w 8784649"/>
                <a:gd name="connsiteY20" fmla="*/ 40994 h 1992705"/>
                <a:gd name="connsiteX21" fmla="*/ 5638203 w 8784649"/>
                <a:gd name="connsiteY21" fmla="*/ 40109 h 1992705"/>
                <a:gd name="connsiteX22" fmla="*/ 5636688 w 8784649"/>
                <a:gd name="connsiteY22" fmla="*/ 40109 h 1992705"/>
                <a:gd name="connsiteX23" fmla="*/ 5579001 w 8784649"/>
                <a:gd name="connsiteY23" fmla="*/ 39351 h 1992705"/>
                <a:gd name="connsiteX24" fmla="*/ 5060689 w 8784649"/>
                <a:gd name="connsiteY24" fmla="*/ 50208 h 199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84649" h="1992705">
                  <a:moveTo>
                    <a:pt x="5060689" y="50208"/>
                  </a:moveTo>
                  <a:cubicBezTo>
                    <a:pt x="3503232" y="130241"/>
                    <a:pt x="1988946" y="650066"/>
                    <a:pt x="704278" y="1531296"/>
                  </a:cubicBezTo>
                  <a:lnTo>
                    <a:pt x="654920" y="1565378"/>
                  </a:lnTo>
                  <a:cubicBezTo>
                    <a:pt x="592473" y="1608928"/>
                    <a:pt x="530581" y="1653236"/>
                    <a:pt x="469233" y="1698428"/>
                  </a:cubicBezTo>
                  <a:cubicBezTo>
                    <a:pt x="341485" y="1792344"/>
                    <a:pt x="216855" y="1889795"/>
                    <a:pt x="95332" y="1990781"/>
                  </a:cubicBezTo>
                  <a:lnTo>
                    <a:pt x="-479" y="1990781"/>
                  </a:lnTo>
                  <a:cubicBezTo>
                    <a:pt x="177925" y="1840692"/>
                    <a:pt x="362351" y="1698049"/>
                    <a:pt x="552799" y="1562981"/>
                  </a:cubicBezTo>
                  <a:lnTo>
                    <a:pt x="600009" y="1529653"/>
                  </a:lnTo>
                  <a:cubicBezTo>
                    <a:pt x="865994" y="1343713"/>
                    <a:pt x="1142430" y="1173046"/>
                    <a:pt x="1427968" y="1018791"/>
                  </a:cubicBezTo>
                  <a:cubicBezTo>
                    <a:pt x="2713395" y="324511"/>
                    <a:pt x="4167215" y="-24520"/>
                    <a:pt x="5624571" y="-790"/>
                  </a:cubicBezTo>
                  <a:lnTo>
                    <a:pt x="5625959" y="-790"/>
                  </a:lnTo>
                  <a:lnTo>
                    <a:pt x="5637194" y="-790"/>
                  </a:lnTo>
                  <a:lnTo>
                    <a:pt x="5684026" y="94"/>
                  </a:lnTo>
                  <a:lnTo>
                    <a:pt x="5685414" y="94"/>
                  </a:lnTo>
                  <a:lnTo>
                    <a:pt x="5737927" y="1608"/>
                  </a:lnTo>
                  <a:cubicBezTo>
                    <a:pt x="5911876" y="6785"/>
                    <a:pt x="6085697" y="17260"/>
                    <a:pt x="6259519" y="33039"/>
                  </a:cubicBezTo>
                  <a:cubicBezTo>
                    <a:pt x="7128379" y="112946"/>
                    <a:pt x="7979943" y="325775"/>
                    <a:pt x="8784170" y="664202"/>
                  </a:cubicBezTo>
                  <a:lnTo>
                    <a:pt x="8784170" y="700306"/>
                  </a:lnTo>
                  <a:cubicBezTo>
                    <a:pt x="7805489" y="289545"/>
                    <a:pt x="6758517" y="65861"/>
                    <a:pt x="5697405" y="40994"/>
                  </a:cubicBezTo>
                  <a:lnTo>
                    <a:pt x="5696017" y="40994"/>
                  </a:lnTo>
                  <a:lnTo>
                    <a:pt x="5681879" y="40994"/>
                  </a:lnTo>
                  <a:lnTo>
                    <a:pt x="5638203" y="40109"/>
                  </a:lnTo>
                  <a:lnTo>
                    <a:pt x="5636688" y="40109"/>
                  </a:lnTo>
                  <a:lnTo>
                    <a:pt x="5579001" y="39351"/>
                  </a:lnTo>
                  <a:cubicBezTo>
                    <a:pt x="5406314" y="37585"/>
                    <a:pt x="5233501" y="41246"/>
                    <a:pt x="5060689" y="50208"/>
                  </a:cubicBezTo>
                  <a:close/>
                </a:path>
              </a:pathLst>
            </a:custGeom>
            <a:solidFill>
              <a:srgbClr val="B5DACC"/>
            </a:solidFill>
            <a:ln w="12622" cap="flat">
              <a:noFill/>
              <a:prstDash val="solid"/>
              <a:miter/>
            </a:ln>
          </p:spPr>
          <p:txBody>
            <a:bodyPr rtlCol="0" anchor="ctr"/>
            <a:lstStyle/>
            <a:p>
              <a:endParaRPr lang="fi-FI"/>
            </a:p>
          </p:txBody>
        </p:sp>
        <p:sp>
          <p:nvSpPr>
            <p:cNvPr id="14" name="Vapaamuotoinen: Muoto 13">
              <a:extLst>
                <a:ext uri="{FF2B5EF4-FFF2-40B4-BE49-F238E27FC236}">
                  <a16:creationId xmlns:a16="http://schemas.microsoft.com/office/drawing/2014/main" id="{B0A815BB-81E2-C717-6AFF-4F725A43B2D6}"/>
                </a:ext>
              </a:extLst>
            </p:cNvPr>
            <p:cNvSpPr/>
            <p:nvPr/>
          </p:nvSpPr>
          <p:spPr>
            <a:xfrm>
              <a:off x="8617535" y="4960"/>
              <a:ext cx="1310653" cy="6854555"/>
            </a:xfrm>
            <a:custGeom>
              <a:avLst/>
              <a:gdLst>
                <a:gd name="connsiteX0" fmla="*/ 679391 w 1310653"/>
                <a:gd name="connsiteY0" fmla="*/ 5597879 h 6854555"/>
                <a:gd name="connsiteX1" fmla="*/ 662603 w 1310653"/>
                <a:gd name="connsiteY1" fmla="*/ 5555842 h 6854555"/>
                <a:gd name="connsiteX2" fmla="*/ 662603 w 1310653"/>
                <a:gd name="connsiteY2" fmla="*/ 5555842 h 6854555"/>
                <a:gd name="connsiteX3" fmla="*/ 464922 w 1310653"/>
                <a:gd name="connsiteY3" fmla="*/ 5000419 h 6854555"/>
                <a:gd name="connsiteX4" fmla="*/ 464291 w 1310653"/>
                <a:gd name="connsiteY4" fmla="*/ 4998527 h 6854555"/>
                <a:gd name="connsiteX5" fmla="*/ 434500 w 1310653"/>
                <a:gd name="connsiteY5" fmla="*/ 4902213 h 6854555"/>
                <a:gd name="connsiteX6" fmla="*/ 431597 w 1310653"/>
                <a:gd name="connsiteY6" fmla="*/ 4892872 h 6854555"/>
                <a:gd name="connsiteX7" fmla="*/ 422129 w 1310653"/>
                <a:gd name="connsiteY7" fmla="*/ 4861187 h 6854555"/>
                <a:gd name="connsiteX8" fmla="*/ 420741 w 1310653"/>
                <a:gd name="connsiteY8" fmla="*/ 4861187 h 6854555"/>
                <a:gd name="connsiteX9" fmla="*/ 412662 w 1310653"/>
                <a:gd name="connsiteY9" fmla="*/ 4833161 h 6854555"/>
                <a:gd name="connsiteX10" fmla="*/ 413671 w 1310653"/>
                <a:gd name="connsiteY10" fmla="*/ 4833161 h 6854555"/>
                <a:gd name="connsiteX11" fmla="*/ 397136 w 1310653"/>
                <a:gd name="connsiteY11" fmla="*/ 4776483 h 6854555"/>
                <a:gd name="connsiteX12" fmla="*/ 397136 w 1310653"/>
                <a:gd name="connsiteY12" fmla="*/ 4775601 h 6854555"/>
                <a:gd name="connsiteX13" fmla="*/ 229751 w 1310653"/>
                <a:gd name="connsiteY13" fmla="*/ 4086875 h 6854555"/>
                <a:gd name="connsiteX14" fmla="*/ 227731 w 1310653"/>
                <a:gd name="connsiteY14" fmla="*/ 747266 h 6854555"/>
                <a:gd name="connsiteX15" fmla="*/ 414429 w 1310653"/>
                <a:gd name="connsiteY15" fmla="*/ -1924 h 6854555"/>
                <a:gd name="connsiteX16" fmla="*/ 343487 w 1310653"/>
                <a:gd name="connsiteY16" fmla="*/ -1924 h 6854555"/>
                <a:gd name="connsiteX17" fmla="*/ 253483 w 1310653"/>
                <a:gd name="connsiteY17" fmla="*/ 4469487 h 6854555"/>
                <a:gd name="connsiteX18" fmla="*/ 361537 w 1310653"/>
                <a:gd name="connsiteY18" fmla="*/ 4860808 h 6854555"/>
                <a:gd name="connsiteX19" fmla="*/ 363810 w 1310653"/>
                <a:gd name="connsiteY19" fmla="*/ 4868254 h 6854555"/>
                <a:gd name="connsiteX20" fmla="*/ 374034 w 1310653"/>
                <a:gd name="connsiteY20" fmla="*/ 4901707 h 6854555"/>
                <a:gd name="connsiteX21" fmla="*/ 382239 w 1310653"/>
                <a:gd name="connsiteY21" fmla="*/ 4928341 h 6854555"/>
                <a:gd name="connsiteX22" fmla="*/ 1253244 w 1310653"/>
                <a:gd name="connsiteY22" fmla="*/ 6852632 h 6854555"/>
                <a:gd name="connsiteX23" fmla="*/ 1310175 w 1310653"/>
                <a:gd name="connsiteY23" fmla="*/ 6852632 h 6854555"/>
                <a:gd name="connsiteX24" fmla="*/ 679391 w 1310653"/>
                <a:gd name="connsiteY24" fmla="*/ 5597879 h 685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10653" h="6854555">
                  <a:moveTo>
                    <a:pt x="679391" y="5597879"/>
                  </a:moveTo>
                  <a:cubicBezTo>
                    <a:pt x="673711" y="5583869"/>
                    <a:pt x="668156" y="5569855"/>
                    <a:pt x="662603" y="5555842"/>
                  </a:cubicBezTo>
                  <a:lnTo>
                    <a:pt x="662603" y="5555842"/>
                  </a:lnTo>
                  <a:cubicBezTo>
                    <a:pt x="590270" y="5372805"/>
                    <a:pt x="524377" y="5187623"/>
                    <a:pt x="464922" y="5000419"/>
                  </a:cubicBezTo>
                  <a:cubicBezTo>
                    <a:pt x="464796" y="4999790"/>
                    <a:pt x="464543" y="4999158"/>
                    <a:pt x="464291" y="4998527"/>
                  </a:cubicBezTo>
                  <a:cubicBezTo>
                    <a:pt x="454193" y="4966463"/>
                    <a:pt x="444094" y="4934400"/>
                    <a:pt x="434500" y="4902213"/>
                  </a:cubicBezTo>
                  <a:cubicBezTo>
                    <a:pt x="433491" y="4899057"/>
                    <a:pt x="432480" y="4896027"/>
                    <a:pt x="431597" y="4892872"/>
                  </a:cubicBezTo>
                  <a:cubicBezTo>
                    <a:pt x="428441" y="4882267"/>
                    <a:pt x="425159" y="4871789"/>
                    <a:pt x="422129" y="4861187"/>
                  </a:cubicBezTo>
                  <a:lnTo>
                    <a:pt x="420741" y="4861187"/>
                  </a:lnTo>
                  <a:cubicBezTo>
                    <a:pt x="417964" y="4851846"/>
                    <a:pt x="415312" y="4842502"/>
                    <a:pt x="412662" y="4833161"/>
                  </a:cubicBezTo>
                  <a:lnTo>
                    <a:pt x="413671" y="4833161"/>
                  </a:lnTo>
                  <a:cubicBezTo>
                    <a:pt x="407991" y="4814352"/>
                    <a:pt x="402563" y="4795291"/>
                    <a:pt x="397136" y="4776483"/>
                  </a:cubicBezTo>
                  <a:cubicBezTo>
                    <a:pt x="397136" y="4776230"/>
                    <a:pt x="397136" y="4775854"/>
                    <a:pt x="397136" y="4775601"/>
                  </a:cubicBezTo>
                  <a:cubicBezTo>
                    <a:pt x="331873" y="4548383"/>
                    <a:pt x="276079" y="4318763"/>
                    <a:pt x="229751" y="4086875"/>
                  </a:cubicBezTo>
                  <a:cubicBezTo>
                    <a:pt x="8591" y="2984738"/>
                    <a:pt x="7835" y="1849656"/>
                    <a:pt x="227731" y="747266"/>
                  </a:cubicBezTo>
                  <a:cubicBezTo>
                    <a:pt x="278224" y="494801"/>
                    <a:pt x="340457" y="245114"/>
                    <a:pt x="414429" y="-1924"/>
                  </a:cubicBezTo>
                  <a:lnTo>
                    <a:pt x="343487" y="-1924"/>
                  </a:lnTo>
                  <a:cubicBezTo>
                    <a:pt x="-82295" y="1454168"/>
                    <a:pt x="-113350" y="2997361"/>
                    <a:pt x="253483" y="4469487"/>
                  </a:cubicBezTo>
                  <a:cubicBezTo>
                    <a:pt x="286429" y="4600894"/>
                    <a:pt x="322532" y="4731420"/>
                    <a:pt x="361537" y="4860808"/>
                  </a:cubicBezTo>
                  <a:cubicBezTo>
                    <a:pt x="361537" y="4863332"/>
                    <a:pt x="362927" y="4865730"/>
                    <a:pt x="363810" y="4868254"/>
                  </a:cubicBezTo>
                  <a:cubicBezTo>
                    <a:pt x="367092" y="4879490"/>
                    <a:pt x="370501" y="4890597"/>
                    <a:pt x="374034" y="4901707"/>
                  </a:cubicBezTo>
                  <a:cubicBezTo>
                    <a:pt x="376686" y="4910669"/>
                    <a:pt x="379463" y="4919505"/>
                    <a:pt x="382239" y="4928341"/>
                  </a:cubicBezTo>
                  <a:cubicBezTo>
                    <a:pt x="592291" y="5603179"/>
                    <a:pt x="884898" y="6249493"/>
                    <a:pt x="1253244" y="6852632"/>
                  </a:cubicBezTo>
                  <a:lnTo>
                    <a:pt x="1310175" y="6852632"/>
                  </a:lnTo>
                  <a:cubicBezTo>
                    <a:pt x="1065284" y="6452725"/>
                    <a:pt x="854349" y="6033002"/>
                    <a:pt x="679391" y="5597879"/>
                  </a:cubicBezTo>
                  <a:close/>
                </a:path>
              </a:pathLst>
            </a:custGeom>
            <a:solidFill>
              <a:srgbClr val="B5DACC"/>
            </a:solidFill>
            <a:ln w="12622" cap="flat">
              <a:noFill/>
              <a:prstDash val="solid"/>
              <a:miter/>
            </a:ln>
          </p:spPr>
          <p:txBody>
            <a:bodyPr rtlCol="0" anchor="ctr"/>
            <a:lstStyle/>
            <a:p>
              <a:endParaRPr lang="fi-FI"/>
            </a:p>
          </p:txBody>
        </p:sp>
        <p:sp>
          <p:nvSpPr>
            <p:cNvPr id="15" name="Vapaamuotoinen: Muoto 14">
              <a:extLst>
                <a:ext uri="{FF2B5EF4-FFF2-40B4-BE49-F238E27FC236}">
                  <a16:creationId xmlns:a16="http://schemas.microsoft.com/office/drawing/2014/main" id="{A1349553-367A-2E6F-8462-1D37FD253D02}"/>
                </a:ext>
              </a:extLst>
            </p:cNvPr>
            <p:cNvSpPr/>
            <p:nvPr/>
          </p:nvSpPr>
          <p:spPr>
            <a:xfrm>
              <a:off x="9030549" y="4838279"/>
              <a:ext cx="9467" cy="28023"/>
            </a:xfrm>
            <a:custGeom>
              <a:avLst/>
              <a:gdLst>
                <a:gd name="connsiteX0" fmla="*/ 530 w 9467"/>
                <a:gd name="connsiteY0" fmla="*/ -1924 h 28023"/>
                <a:gd name="connsiteX1" fmla="*/ -479 w 9467"/>
                <a:gd name="connsiteY1" fmla="*/ -1924 h 28023"/>
                <a:gd name="connsiteX2" fmla="*/ 7600 w 9467"/>
                <a:gd name="connsiteY2" fmla="*/ 26099 h 28023"/>
                <a:gd name="connsiteX3" fmla="*/ 8988 w 9467"/>
                <a:gd name="connsiteY3" fmla="*/ 26099 h 28023"/>
                <a:gd name="connsiteX4" fmla="*/ 530 w 9467"/>
                <a:gd name="connsiteY4" fmla="*/ -1924 h 28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7" h="28023">
                  <a:moveTo>
                    <a:pt x="530" y="-1924"/>
                  </a:moveTo>
                  <a:lnTo>
                    <a:pt x="-479" y="-1924"/>
                  </a:lnTo>
                  <a:cubicBezTo>
                    <a:pt x="2171" y="7417"/>
                    <a:pt x="4823" y="16758"/>
                    <a:pt x="7600" y="26099"/>
                  </a:cubicBezTo>
                  <a:lnTo>
                    <a:pt x="8988" y="26099"/>
                  </a:lnTo>
                  <a:cubicBezTo>
                    <a:pt x="6085" y="17643"/>
                    <a:pt x="2803" y="8049"/>
                    <a:pt x="530" y="-1924"/>
                  </a:cubicBezTo>
                  <a:close/>
                </a:path>
              </a:pathLst>
            </a:custGeom>
            <a:noFill/>
            <a:ln w="12622" cap="flat">
              <a:noFill/>
              <a:prstDash val="solid"/>
              <a:miter/>
            </a:ln>
          </p:spPr>
          <p:txBody>
            <a:bodyPr rtlCol="0" anchor="ctr"/>
            <a:lstStyle/>
            <a:p>
              <a:endParaRPr lang="fi-FI"/>
            </a:p>
          </p:txBody>
        </p:sp>
        <p:sp>
          <p:nvSpPr>
            <p:cNvPr id="16" name="Vapaamuotoinen: Muoto 15">
              <a:extLst>
                <a:ext uri="{FF2B5EF4-FFF2-40B4-BE49-F238E27FC236}">
                  <a16:creationId xmlns:a16="http://schemas.microsoft.com/office/drawing/2014/main" id="{4F0C3B0B-D175-97F9-E62E-4EE47018B3E0}"/>
                </a:ext>
              </a:extLst>
            </p:cNvPr>
            <p:cNvSpPr/>
            <p:nvPr/>
          </p:nvSpPr>
          <p:spPr>
            <a:xfrm>
              <a:off x="8617535" y="4330"/>
              <a:ext cx="1310653" cy="6854554"/>
            </a:xfrm>
            <a:custGeom>
              <a:avLst/>
              <a:gdLst>
                <a:gd name="connsiteX0" fmla="*/ 679391 w 1310653"/>
                <a:gd name="connsiteY0" fmla="*/ 5598509 h 6854554"/>
                <a:gd name="connsiteX1" fmla="*/ 662603 w 1310653"/>
                <a:gd name="connsiteY1" fmla="*/ 5556472 h 6854554"/>
                <a:gd name="connsiteX2" fmla="*/ 662603 w 1310653"/>
                <a:gd name="connsiteY2" fmla="*/ 5556472 h 6854554"/>
                <a:gd name="connsiteX3" fmla="*/ 464922 w 1310653"/>
                <a:gd name="connsiteY3" fmla="*/ 5001049 h 6854554"/>
                <a:gd name="connsiteX4" fmla="*/ 464291 w 1310653"/>
                <a:gd name="connsiteY4" fmla="*/ 4999157 h 6854554"/>
                <a:gd name="connsiteX5" fmla="*/ 434500 w 1310653"/>
                <a:gd name="connsiteY5" fmla="*/ 4902843 h 6854554"/>
                <a:gd name="connsiteX6" fmla="*/ 431597 w 1310653"/>
                <a:gd name="connsiteY6" fmla="*/ 4893502 h 6854554"/>
                <a:gd name="connsiteX7" fmla="*/ 422129 w 1310653"/>
                <a:gd name="connsiteY7" fmla="*/ 4861817 h 6854554"/>
                <a:gd name="connsiteX8" fmla="*/ 413671 w 1310653"/>
                <a:gd name="connsiteY8" fmla="*/ 4833162 h 6854554"/>
                <a:gd name="connsiteX9" fmla="*/ 397136 w 1310653"/>
                <a:gd name="connsiteY9" fmla="*/ 4776484 h 6854554"/>
                <a:gd name="connsiteX10" fmla="*/ 397136 w 1310653"/>
                <a:gd name="connsiteY10" fmla="*/ 4775600 h 6854554"/>
                <a:gd name="connsiteX11" fmla="*/ 229751 w 1310653"/>
                <a:gd name="connsiteY11" fmla="*/ 4086874 h 6854554"/>
                <a:gd name="connsiteX12" fmla="*/ 227731 w 1310653"/>
                <a:gd name="connsiteY12" fmla="*/ 747266 h 6854554"/>
                <a:gd name="connsiteX13" fmla="*/ 414429 w 1310653"/>
                <a:gd name="connsiteY13" fmla="*/ -1924 h 6854554"/>
                <a:gd name="connsiteX14" fmla="*/ 343487 w 1310653"/>
                <a:gd name="connsiteY14" fmla="*/ -1924 h 6854554"/>
                <a:gd name="connsiteX15" fmla="*/ 253483 w 1310653"/>
                <a:gd name="connsiteY15" fmla="*/ 4469486 h 6854554"/>
                <a:gd name="connsiteX16" fmla="*/ 361537 w 1310653"/>
                <a:gd name="connsiteY16" fmla="*/ 4860807 h 6854554"/>
                <a:gd name="connsiteX17" fmla="*/ 363810 w 1310653"/>
                <a:gd name="connsiteY17" fmla="*/ 4868255 h 6854554"/>
                <a:gd name="connsiteX18" fmla="*/ 374034 w 1310653"/>
                <a:gd name="connsiteY18" fmla="*/ 4901706 h 6854554"/>
                <a:gd name="connsiteX19" fmla="*/ 382239 w 1310653"/>
                <a:gd name="connsiteY19" fmla="*/ 4928339 h 6854554"/>
                <a:gd name="connsiteX20" fmla="*/ 1253244 w 1310653"/>
                <a:gd name="connsiteY20" fmla="*/ 6852631 h 6854554"/>
                <a:gd name="connsiteX21" fmla="*/ 1310175 w 1310653"/>
                <a:gd name="connsiteY21" fmla="*/ 6852631 h 6854554"/>
                <a:gd name="connsiteX22" fmla="*/ 679391 w 1310653"/>
                <a:gd name="connsiteY22" fmla="*/ 5598509 h 685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653" h="6854554">
                  <a:moveTo>
                    <a:pt x="679391" y="5598509"/>
                  </a:moveTo>
                  <a:cubicBezTo>
                    <a:pt x="673711" y="5584499"/>
                    <a:pt x="668156" y="5570486"/>
                    <a:pt x="662603" y="5556472"/>
                  </a:cubicBezTo>
                  <a:lnTo>
                    <a:pt x="662603" y="5556472"/>
                  </a:lnTo>
                  <a:cubicBezTo>
                    <a:pt x="590270" y="5373435"/>
                    <a:pt x="524377" y="5188253"/>
                    <a:pt x="464922" y="5001049"/>
                  </a:cubicBezTo>
                  <a:cubicBezTo>
                    <a:pt x="464796" y="5000421"/>
                    <a:pt x="464543" y="4999789"/>
                    <a:pt x="464291" y="4999157"/>
                  </a:cubicBezTo>
                  <a:cubicBezTo>
                    <a:pt x="454193" y="4967093"/>
                    <a:pt x="444094" y="4935030"/>
                    <a:pt x="434500" y="4902843"/>
                  </a:cubicBezTo>
                  <a:cubicBezTo>
                    <a:pt x="433491" y="4899687"/>
                    <a:pt x="432480" y="4896658"/>
                    <a:pt x="431597" y="4893502"/>
                  </a:cubicBezTo>
                  <a:cubicBezTo>
                    <a:pt x="428441" y="4882897"/>
                    <a:pt x="425159" y="4872419"/>
                    <a:pt x="422129" y="4861817"/>
                  </a:cubicBezTo>
                  <a:cubicBezTo>
                    <a:pt x="419100" y="4851213"/>
                    <a:pt x="416449" y="4842756"/>
                    <a:pt x="413671" y="4833162"/>
                  </a:cubicBezTo>
                  <a:cubicBezTo>
                    <a:pt x="407991" y="4814354"/>
                    <a:pt x="402563" y="4795293"/>
                    <a:pt x="397136" y="4776484"/>
                  </a:cubicBezTo>
                  <a:cubicBezTo>
                    <a:pt x="397136" y="4776231"/>
                    <a:pt x="397136" y="4775852"/>
                    <a:pt x="397136" y="4775600"/>
                  </a:cubicBezTo>
                  <a:cubicBezTo>
                    <a:pt x="331873" y="4548381"/>
                    <a:pt x="276079" y="4318765"/>
                    <a:pt x="229751" y="4086874"/>
                  </a:cubicBezTo>
                  <a:cubicBezTo>
                    <a:pt x="8591" y="2984737"/>
                    <a:pt x="7835" y="1849654"/>
                    <a:pt x="227731" y="747266"/>
                  </a:cubicBezTo>
                  <a:cubicBezTo>
                    <a:pt x="278224" y="494801"/>
                    <a:pt x="340457" y="245112"/>
                    <a:pt x="414429" y="-1924"/>
                  </a:cubicBezTo>
                  <a:lnTo>
                    <a:pt x="343487" y="-1924"/>
                  </a:lnTo>
                  <a:cubicBezTo>
                    <a:pt x="-82295" y="1454295"/>
                    <a:pt x="-113350" y="2997360"/>
                    <a:pt x="253483" y="4469486"/>
                  </a:cubicBezTo>
                  <a:cubicBezTo>
                    <a:pt x="286429" y="4600893"/>
                    <a:pt x="322532" y="4731418"/>
                    <a:pt x="361537" y="4860807"/>
                  </a:cubicBezTo>
                  <a:cubicBezTo>
                    <a:pt x="361537" y="4863331"/>
                    <a:pt x="362927" y="4865728"/>
                    <a:pt x="363810" y="4868255"/>
                  </a:cubicBezTo>
                  <a:cubicBezTo>
                    <a:pt x="367092" y="4879489"/>
                    <a:pt x="370501" y="4890596"/>
                    <a:pt x="374034" y="4901706"/>
                  </a:cubicBezTo>
                  <a:cubicBezTo>
                    <a:pt x="376686" y="4910668"/>
                    <a:pt x="379463" y="4919503"/>
                    <a:pt x="382239" y="4928339"/>
                  </a:cubicBezTo>
                  <a:cubicBezTo>
                    <a:pt x="592291" y="5603181"/>
                    <a:pt x="884898" y="6249491"/>
                    <a:pt x="1253244" y="6852631"/>
                  </a:cubicBezTo>
                  <a:lnTo>
                    <a:pt x="1310175" y="6852631"/>
                  </a:lnTo>
                  <a:cubicBezTo>
                    <a:pt x="1065284" y="6452850"/>
                    <a:pt x="854349" y="6033379"/>
                    <a:pt x="679391" y="5598509"/>
                  </a:cubicBezTo>
                  <a:close/>
                </a:path>
              </a:pathLst>
            </a:custGeom>
            <a:noFill/>
            <a:ln w="12622" cap="flat">
              <a:noFill/>
              <a:prstDash val="solid"/>
              <a:miter/>
            </a:ln>
          </p:spPr>
          <p:txBody>
            <a:bodyPr rtlCol="0" anchor="ctr"/>
            <a:lstStyle/>
            <a:p>
              <a:endParaRPr lang="fi-FI"/>
            </a:p>
          </p:txBody>
        </p:sp>
        <p:sp>
          <p:nvSpPr>
            <p:cNvPr id="17" name="Vapaamuotoinen: Muoto 16">
              <a:extLst>
                <a:ext uri="{FF2B5EF4-FFF2-40B4-BE49-F238E27FC236}">
                  <a16:creationId xmlns:a16="http://schemas.microsoft.com/office/drawing/2014/main" id="{019F5014-AA56-ECA6-D298-1E24205A8E55}"/>
                </a:ext>
              </a:extLst>
            </p:cNvPr>
            <p:cNvSpPr/>
            <p:nvPr/>
          </p:nvSpPr>
          <p:spPr>
            <a:xfrm>
              <a:off x="12158970" y="640793"/>
              <a:ext cx="50493" cy="30801"/>
            </a:xfrm>
            <a:custGeom>
              <a:avLst/>
              <a:gdLst>
                <a:gd name="connsiteX0" fmla="*/ 9747 w 50493"/>
                <a:gd name="connsiteY0" fmla="*/ -1924 h 30801"/>
                <a:gd name="connsiteX1" fmla="*/ -479 w 50493"/>
                <a:gd name="connsiteY1" fmla="*/ 27614 h 30801"/>
                <a:gd name="connsiteX2" fmla="*/ 50014 w 50493"/>
                <a:gd name="connsiteY2" fmla="*/ 28878 h 30801"/>
                <a:gd name="connsiteX3" fmla="*/ 9747 w 50493"/>
                <a:gd name="connsiteY3" fmla="*/ -1924 h 30801"/>
              </a:gdLst>
              <a:ahLst/>
              <a:cxnLst>
                <a:cxn ang="0">
                  <a:pos x="connsiteX0" y="connsiteY0"/>
                </a:cxn>
                <a:cxn ang="0">
                  <a:pos x="connsiteX1" y="connsiteY1"/>
                </a:cxn>
                <a:cxn ang="0">
                  <a:pos x="connsiteX2" y="connsiteY2"/>
                </a:cxn>
                <a:cxn ang="0">
                  <a:pos x="connsiteX3" y="connsiteY3"/>
                </a:cxn>
              </a:cxnLst>
              <a:rect l="l" t="t" r="r" b="b"/>
              <a:pathLst>
                <a:path w="50493" h="30801">
                  <a:moveTo>
                    <a:pt x="9747" y="-1924"/>
                  </a:moveTo>
                  <a:cubicBezTo>
                    <a:pt x="6464" y="7923"/>
                    <a:pt x="3056" y="17769"/>
                    <a:pt x="-479" y="27614"/>
                  </a:cubicBezTo>
                  <a:cubicBezTo>
                    <a:pt x="16185" y="27614"/>
                    <a:pt x="32847" y="27614"/>
                    <a:pt x="50014" y="28878"/>
                  </a:cubicBezTo>
                  <a:cubicBezTo>
                    <a:pt x="36129" y="18652"/>
                    <a:pt x="22875" y="8428"/>
                    <a:pt x="9747" y="-1924"/>
                  </a:cubicBezTo>
                  <a:close/>
                </a:path>
              </a:pathLst>
            </a:custGeom>
            <a:noFill/>
            <a:ln w="12622" cap="flat">
              <a:noFill/>
              <a:prstDash val="solid"/>
              <a:miter/>
            </a:ln>
          </p:spPr>
          <p:txBody>
            <a:bodyPr rtlCol="0" anchor="ctr"/>
            <a:lstStyle/>
            <a:p>
              <a:endParaRPr lang="fi-FI"/>
            </a:p>
          </p:txBody>
        </p:sp>
        <p:sp>
          <p:nvSpPr>
            <p:cNvPr id="18" name="Vapaamuotoinen: Muoto 17">
              <a:extLst>
                <a:ext uri="{FF2B5EF4-FFF2-40B4-BE49-F238E27FC236}">
                  <a16:creationId xmlns:a16="http://schemas.microsoft.com/office/drawing/2014/main" id="{36FE07DE-EE8A-5C5F-A076-56399220594F}"/>
                </a:ext>
              </a:extLst>
            </p:cNvPr>
            <p:cNvSpPr/>
            <p:nvPr/>
          </p:nvSpPr>
          <p:spPr>
            <a:xfrm>
              <a:off x="11488928" y="3192"/>
              <a:ext cx="764842" cy="728362"/>
            </a:xfrm>
            <a:custGeom>
              <a:avLst/>
              <a:gdLst>
                <a:gd name="connsiteX0" fmla="*/ 738108 w 764842"/>
                <a:gd name="connsiteY0" fmla="*/ 680111 h 728362"/>
                <a:gd name="connsiteX1" fmla="*/ 719426 w 764842"/>
                <a:gd name="connsiteY1" fmla="*/ 666099 h 728362"/>
                <a:gd name="connsiteX2" fmla="*/ 679662 w 764842"/>
                <a:gd name="connsiteY2" fmla="*/ 635298 h 728362"/>
                <a:gd name="connsiteX3" fmla="*/ 649619 w 764842"/>
                <a:gd name="connsiteY3" fmla="*/ 611441 h 728362"/>
                <a:gd name="connsiteX4" fmla="*/ 63899 w 764842"/>
                <a:gd name="connsiteY4" fmla="*/ -1924 h 728362"/>
                <a:gd name="connsiteX5" fmla="*/ -479 w 764842"/>
                <a:gd name="connsiteY5" fmla="*/ -1924 h 728362"/>
                <a:gd name="connsiteX6" fmla="*/ 549264 w 764842"/>
                <a:gd name="connsiteY6" fmla="*/ 591369 h 728362"/>
                <a:gd name="connsiteX7" fmla="*/ 640404 w 764842"/>
                <a:gd name="connsiteY7" fmla="*/ 664837 h 728362"/>
                <a:gd name="connsiteX8" fmla="*/ 649619 w 764842"/>
                <a:gd name="connsiteY8" fmla="*/ 672032 h 728362"/>
                <a:gd name="connsiteX9" fmla="*/ 663378 w 764842"/>
                <a:gd name="connsiteY9" fmla="*/ 682635 h 728362"/>
                <a:gd name="connsiteX10" fmla="*/ 684206 w 764842"/>
                <a:gd name="connsiteY10" fmla="*/ 698414 h 728362"/>
                <a:gd name="connsiteX11" fmla="*/ 722076 w 764842"/>
                <a:gd name="connsiteY11" fmla="*/ 726439 h 728362"/>
                <a:gd name="connsiteX12" fmla="*/ 731543 w 764842"/>
                <a:gd name="connsiteY12" fmla="*/ 699172 h 728362"/>
                <a:gd name="connsiteX13" fmla="*/ 764364 w 764842"/>
                <a:gd name="connsiteY13" fmla="*/ 700055 h 72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4842" h="728362">
                  <a:moveTo>
                    <a:pt x="738108" y="680111"/>
                  </a:moveTo>
                  <a:lnTo>
                    <a:pt x="719426" y="666099"/>
                  </a:lnTo>
                  <a:cubicBezTo>
                    <a:pt x="706044" y="655874"/>
                    <a:pt x="692791" y="645650"/>
                    <a:pt x="679662" y="635298"/>
                  </a:cubicBezTo>
                  <a:cubicBezTo>
                    <a:pt x="669563" y="627471"/>
                    <a:pt x="659592" y="619519"/>
                    <a:pt x="649619" y="611441"/>
                  </a:cubicBezTo>
                  <a:cubicBezTo>
                    <a:pt x="428459" y="433452"/>
                    <a:pt x="231536" y="227188"/>
                    <a:pt x="63899" y="-1924"/>
                  </a:cubicBezTo>
                  <a:lnTo>
                    <a:pt x="-479" y="-1924"/>
                  </a:lnTo>
                  <a:cubicBezTo>
                    <a:pt x="157564" y="217847"/>
                    <a:pt x="342243" y="417043"/>
                    <a:pt x="549264" y="591369"/>
                  </a:cubicBezTo>
                  <a:cubicBezTo>
                    <a:pt x="579181" y="616616"/>
                    <a:pt x="609602" y="641105"/>
                    <a:pt x="640404" y="664837"/>
                  </a:cubicBezTo>
                  <a:lnTo>
                    <a:pt x="649619" y="672032"/>
                  </a:lnTo>
                  <a:lnTo>
                    <a:pt x="663378" y="682635"/>
                  </a:lnTo>
                  <a:cubicBezTo>
                    <a:pt x="670195" y="687937"/>
                    <a:pt x="677138" y="693113"/>
                    <a:pt x="684206" y="698414"/>
                  </a:cubicBezTo>
                  <a:cubicBezTo>
                    <a:pt x="696830" y="707881"/>
                    <a:pt x="709453" y="717223"/>
                    <a:pt x="722076" y="726439"/>
                  </a:cubicBezTo>
                  <a:lnTo>
                    <a:pt x="731543" y="699172"/>
                  </a:lnTo>
                  <a:cubicBezTo>
                    <a:pt x="742526" y="699172"/>
                    <a:pt x="753381" y="699172"/>
                    <a:pt x="764364" y="700055"/>
                  </a:cubicBezTo>
                  <a:close/>
                </a:path>
              </a:pathLst>
            </a:custGeom>
            <a:solidFill>
              <a:srgbClr val="B5DACC"/>
            </a:solidFill>
            <a:ln w="12622" cap="flat">
              <a:noFill/>
              <a:prstDash val="solid"/>
              <a:miter/>
            </a:ln>
          </p:spPr>
          <p:txBody>
            <a:bodyPr rtlCol="0" anchor="ctr"/>
            <a:lstStyle/>
            <a:p>
              <a:endParaRPr lang="fi-FI"/>
            </a:p>
          </p:txBody>
        </p:sp>
        <p:sp>
          <p:nvSpPr>
            <p:cNvPr id="19" name="Vapaamuotoinen: Muoto 18">
              <a:extLst>
                <a:ext uri="{FF2B5EF4-FFF2-40B4-BE49-F238E27FC236}">
                  <a16:creationId xmlns:a16="http://schemas.microsoft.com/office/drawing/2014/main" id="{4A4A905F-3B4B-1E83-1CD3-7D1F1EEA0679}"/>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solidFill>
              <a:srgbClr val="B5DACC"/>
            </a:solidFill>
            <a:ln w="12622" cap="flat">
              <a:noFill/>
              <a:prstDash val="solid"/>
              <a:miter/>
            </a:ln>
          </p:spPr>
          <p:txBody>
            <a:bodyPr rtlCol="0" anchor="ctr"/>
            <a:lstStyle/>
            <a:p>
              <a:endParaRPr lang="fi-FI"/>
            </a:p>
          </p:txBody>
        </p:sp>
        <p:sp>
          <p:nvSpPr>
            <p:cNvPr id="20" name="Vapaamuotoinen: Muoto 19">
              <a:extLst>
                <a:ext uri="{FF2B5EF4-FFF2-40B4-BE49-F238E27FC236}">
                  <a16:creationId xmlns:a16="http://schemas.microsoft.com/office/drawing/2014/main" id="{AC8BCAEA-413F-DA34-F459-8494060D65D0}"/>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noFill/>
            <a:ln w="12622"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855792D0-593A-8142-8D86-0189A50E4627}"/>
              </a:ext>
            </a:extLst>
          </p:cNvPr>
          <p:cNvSpPr>
            <a:spLocks noGrp="1"/>
          </p:cNvSpPr>
          <p:nvPr userDrawn="1">
            <p:ph type="ctrTitle" hasCustomPrompt="1"/>
          </p:nvPr>
        </p:nvSpPr>
        <p:spPr>
          <a:xfrm>
            <a:off x="1275769" y="1935332"/>
            <a:ext cx="6841339" cy="2393823"/>
          </a:xfrm>
        </p:spPr>
        <p:txBody>
          <a:bodyPr anchor="b" anchorCtr="0">
            <a:normAutofit/>
          </a:bodyPr>
          <a:lstStyle>
            <a:lvl1pPr algn="l">
              <a:lnSpc>
                <a:spcPct val="100000"/>
              </a:lnSpc>
              <a:defRPr sz="4800">
                <a:solidFill>
                  <a:schemeClr val="tx1"/>
                </a:solidFill>
              </a:defRPr>
            </a:lvl1pPr>
          </a:lstStyle>
          <a:p>
            <a:r>
              <a:rPr lang="fi-FI" dirty="0"/>
              <a:t>Anna esitykselle kuvaava otsikko,</a:t>
            </a:r>
            <a:br>
              <a:rPr lang="fi-FI" dirty="0"/>
            </a:br>
            <a:r>
              <a:rPr lang="fi-FI" dirty="0"/>
              <a:t>pituus 2–3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userDrawn="1">
            <p:ph type="subTitle" idx="1" hasCustomPrompt="1"/>
          </p:nvPr>
        </p:nvSpPr>
        <p:spPr>
          <a:xfrm>
            <a:off x="1296790" y="4500000"/>
            <a:ext cx="4053600" cy="761113"/>
          </a:xfrm>
        </p:spPr>
        <p:txBody>
          <a:bodyPr anchor="t" anchorCtr="0">
            <a:noAutofit/>
          </a:bodyPr>
          <a:lstStyle>
            <a:lvl1pPr marL="0" indent="0" algn="l">
              <a:lnSpc>
                <a:spcPct val="130000"/>
              </a:lnSpc>
              <a:spcBef>
                <a:spcPts val="0"/>
              </a:spcBef>
              <a:buNone/>
              <a:defRPr sz="1100" b="1" cap="all" spc="1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tilaisuuden </a:t>
            </a:r>
            <a:r>
              <a:rPr lang="fi-FI" dirty="0" err="1"/>
              <a:t>nimu</a:t>
            </a:r>
            <a:r>
              <a:rPr lang="fi-FI" dirty="0"/>
              <a:t/>
            </a:r>
            <a:br>
              <a:rPr lang="fi-FI" dirty="0"/>
            </a:br>
            <a:r>
              <a:rPr lang="fi-FI" dirty="0" err="1"/>
              <a:t>pp.kk.vvvv</a:t>
            </a:r>
            <a:endParaRPr lang="en-FI" dirty="0"/>
          </a:p>
        </p:txBody>
      </p:sp>
    </p:spTree>
    <p:extLst>
      <p:ext uri="{BB962C8B-B14F-4D97-AF65-F5344CB8AC3E}">
        <p14:creationId xmlns:p14="http://schemas.microsoft.com/office/powerpoint/2010/main" val="224665926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pos="824">
          <p15:clr>
            <a:srgbClr val="FBAE40"/>
          </p15:clr>
        </p15:guide>
        <p15:guide id="2" pos="513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Väliotsikko, sinivihreä">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64713-1922-554E-9087-40B12698E1CB}"/>
              </a:ext>
            </a:extLst>
          </p:cNvPr>
          <p:cNvPicPr>
            <a:picLocks noChangeAspect="1"/>
          </p:cNvPicPr>
          <p:nvPr userDrawn="1"/>
        </p:nvPicPr>
        <p:blipFill>
          <a:blip r:embed="rId2"/>
          <a:stretch>
            <a:fillRect/>
          </a:stretch>
        </p:blipFill>
        <p:spPr>
          <a:xfrm>
            <a:off x="-22859" y="-27384"/>
            <a:ext cx="12237719" cy="6898088"/>
          </a:xfrm>
          <a:prstGeom prst="rect">
            <a:avLst/>
          </a:prstGeom>
        </p:spPr>
      </p:pic>
      <p:sp>
        <p:nvSpPr>
          <p:cNvPr id="2" name="Title 1">
            <a:extLst>
              <a:ext uri="{FF2B5EF4-FFF2-40B4-BE49-F238E27FC236}">
                <a16:creationId xmlns:a16="http://schemas.microsoft.com/office/drawing/2014/main" id="{DFE1236C-831E-C54D-AB26-AC3B3AA44254}"/>
              </a:ext>
            </a:extLst>
          </p:cNvPr>
          <p:cNvSpPr>
            <a:spLocks noGrp="1"/>
          </p:cNvSpPr>
          <p:nvPr>
            <p:ph type="title" hasCustomPrompt="1"/>
          </p:nvPr>
        </p:nvSpPr>
        <p:spPr>
          <a:xfrm>
            <a:off x="2406681" y="2158614"/>
            <a:ext cx="7378639" cy="2160000"/>
          </a:xfrm>
        </p:spPr>
        <p:txBody>
          <a:bodyPr anchor="ctr" anchorCtr="0">
            <a:normAutofit/>
          </a:bodyPr>
          <a:lstStyle>
            <a:lvl1pPr algn="ctr">
              <a:defRPr sz="4200">
                <a:solidFill>
                  <a:schemeClr val="tx1"/>
                </a:solidFill>
              </a:defRPr>
            </a:lvl1pPr>
          </a:lstStyle>
          <a:p>
            <a:r>
              <a:rPr lang="fi-FI" dirty="0"/>
              <a:t>Väliotsikko,</a:t>
            </a:r>
            <a:br>
              <a:rPr lang="fi-FI" dirty="0"/>
            </a:br>
            <a:r>
              <a:rPr lang="fi-FI" dirty="0"/>
              <a:t>korkeintaan kaksi riviä</a:t>
            </a:r>
            <a:endParaRPr lang="en-FI" dirty="0"/>
          </a:p>
        </p:txBody>
      </p:sp>
    </p:spTree>
    <p:extLst>
      <p:ext uri="{BB962C8B-B14F-4D97-AF65-F5344CB8AC3E}">
        <p14:creationId xmlns:p14="http://schemas.microsoft.com/office/powerpoint/2010/main" val="406760772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äliotsikko, harmaa">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F843D9-84CC-8E43-A1E6-4BC6088984AA}"/>
              </a:ext>
            </a:extLst>
          </p:cNvPr>
          <p:cNvPicPr>
            <a:picLocks noChangeAspect="1"/>
          </p:cNvPicPr>
          <p:nvPr userDrawn="1"/>
        </p:nvPicPr>
        <p:blipFill>
          <a:blip r:embed="rId2">
            <a:alphaModFix amt="40000"/>
          </a:blip>
          <a:stretch>
            <a:fillRect/>
          </a:stretch>
        </p:blipFill>
        <p:spPr>
          <a:xfrm>
            <a:off x="-11876" y="-33643"/>
            <a:ext cx="12240090" cy="6880187"/>
          </a:xfrm>
          <a:prstGeom prst="rect">
            <a:avLst/>
          </a:prstGeom>
        </p:spPr>
      </p:pic>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2406680" y="2158614"/>
            <a:ext cx="7378639" cy="2160000"/>
          </a:xfrm>
        </p:spPr>
        <p:txBody>
          <a:bodyPr anchor="ctr" anchorCtr="0">
            <a:normAutofit/>
          </a:bodyPr>
          <a:lstStyle>
            <a:lvl1pPr algn="ctr">
              <a:defRPr sz="4200">
                <a:solidFill>
                  <a:schemeClr val="accent1"/>
                </a:solidFill>
              </a:defRPr>
            </a:lvl1pPr>
          </a:lstStyle>
          <a:p>
            <a:r>
              <a:rPr lang="fi-FI" noProof="0" dirty="0"/>
              <a:t>Väliotsikko, </a:t>
            </a:r>
            <a:br>
              <a:rPr lang="fi-FI" noProof="0" dirty="0"/>
            </a:br>
            <a:r>
              <a:rPr lang="fi-FI" noProof="0" dirty="0"/>
              <a:t>korkeintaan kaksi riviä</a:t>
            </a:r>
          </a:p>
        </p:txBody>
      </p:sp>
    </p:spTree>
    <p:extLst>
      <p:ext uri="{BB962C8B-B14F-4D97-AF65-F5344CB8AC3E}">
        <p14:creationId xmlns:p14="http://schemas.microsoft.com/office/powerpoint/2010/main" val="53179469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äliotsikko sinivihreä + kuva">
    <p:bg>
      <p:bgPr>
        <a:solidFill>
          <a:schemeClr val="tx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4200">
                <a:solidFill>
                  <a:schemeClr val="bg1"/>
                </a:solidFill>
              </a:defRPr>
            </a:lvl1pPr>
          </a:lstStyle>
          <a:p>
            <a:r>
              <a:rPr lang="fi-FI" noProof="0" dirty="0"/>
              <a:t>Väliotsikko esityksen jäsentämiseen</a:t>
            </a:r>
            <a:br>
              <a:rPr lang="fi-FI" noProof="0" dirty="0"/>
            </a:br>
            <a:endParaRPr lang="fi-FI" noProof="0" dirty="0"/>
          </a:p>
        </p:txBody>
      </p:sp>
      <p:sp>
        <p:nvSpPr>
          <p:cNvPr id="4" name="Kuvan paikkamerkki 19">
            <a:extLst>
              <a:ext uri="{FF2B5EF4-FFF2-40B4-BE49-F238E27FC236}">
                <a16:creationId xmlns:a16="http://schemas.microsoft.com/office/drawing/2014/main" id="{259075D9-4242-8029-EB2F-7C5944DB91B8}"/>
              </a:ext>
              <a:ext uri="{C183D7F6-B498-43B3-948B-1728B52AA6E4}">
                <adec:decorative xmlns:adec="http://schemas.microsoft.com/office/drawing/2017/decorative" xmlns=""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solidFill>
                  <a:schemeClr val="bg1"/>
                </a:solidFill>
              </a:defRPr>
            </a:lvl1pPr>
          </a:lstStyle>
          <a:p>
            <a:r>
              <a:rPr lang="fi-FI" smtClean="0"/>
              <a:t>Lisää kuva napsauttamalla kuvaketta</a:t>
            </a:r>
            <a:endParaRPr lang="fi-FI" dirty="0"/>
          </a:p>
        </p:txBody>
      </p:sp>
    </p:spTree>
    <p:extLst>
      <p:ext uri="{BB962C8B-B14F-4D97-AF65-F5344CB8AC3E}">
        <p14:creationId xmlns:p14="http://schemas.microsoft.com/office/powerpoint/2010/main" val="269802917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äliotsikko harmaa + kuva">
    <p:bg>
      <p:bgPr>
        <a:solidFill>
          <a:schemeClr val="bg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4200">
                <a:solidFill>
                  <a:schemeClr val="accent1"/>
                </a:solidFill>
              </a:defRPr>
            </a:lvl1pPr>
          </a:lstStyle>
          <a:p>
            <a:r>
              <a:rPr lang="fi-FI" noProof="0" dirty="0"/>
              <a:t>Väliotsikko esityksen jäsentämiseen</a:t>
            </a:r>
            <a:br>
              <a:rPr lang="fi-FI" noProof="0" dirty="0"/>
            </a:br>
            <a:endParaRPr lang="fi-FI" noProof="0" dirty="0"/>
          </a:p>
        </p:txBody>
      </p:sp>
      <p:sp>
        <p:nvSpPr>
          <p:cNvPr id="4" name="Kuvan paikkamerkki 19">
            <a:extLst>
              <a:ext uri="{FF2B5EF4-FFF2-40B4-BE49-F238E27FC236}">
                <a16:creationId xmlns:a16="http://schemas.microsoft.com/office/drawing/2014/main" id="{259075D9-4242-8029-EB2F-7C5944DB91B8}"/>
              </a:ext>
              <a:ext uri="{C183D7F6-B498-43B3-948B-1728B52AA6E4}">
                <adec:decorative xmlns:adec="http://schemas.microsoft.com/office/drawing/2017/decorative" xmlns=""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107170643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ivis asianosto">
    <p:bg>
      <p:bgPr>
        <a:blipFill dpi="0" rotWithShape="1">
          <a:blip r:embed="rId2">
            <a:lum/>
          </a:blip>
          <a:srcRect/>
          <a:stretch>
            <a:fillRect b="-1000"/>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3400">
                <a:solidFill>
                  <a:schemeClr val="accent1"/>
                </a:solidFill>
              </a:defRPr>
            </a:lvl1pPr>
          </a:lstStyle>
          <a:p>
            <a:r>
              <a:rPr lang="fi-FI" noProof="0" dirty="0"/>
              <a:t>Tiivis asianosto esityksen jäsentämiseen</a:t>
            </a:r>
          </a:p>
        </p:txBody>
      </p:sp>
      <p:sp>
        <p:nvSpPr>
          <p:cNvPr id="6" name="Text Placeholder 3">
            <a:extLst>
              <a:ext uri="{FF2B5EF4-FFF2-40B4-BE49-F238E27FC236}">
                <a16:creationId xmlns:a16="http://schemas.microsoft.com/office/drawing/2014/main" id="{19706E95-246C-917C-048F-36167F365523}"/>
              </a:ext>
            </a:extLst>
          </p:cNvPr>
          <p:cNvSpPr>
            <a:spLocks noGrp="1"/>
          </p:cNvSpPr>
          <p:nvPr>
            <p:ph type="body" sz="half" idx="2"/>
          </p:nvPr>
        </p:nvSpPr>
        <p:spPr>
          <a:xfrm>
            <a:off x="7239797" y="1332000"/>
            <a:ext cx="4138295" cy="3763342"/>
          </a:xfrm>
        </p:spPr>
        <p:txBody>
          <a:bodyPr>
            <a:normAutofit/>
          </a:bodyPr>
          <a:lstStyle>
            <a:lvl1pPr marL="320675" indent="-307975">
              <a:buFont typeface="Arial" panose="020B0604020202020204" pitchFamily="34" charset="0"/>
              <a:buChar char="•"/>
              <a:tabLst/>
              <a:defRPr sz="2400"/>
            </a:lvl1pPr>
            <a:lvl2pPr marL="742950" indent="-285750">
              <a:buFont typeface="Arial" panose="020B0604020202020204" pitchFamily="34" charset="0"/>
              <a:buChar char="•"/>
              <a:defRPr sz="2100"/>
            </a:lvl2pPr>
            <a:lvl3pPr marL="1085850" indent="-171450">
              <a:buFont typeface="Arial" panose="020B0604020202020204" pitchFamily="34" charset="0"/>
              <a:buChar char="•"/>
              <a:defRPr sz="1800"/>
            </a:lvl3pPr>
            <a:lvl4pPr marL="1543050" indent="-171450">
              <a:buFont typeface="Arial" panose="020B0604020202020204" pitchFamily="34" charset="0"/>
              <a:buChar char="•"/>
              <a:defRPr sz="1800"/>
            </a:lvl4pPr>
            <a:lvl5pPr marL="2000250" indent="-171450">
              <a:buFont typeface="Arial" panose="020B0604020202020204" pitchFamily="34" charset="0"/>
              <a:buChar char="•"/>
              <a:defRPr sz="18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GB" dirty="0"/>
          </a:p>
        </p:txBody>
      </p:sp>
      <p:pic>
        <p:nvPicPr>
          <p:cNvPr id="4" name="Picture 2">
            <a:extLst>
              <a:ext uri="{FF2B5EF4-FFF2-40B4-BE49-F238E27FC236}">
                <a16:creationId xmlns:a16="http://schemas.microsoft.com/office/drawing/2014/main" id="{8EE11CFB-9B1F-0815-D11B-021619BB835D}"/>
              </a:ext>
              <a:ext uri="{C183D7F6-B498-43B3-948B-1728B52AA6E4}">
                <adec:decorative xmlns:adec="http://schemas.microsoft.com/office/drawing/2017/decorative" xmlns="" val="1"/>
              </a:ext>
            </a:extLst>
          </p:cNvPr>
          <p:cNvPicPr>
            <a:picLocks noChangeAspect="1"/>
          </p:cNvPicPr>
          <p:nvPr userDrawn="1"/>
        </p:nvPicPr>
        <p:blipFill rotWithShape="1">
          <a:blip r:embed="rId3">
            <a:alphaModFix amt="40000"/>
          </a:blip>
          <a:srcRect t="40507" r="20646" b="9178"/>
          <a:stretch/>
        </p:blipFill>
        <p:spPr>
          <a:xfrm>
            <a:off x="-75302" y="3993931"/>
            <a:ext cx="8036107" cy="2864068"/>
          </a:xfrm>
          <a:prstGeom prst="rect">
            <a:avLst/>
          </a:prstGeom>
        </p:spPr>
      </p:pic>
    </p:spTree>
    <p:extLst>
      <p:ext uri="{BB962C8B-B14F-4D97-AF65-F5344CB8AC3E}">
        <p14:creationId xmlns:p14="http://schemas.microsoft.com/office/powerpoint/2010/main" val="300506574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D556-3007-BA4D-A1BB-95286BEFF08A}"/>
              </a:ext>
            </a:extLst>
          </p:cNvPr>
          <p:cNvSpPr>
            <a:spLocks noGrp="1"/>
          </p:cNvSpPr>
          <p:nvPr>
            <p:ph type="title" hasCustomPrompt="1"/>
          </p:nvPr>
        </p:nvSpPr>
        <p:spPr>
          <a:xfrm>
            <a:off x="814161" y="720000"/>
            <a:ext cx="7921625" cy="1080000"/>
          </a:xfrm>
        </p:spPr>
        <p:txBody>
          <a:bodyPr>
            <a:normAutofit/>
          </a:bodyPr>
          <a:lstStyle>
            <a:lvl1pPr>
              <a:defRPr>
                <a:solidFill>
                  <a:schemeClr val="accent1"/>
                </a:solidFill>
              </a:defRPr>
            </a:lvl1pPr>
          </a:lstStyle>
          <a:p>
            <a:r>
              <a:rPr lang="fi-FI" dirty="0"/>
              <a:t>Vain otsikko</a:t>
            </a:r>
            <a:br>
              <a:rPr lang="fi-FI" dirty="0"/>
            </a:br>
            <a:r>
              <a:rPr lang="fi-FI" dirty="0"/>
              <a:t>Otsikon pituus korkeintaan kaksi riviä</a:t>
            </a:r>
            <a:endParaRPr lang="en-FI" dirty="0"/>
          </a:p>
        </p:txBody>
      </p:sp>
      <p:sp>
        <p:nvSpPr>
          <p:cNvPr id="3" name="Date Placeholder 2">
            <a:extLst>
              <a:ext uri="{FF2B5EF4-FFF2-40B4-BE49-F238E27FC236}">
                <a16:creationId xmlns:a16="http://schemas.microsoft.com/office/drawing/2014/main" id="{B3093295-F835-2A4F-B6E6-7F158EC393E9}"/>
              </a:ext>
              <a:ext uri="{C183D7F6-B498-43B3-948B-1728B52AA6E4}">
                <adec:decorative xmlns:adec="http://schemas.microsoft.com/office/drawing/2017/decorative" xmlns="" val="1"/>
              </a:ext>
            </a:extLst>
          </p:cNvPr>
          <p:cNvSpPr>
            <a:spLocks noGrp="1"/>
          </p:cNvSpPr>
          <p:nvPr>
            <p:ph type="dt" sz="half" idx="10"/>
          </p:nvPr>
        </p:nvSpPr>
        <p:spPr/>
        <p:txBody>
          <a:bodyPr/>
          <a:lstStyle/>
          <a:p>
            <a:fld id="{ED557CB1-B266-BA47-A71E-7DA39C0092DC}" type="datetime1">
              <a:rPr lang="fi-FI" noProof="0" smtClean="0"/>
              <a:t>6.9.2023</a:t>
            </a:fld>
            <a:endParaRPr lang="fi-FI" noProof="0" dirty="0"/>
          </a:p>
        </p:txBody>
      </p:sp>
      <p:sp>
        <p:nvSpPr>
          <p:cNvPr id="4" name="Footer Placeholder 3">
            <a:extLst>
              <a:ext uri="{FF2B5EF4-FFF2-40B4-BE49-F238E27FC236}">
                <a16:creationId xmlns:a16="http://schemas.microsoft.com/office/drawing/2014/main" id="{39AF8893-E1E4-C14F-BF90-DAB72552FA7E}"/>
              </a:ext>
              <a:ext uri="{C183D7F6-B498-43B3-948B-1728B52AA6E4}">
                <adec:decorative xmlns:adec="http://schemas.microsoft.com/office/drawing/2017/decorative" xmlns="" val="1"/>
              </a:ext>
            </a:extLst>
          </p:cNvPr>
          <p:cNvSpPr>
            <a:spLocks noGrp="1"/>
          </p:cNvSpPr>
          <p:nvPr>
            <p:ph type="ftr" sz="quarter" idx="11"/>
          </p:nvPr>
        </p:nvSpPr>
        <p:spPr/>
        <p:txBody>
          <a:bodyPr/>
          <a:lstStyle/>
          <a:p>
            <a:endParaRPr lang="fi-FI" noProof="0" dirty="0"/>
          </a:p>
        </p:txBody>
      </p:sp>
      <p:sp>
        <p:nvSpPr>
          <p:cNvPr id="5" name="Slide Number Placeholder 4">
            <a:extLst>
              <a:ext uri="{FF2B5EF4-FFF2-40B4-BE49-F238E27FC236}">
                <a16:creationId xmlns:a16="http://schemas.microsoft.com/office/drawing/2014/main" id="{AA8A1E79-F110-F947-A0EB-09EF70791DAD}"/>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3050458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yhjä">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3405FE-7FDF-3741-B777-88FD492BC7A3}"/>
              </a:ext>
            </a:extLst>
          </p:cNvPr>
          <p:cNvSpPr>
            <a:spLocks noGrp="1"/>
          </p:cNvSpPr>
          <p:nvPr>
            <p:ph type="dt" sz="half" idx="10"/>
          </p:nvPr>
        </p:nvSpPr>
        <p:spPr/>
        <p:txBody>
          <a:bodyPr/>
          <a:lstStyle/>
          <a:p>
            <a:fld id="{913D02D4-3613-5649-8FAA-418C1B6C0EFB}" type="datetime1">
              <a:rPr lang="fi-FI" noProof="0" smtClean="0"/>
              <a:t>6.9.2023</a:t>
            </a:fld>
            <a:endParaRPr lang="fi-FI" noProof="0" dirty="0"/>
          </a:p>
        </p:txBody>
      </p:sp>
      <p:sp>
        <p:nvSpPr>
          <p:cNvPr id="3" name="Footer Placeholder 2">
            <a:extLst>
              <a:ext uri="{FF2B5EF4-FFF2-40B4-BE49-F238E27FC236}">
                <a16:creationId xmlns:a16="http://schemas.microsoft.com/office/drawing/2014/main" id="{F225F80E-B48F-E446-AC5C-21377DD38002}"/>
              </a:ext>
            </a:extLst>
          </p:cNvPr>
          <p:cNvSpPr>
            <a:spLocks noGrp="1"/>
          </p:cNvSpPr>
          <p:nvPr>
            <p:ph type="ftr" sz="quarter" idx="11"/>
          </p:nvPr>
        </p:nvSpPr>
        <p:spPr/>
        <p:txBody>
          <a:bodyPr/>
          <a:lstStyle/>
          <a:p>
            <a:endParaRPr lang="fi-FI" noProof="0" dirty="0"/>
          </a:p>
        </p:txBody>
      </p:sp>
      <p:sp>
        <p:nvSpPr>
          <p:cNvPr id="4" name="Slide Number Placeholder 3">
            <a:extLst>
              <a:ext uri="{FF2B5EF4-FFF2-40B4-BE49-F238E27FC236}">
                <a16:creationId xmlns:a16="http://schemas.microsoft.com/office/drawing/2014/main" id="{FE2A5BCD-546C-3A47-B35C-2E594694A40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3728756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eljä nostoa">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F703B42-29AE-3F42-BB70-3A844809162D}"/>
              </a:ext>
              <a:ext uri="{C183D7F6-B498-43B3-948B-1728B52AA6E4}">
                <adec:decorative xmlns:adec="http://schemas.microsoft.com/office/drawing/2017/decorative" xmlns="" val="1"/>
              </a:ext>
            </a:extLst>
          </p:cNvPr>
          <p:cNvSpPr/>
          <p:nvPr userDrawn="1"/>
        </p:nvSpPr>
        <p:spPr>
          <a:xfrm>
            <a:off x="803275" y="3898289"/>
            <a:ext cx="5230800" cy="19602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32" name="Rectangle 31">
            <a:extLst>
              <a:ext uri="{FF2B5EF4-FFF2-40B4-BE49-F238E27FC236}">
                <a16:creationId xmlns:a16="http://schemas.microsoft.com/office/drawing/2014/main" id="{D49DC66D-C716-A24B-8BD2-22114CB5F1C9}"/>
              </a:ext>
              <a:ext uri="{C183D7F6-B498-43B3-948B-1728B52AA6E4}">
                <adec:decorative xmlns:adec="http://schemas.microsoft.com/office/drawing/2017/decorative" xmlns="" val="1"/>
              </a:ext>
            </a:extLst>
          </p:cNvPr>
          <p:cNvSpPr/>
          <p:nvPr userDrawn="1"/>
        </p:nvSpPr>
        <p:spPr>
          <a:xfrm>
            <a:off x="6153570" y="1812407"/>
            <a:ext cx="5230800" cy="196100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35" name="Rectangle 34">
            <a:extLst>
              <a:ext uri="{FF2B5EF4-FFF2-40B4-BE49-F238E27FC236}">
                <a16:creationId xmlns:a16="http://schemas.microsoft.com/office/drawing/2014/main" id="{DCB6C5A5-B492-1447-B909-CE0010AC99FB}"/>
              </a:ext>
              <a:ext uri="{C183D7F6-B498-43B3-948B-1728B52AA6E4}">
                <adec:decorative xmlns:adec="http://schemas.microsoft.com/office/drawing/2017/decorative" xmlns="" val="1"/>
              </a:ext>
            </a:extLst>
          </p:cNvPr>
          <p:cNvSpPr/>
          <p:nvPr userDrawn="1"/>
        </p:nvSpPr>
        <p:spPr>
          <a:xfrm>
            <a:off x="6153570" y="3898289"/>
            <a:ext cx="5230800" cy="19602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solidFill>
                <a:schemeClr val="bg2"/>
              </a:solidFill>
            </a:endParaRPr>
          </a:p>
        </p:txBody>
      </p:sp>
      <p:sp>
        <p:nvSpPr>
          <p:cNvPr id="9" name="Rectangle 8">
            <a:extLst>
              <a:ext uri="{FF2B5EF4-FFF2-40B4-BE49-F238E27FC236}">
                <a16:creationId xmlns:a16="http://schemas.microsoft.com/office/drawing/2014/main" id="{E627135D-E0A4-3441-9139-7561A8275A06}"/>
              </a:ext>
              <a:ext uri="{C183D7F6-B498-43B3-948B-1728B52AA6E4}">
                <adec:decorative xmlns:adec="http://schemas.microsoft.com/office/drawing/2017/decorative" xmlns="" val="1"/>
              </a:ext>
            </a:extLst>
          </p:cNvPr>
          <p:cNvSpPr/>
          <p:nvPr userDrawn="1"/>
        </p:nvSpPr>
        <p:spPr>
          <a:xfrm>
            <a:off x="803275" y="1812407"/>
            <a:ext cx="5230800" cy="19610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2" name="Title 1">
            <a:extLst>
              <a:ext uri="{FF2B5EF4-FFF2-40B4-BE49-F238E27FC236}">
                <a16:creationId xmlns:a16="http://schemas.microsoft.com/office/drawing/2014/main" id="{5BAFA8E0-68DD-D84C-B185-D665F53FFC53}"/>
              </a:ext>
            </a:extLst>
          </p:cNvPr>
          <p:cNvSpPr>
            <a:spLocks noGrp="1"/>
          </p:cNvSpPr>
          <p:nvPr>
            <p:ph type="title" hasCustomPrompt="1"/>
          </p:nvPr>
        </p:nvSpPr>
        <p:spPr>
          <a:xfrm>
            <a:off x="803275" y="719999"/>
            <a:ext cx="10585450" cy="1080000"/>
          </a:xfrm>
        </p:spPr>
        <p:txBody>
          <a:bodyPr anchor="ctr" anchorCtr="0">
            <a:normAutofit/>
          </a:bodyPr>
          <a:lstStyle>
            <a:lvl1pPr>
              <a:defRPr sz="3400">
                <a:solidFill>
                  <a:schemeClr val="accent1"/>
                </a:solidFill>
              </a:defRPr>
            </a:lvl1pPr>
          </a:lstStyle>
          <a:p>
            <a:r>
              <a:rPr lang="fi-FI" noProof="0" dirty="0"/>
              <a:t>Neljä nostoa, </a:t>
            </a:r>
            <a:br>
              <a:rPr lang="fi-FI" noProof="0" dirty="0"/>
            </a:br>
            <a:r>
              <a:rPr lang="fi-FI" noProof="0" dirty="0"/>
              <a:t>kaksirivinen otsikko</a:t>
            </a:r>
          </a:p>
        </p:txBody>
      </p:sp>
      <p:sp>
        <p:nvSpPr>
          <p:cNvPr id="20" name="Text Placeholder 3">
            <a:extLst>
              <a:ext uri="{FF2B5EF4-FFF2-40B4-BE49-F238E27FC236}">
                <a16:creationId xmlns:a16="http://schemas.microsoft.com/office/drawing/2014/main" id="{EACE5EA5-0EC5-58C4-EB96-FC9E3D9AE619}"/>
              </a:ext>
            </a:extLst>
          </p:cNvPr>
          <p:cNvSpPr>
            <a:spLocks noGrp="1"/>
          </p:cNvSpPr>
          <p:nvPr>
            <p:ph type="body" sz="half" idx="22" hasCustomPrompt="1"/>
          </p:nvPr>
        </p:nvSpPr>
        <p:spPr>
          <a:xfrm>
            <a:off x="1210884" y="2055600"/>
            <a:ext cx="4414557" cy="418322"/>
          </a:xfrm>
        </p:spPr>
        <p:txBody>
          <a:bodyPr lIns="0" tIns="0" rIns="0" bIns="0">
            <a:normAutofit/>
          </a:bodyPr>
          <a:lstStyle>
            <a:lvl1pPr marL="0" indent="0">
              <a:buNone/>
              <a:defRPr sz="2100" b="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4" name="Text Placeholder 3">
            <a:extLst>
              <a:ext uri="{FF2B5EF4-FFF2-40B4-BE49-F238E27FC236}">
                <a16:creationId xmlns:a16="http://schemas.microsoft.com/office/drawing/2014/main" id="{27F1E5BE-8A05-D14D-B2A0-1AD0FC52318D}"/>
              </a:ext>
            </a:extLst>
          </p:cNvPr>
          <p:cNvSpPr>
            <a:spLocks noGrp="1"/>
          </p:cNvSpPr>
          <p:nvPr>
            <p:ph type="body" sz="half" idx="2"/>
          </p:nvPr>
        </p:nvSpPr>
        <p:spPr>
          <a:xfrm>
            <a:off x="1211910" y="2477626"/>
            <a:ext cx="4452290" cy="998095"/>
          </a:xfrm>
        </p:spPr>
        <p:txBody>
          <a:bodyPr lIns="0" tIns="0" rIns="0" bIns="0" anchor="t" anchorCtr="0">
            <a:normAutofit/>
          </a:bodyPr>
          <a:lstStyle>
            <a:lvl1pPr marL="285750" indent="-285750">
              <a:lnSpc>
                <a:spcPct val="110000"/>
              </a:lnSpc>
              <a:spcBef>
                <a:spcPts val="0"/>
              </a:spcBef>
              <a:buClr>
                <a:schemeClr val="bg1"/>
              </a:buClr>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smtClean="0"/>
              <a:t>Muokkaa tekstin perustyylejä</a:t>
            </a:r>
          </a:p>
        </p:txBody>
      </p:sp>
      <p:sp>
        <p:nvSpPr>
          <p:cNvPr id="22" name="Text Placeholder 3">
            <a:extLst>
              <a:ext uri="{FF2B5EF4-FFF2-40B4-BE49-F238E27FC236}">
                <a16:creationId xmlns:a16="http://schemas.microsoft.com/office/drawing/2014/main" id="{9225A0A2-EEE3-07EE-C156-6804854D56D1}"/>
              </a:ext>
            </a:extLst>
          </p:cNvPr>
          <p:cNvSpPr>
            <a:spLocks noGrp="1"/>
          </p:cNvSpPr>
          <p:nvPr>
            <p:ph type="body" sz="half" idx="24" hasCustomPrompt="1"/>
          </p:nvPr>
        </p:nvSpPr>
        <p:spPr>
          <a:xfrm>
            <a:off x="6539145" y="2032950"/>
            <a:ext cx="4414557" cy="418322"/>
          </a:xfrm>
        </p:spPr>
        <p:txBody>
          <a:bodyPr lIns="0" tIns="0" rIns="0" bIns="0">
            <a:normAutofit/>
          </a:bodyPr>
          <a:lstStyle>
            <a:lvl1pPr marL="0" indent="0">
              <a:buNone/>
              <a:defRPr sz="2100" b="1">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21" name="Text Placeholder 3">
            <a:extLst>
              <a:ext uri="{FF2B5EF4-FFF2-40B4-BE49-F238E27FC236}">
                <a16:creationId xmlns:a16="http://schemas.microsoft.com/office/drawing/2014/main" id="{54B245C6-ECDF-F9F9-8CF7-78DFAACD9DF4}"/>
              </a:ext>
            </a:extLst>
          </p:cNvPr>
          <p:cNvSpPr>
            <a:spLocks noGrp="1"/>
          </p:cNvSpPr>
          <p:nvPr>
            <p:ph type="body" sz="half" idx="23"/>
          </p:nvPr>
        </p:nvSpPr>
        <p:spPr>
          <a:xfrm>
            <a:off x="6542825" y="2476800"/>
            <a:ext cx="4452290" cy="998095"/>
          </a:xfrm>
        </p:spPr>
        <p:txBody>
          <a:bodyPr lIns="0" tIns="0" rIns="0" bIns="0" anchor="t" anchorCtr="0">
            <a:normAutofit/>
          </a:bodyPr>
          <a:lstStyle>
            <a:lvl1pPr marL="285750" indent="-285750">
              <a:lnSpc>
                <a:spcPct val="110000"/>
              </a:lnSpc>
              <a:spcBef>
                <a:spcPts val="0"/>
              </a:spcBef>
              <a:buFont typeface="Arial" panose="020B0604020202020204" pitchFamily="34" charset="0"/>
              <a:buChar char="•"/>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a:extLst>
              <a:ext uri="{FF2B5EF4-FFF2-40B4-BE49-F238E27FC236}">
                <a16:creationId xmlns:a16="http://schemas.microsoft.com/office/drawing/2014/main" id="{C0CDA761-048D-C54D-8E20-6C9D95F53A67}"/>
              </a:ext>
              <a:ext uri="{C183D7F6-B498-43B3-948B-1728B52AA6E4}">
                <adec:decorative xmlns:adec="http://schemas.microsoft.com/office/drawing/2017/decorative" xmlns="" val="1"/>
              </a:ext>
            </a:extLst>
          </p:cNvPr>
          <p:cNvSpPr>
            <a:spLocks noGrp="1"/>
          </p:cNvSpPr>
          <p:nvPr>
            <p:ph type="dt" sz="half" idx="10"/>
          </p:nvPr>
        </p:nvSpPr>
        <p:spPr/>
        <p:txBody>
          <a:bodyPr/>
          <a:lstStyle/>
          <a:p>
            <a:fld id="{5AB019FD-7351-674E-88EC-346BE3031EE7}" type="datetime1">
              <a:rPr lang="fi-FI" noProof="0" smtClean="0"/>
              <a:t>6.9.2023</a:t>
            </a:fld>
            <a:endParaRPr lang="fi-FI" noProof="0" dirty="0"/>
          </a:p>
        </p:txBody>
      </p:sp>
      <p:sp>
        <p:nvSpPr>
          <p:cNvPr id="6" name="Footer Placeholder 5">
            <a:extLst>
              <a:ext uri="{FF2B5EF4-FFF2-40B4-BE49-F238E27FC236}">
                <a16:creationId xmlns:a16="http://schemas.microsoft.com/office/drawing/2014/main" id="{12E1E2B8-D029-384A-92E9-B5724AA13637}"/>
              </a:ext>
              <a:ext uri="{C183D7F6-B498-43B3-948B-1728B52AA6E4}">
                <adec:decorative xmlns:adec="http://schemas.microsoft.com/office/drawing/2017/decorative" xmlns="" val="1"/>
              </a:ext>
            </a:extLst>
          </p:cNvPr>
          <p:cNvSpPr>
            <a:spLocks noGrp="1"/>
          </p:cNvSpPr>
          <p:nvPr>
            <p:ph type="ftr" sz="quarter" idx="11"/>
          </p:nvPr>
        </p:nvSpPr>
        <p:spPr/>
        <p:txBody>
          <a:bodyPr/>
          <a:lstStyle/>
          <a:p>
            <a:endParaRPr lang="fi-FI" noProof="0" dirty="0"/>
          </a:p>
        </p:txBody>
      </p:sp>
      <p:sp>
        <p:nvSpPr>
          <p:cNvPr id="7" name="Slide Number Placeholder 6">
            <a:extLst>
              <a:ext uri="{FF2B5EF4-FFF2-40B4-BE49-F238E27FC236}">
                <a16:creationId xmlns:a16="http://schemas.microsoft.com/office/drawing/2014/main" id="{4D389211-1DC9-694E-B796-2E30C709603A}"/>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
        <p:nvSpPr>
          <p:cNvPr id="19" name="Text Placeholder 3">
            <a:extLst>
              <a:ext uri="{FF2B5EF4-FFF2-40B4-BE49-F238E27FC236}">
                <a16:creationId xmlns:a16="http://schemas.microsoft.com/office/drawing/2014/main" id="{87FC0FB3-6F99-A3FA-11F4-F770C9023FFA}"/>
              </a:ext>
            </a:extLst>
          </p:cNvPr>
          <p:cNvSpPr>
            <a:spLocks noGrp="1"/>
          </p:cNvSpPr>
          <p:nvPr>
            <p:ph type="body" sz="half" idx="21" hasCustomPrompt="1"/>
          </p:nvPr>
        </p:nvSpPr>
        <p:spPr>
          <a:xfrm>
            <a:off x="1211397" y="4183200"/>
            <a:ext cx="4414557" cy="399600"/>
          </a:xfrm>
        </p:spPr>
        <p:txBody>
          <a:bodyPr lIns="0" tIns="0" rIns="0" bIns="0">
            <a:normAutofit/>
          </a:bodyPr>
          <a:lstStyle>
            <a:lvl1pPr marL="0" indent="0">
              <a:buNone/>
              <a:defRPr sz="2100" b="1">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18" name="Text Placeholder 3">
            <a:extLst>
              <a:ext uri="{FF2B5EF4-FFF2-40B4-BE49-F238E27FC236}">
                <a16:creationId xmlns:a16="http://schemas.microsoft.com/office/drawing/2014/main" id="{6562E4AD-4384-F11E-3BFC-E74384CA0A8A}"/>
              </a:ext>
            </a:extLst>
          </p:cNvPr>
          <p:cNvSpPr>
            <a:spLocks noGrp="1"/>
          </p:cNvSpPr>
          <p:nvPr>
            <p:ph type="body" sz="half" idx="20"/>
          </p:nvPr>
        </p:nvSpPr>
        <p:spPr>
          <a:xfrm>
            <a:off x="1211910" y="4582800"/>
            <a:ext cx="4413531" cy="1001636"/>
          </a:xfrm>
        </p:spPr>
        <p:txBody>
          <a:bodyPr lIns="0" tIns="0" rIns="0" bIns="0" anchor="t" anchorCtr="0">
            <a:normAutofit/>
          </a:bodyPr>
          <a:lstStyle>
            <a:lvl1pPr marL="285750" indent="-285750">
              <a:lnSpc>
                <a:spcPct val="110000"/>
              </a:lnSpc>
              <a:spcBef>
                <a:spcPts val="0"/>
              </a:spcBef>
              <a:buFont typeface="Arial" panose="020B0604020202020204" pitchFamily="34" charset="0"/>
              <a:buChar char="•"/>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24" name="Text Placeholder 3">
            <a:extLst>
              <a:ext uri="{FF2B5EF4-FFF2-40B4-BE49-F238E27FC236}">
                <a16:creationId xmlns:a16="http://schemas.microsoft.com/office/drawing/2014/main" id="{13130747-405D-D8B8-97A0-B4374FB80ED2}"/>
              </a:ext>
            </a:extLst>
          </p:cNvPr>
          <p:cNvSpPr>
            <a:spLocks noGrp="1"/>
          </p:cNvSpPr>
          <p:nvPr>
            <p:ph type="body" sz="half" idx="26" hasCustomPrompt="1"/>
          </p:nvPr>
        </p:nvSpPr>
        <p:spPr>
          <a:xfrm>
            <a:off x="6539144" y="4135499"/>
            <a:ext cx="4414557" cy="399600"/>
          </a:xfrm>
        </p:spPr>
        <p:txBody>
          <a:bodyPr lIns="0" tIns="0" rIns="0" bIns="0">
            <a:normAutofit/>
          </a:bodyPr>
          <a:lstStyle>
            <a:lvl1pPr marL="0" indent="0">
              <a:buNone/>
              <a:defRPr sz="2100" b="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23" name="Text Placeholder 3">
            <a:extLst>
              <a:ext uri="{FF2B5EF4-FFF2-40B4-BE49-F238E27FC236}">
                <a16:creationId xmlns:a16="http://schemas.microsoft.com/office/drawing/2014/main" id="{EA7A858B-5857-DEC6-CB5B-C592D4D97308}"/>
              </a:ext>
            </a:extLst>
          </p:cNvPr>
          <p:cNvSpPr>
            <a:spLocks noGrp="1"/>
          </p:cNvSpPr>
          <p:nvPr>
            <p:ph type="body" sz="half" idx="25"/>
          </p:nvPr>
        </p:nvSpPr>
        <p:spPr>
          <a:xfrm>
            <a:off x="6543484" y="4582800"/>
            <a:ext cx="4413531" cy="1001636"/>
          </a:xfrm>
        </p:spPr>
        <p:txBody>
          <a:bodyPr lIns="0" tIns="0" rIns="0" bIns="0" anchor="t" anchorCtr="0">
            <a:normAutofit/>
          </a:bodyPr>
          <a:lstStyle>
            <a:lvl1pPr marL="285750" indent="-285750">
              <a:lnSpc>
                <a:spcPct val="110000"/>
              </a:lnSpc>
              <a:spcBef>
                <a:spcPts val="0"/>
              </a:spcBef>
              <a:buClr>
                <a:schemeClr val="bg1"/>
              </a:buClr>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Tree>
    <p:extLst>
      <p:ext uri="{BB962C8B-B14F-4D97-AF65-F5344CB8AC3E}">
        <p14:creationId xmlns:p14="http://schemas.microsoft.com/office/powerpoint/2010/main" val="2717638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opetus, sinivihreä">
    <p:bg>
      <p:bgPr>
        <a:solidFill>
          <a:schemeClr val="bg2"/>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E2BE4F23-31E6-B9AF-873E-D41F82BB4881}"/>
              </a:ext>
            </a:extLst>
          </p:cNvPr>
          <p:cNvPicPr>
            <a:picLocks/>
          </p:cNvPicPr>
          <p:nvPr userDrawn="1"/>
        </p:nvPicPr>
        <p:blipFill rotWithShape="1">
          <a:blip r:embed="rId2">
            <a:extLst>
              <a:ext uri="{96DAC541-7B7A-43D3-8B79-37D633B846F1}">
                <asvg:svgBlip xmlns:asvg="http://schemas.microsoft.com/office/drawing/2016/SVG/main" xmlns="" r:embed="rId3"/>
              </a:ext>
            </a:extLst>
          </a:blip>
          <a:srcRect b="8030"/>
          <a:stretch/>
        </p:blipFill>
        <p:spPr>
          <a:xfrm>
            <a:off x="-8197" y="3432"/>
            <a:ext cx="12204000" cy="6859808"/>
          </a:xfrm>
          <a:prstGeom prst="rect">
            <a:avLst/>
          </a:prstGeom>
        </p:spPr>
      </p:pic>
      <p:pic>
        <p:nvPicPr>
          <p:cNvPr id="2" name="Kuva 1">
            <a:extLst>
              <a:ext uri="{FF2B5EF4-FFF2-40B4-BE49-F238E27FC236}">
                <a16:creationId xmlns:a16="http://schemas.microsoft.com/office/drawing/2014/main" id="{C7EF83DB-CBE1-D658-D404-E78481FB368A}"/>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8507205" y="629550"/>
            <a:ext cx="2973600" cy="641148"/>
          </a:xfrm>
          <a:prstGeom prst="rect">
            <a:avLst/>
          </a:prstGeom>
        </p:spPr>
      </p:pic>
      <p:sp>
        <p:nvSpPr>
          <p:cNvPr id="8" name="Title 1">
            <a:extLst>
              <a:ext uri="{FF2B5EF4-FFF2-40B4-BE49-F238E27FC236}">
                <a16:creationId xmlns:a16="http://schemas.microsoft.com/office/drawing/2014/main" id="{819B0302-136B-9042-898B-AF4F9CE1EFA2}"/>
              </a:ext>
            </a:extLst>
          </p:cNvPr>
          <p:cNvSpPr>
            <a:spLocks noGrp="1"/>
          </p:cNvSpPr>
          <p:nvPr>
            <p:ph type="title" hasCustomPrompt="1"/>
          </p:nvPr>
        </p:nvSpPr>
        <p:spPr>
          <a:xfrm>
            <a:off x="4420059" y="2260209"/>
            <a:ext cx="6372863" cy="1632282"/>
          </a:xfrm>
        </p:spPr>
        <p:txBody>
          <a:bodyPr anchor="b">
            <a:normAutofit/>
          </a:bodyPr>
          <a:lstStyle>
            <a:lvl1pPr>
              <a:defRPr sz="4800">
                <a:solidFill>
                  <a:schemeClr val="tx1"/>
                </a:solidFill>
              </a:defRPr>
            </a:lvl1pPr>
          </a:lstStyle>
          <a:p>
            <a:r>
              <a:rPr lang="fi-FI" dirty="0"/>
              <a:t>Kiitos tai kehotus, enintään 2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p:ph type="subTitle" idx="1" hasCustomPrompt="1"/>
          </p:nvPr>
        </p:nvSpPr>
        <p:spPr>
          <a:xfrm>
            <a:off x="4439937" y="3928385"/>
            <a:ext cx="4035425" cy="819843"/>
          </a:xfrm>
        </p:spPr>
        <p:txBody>
          <a:bodyPr anchor="b" anchorCtr="0">
            <a:normAutofit/>
          </a:bodyPr>
          <a:lstStyle>
            <a:lvl1pPr marL="0" indent="0" algn="l">
              <a:lnSpc>
                <a:spcPct val="130000"/>
              </a:lnSpc>
              <a:spcBef>
                <a:spcPts val="0"/>
              </a:spcBef>
              <a:buNone/>
              <a:defRPr sz="1100" b="1" cap="all" spc="1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etunimi.sukunimi@gov.fi</a:t>
            </a:r>
            <a:br>
              <a:rPr lang="fi-FI" dirty="0"/>
            </a:br>
            <a:r>
              <a:rPr lang="fi-FI" dirty="0"/>
              <a:t>vm.fi | @VMuutiset</a:t>
            </a:r>
            <a:r>
              <a:rPr lang="en-FI" dirty="0"/>
              <a:t> </a:t>
            </a:r>
          </a:p>
        </p:txBody>
      </p:sp>
    </p:spTree>
    <p:extLst>
      <p:ext uri="{BB962C8B-B14F-4D97-AF65-F5344CB8AC3E}">
        <p14:creationId xmlns:p14="http://schemas.microsoft.com/office/powerpoint/2010/main" val="207078739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4362" userDrawn="1">
          <p15:clr>
            <a:srgbClr val="FBAE40"/>
          </p15:clr>
        </p15:guide>
        <p15:guide id="2" pos="690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opetus, harmaa">
    <p:bg>
      <p:bgPr>
        <a:solidFill>
          <a:schemeClr val="accent4"/>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B82195ED-2743-42C0-2BF2-02B5DA66E3FB}"/>
              </a:ext>
            </a:extLst>
          </p:cNvPr>
          <p:cNvPicPr>
            <a:picLocks/>
          </p:cNvPicPr>
          <p:nvPr userDrawn="1"/>
        </p:nvPicPr>
        <p:blipFill rotWithShape="1">
          <a:blip r:embed="rId2">
            <a:extLst>
              <a:ext uri="{96DAC541-7B7A-43D3-8B79-37D633B846F1}">
                <asvg:svgBlip xmlns:asvg="http://schemas.microsoft.com/office/drawing/2016/SVG/main" xmlns="" r:embed="rId3"/>
              </a:ext>
            </a:extLst>
          </a:blip>
          <a:srcRect b="8030"/>
          <a:stretch/>
        </p:blipFill>
        <p:spPr>
          <a:xfrm>
            <a:off x="-8197" y="3432"/>
            <a:ext cx="12204000" cy="6859808"/>
          </a:xfrm>
          <a:prstGeom prst="rect">
            <a:avLst/>
          </a:prstGeom>
        </p:spPr>
      </p:pic>
      <p:sp>
        <p:nvSpPr>
          <p:cNvPr id="8" name="Title 1">
            <a:extLst>
              <a:ext uri="{FF2B5EF4-FFF2-40B4-BE49-F238E27FC236}">
                <a16:creationId xmlns:a16="http://schemas.microsoft.com/office/drawing/2014/main" id="{819B0302-136B-9042-898B-AF4F9CE1EFA2}"/>
              </a:ext>
            </a:extLst>
          </p:cNvPr>
          <p:cNvSpPr>
            <a:spLocks noGrp="1"/>
          </p:cNvSpPr>
          <p:nvPr>
            <p:ph type="title" hasCustomPrompt="1"/>
          </p:nvPr>
        </p:nvSpPr>
        <p:spPr>
          <a:xfrm>
            <a:off x="4420059" y="2260209"/>
            <a:ext cx="6372863" cy="1632282"/>
          </a:xfrm>
        </p:spPr>
        <p:txBody>
          <a:bodyPr anchor="b">
            <a:normAutofit/>
          </a:bodyPr>
          <a:lstStyle>
            <a:lvl1pPr>
              <a:defRPr sz="4800">
                <a:solidFill>
                  <a:schemeClr val="accent1"/>
                </a:solidFill>
              </a:defRPr>
            </a:lvl1pPr>
          </a:lstStyle>
          <a:p>
            <a:r>
              <a:rPr lang="fi-FI" dirty="0"/>
              <a:t>Kiitos tai kehotus, enintään 2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p:ph type="subTitle" idx="1" hasCustomPrompt="1"/>
          </p:nvPr>
        </p:nvSpPr>
        <p:spPr>
          <a:xfrm>
            <a:off x="4439937" y="3928385"/>
            <a:ext cx="4035425" cy="819843"/>
          </a:xfrm>
        </p:spPr>
        <p:txBody>
          <a:bodyPr anchor="b" anchorCtr="0">
            <a:normAutofit/>
          </a:bodyPr>
          <a:lstStyle>
            <a:lvl1pPr marL="0" indent="0" algn="l">
              <a:lnSpc>
                <a:spcPct val="130000"/>
              </a:lnSpc>
              <a:spcBef>
                <a:spcPts val="0"/>
              </a:spcBef>
              <a:buNone/>
              <a:defRPr sz="1100" b="1" cap="all" spc="1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etunimi.sukunimi@gov.fi</a:t>
            </a:r>
            <a:br>
              <a:rPr lang="fi-FI" dirty="0"/>
            </a:br>
            <a:r>
              <a:rPr lang="fi-FI" dirty="0"/>
              <a:t>vm.fi | @VMuutiset</a:t>
            </a:r>
            <a:r>
              <a:rPr lang="en-FI" dirty="0"/>
              <a:t> </a:t>
            </a:r>
          </a:p>
        </p:txBody>
      </p:sp>
      <p:pic>
        <p:nvPicPr>
          <p:cNvPr id="2" name="Kuva 1">
            <a:extLst>
              <a:ext uri="{FF2B5EF4-FFF2-40B4-BE49-F238E27FC236}">
                <a16:creationId xmlns:a16="http://schemas.microsoft.com/office/drawing/2014/main" id="{66FD2CA2-C83C-1F0D-AEFA-C8D0151BD1D4}"/>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8507205" y="629550"/>
            <a:ext cx="2973600" cy="641148"/>
          </a:xfrm>
          <a:prstGeom prst="rect">
            <a:avLst/>
          </a:prstGeom>
        </p:spPr>
      </p:pic>
    </p:spTree>
    <p:extLst>
      <p:ext uri="{BB962C8B-B14F-4D97-AF65-F5344CB8AC3E}">
        <p14:creationId xmlns:p14="http://schemas.microsoft.com/office/powerpoint/2010/main" val="261823543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pos="4362" userDrawn="1">
          <p15:clr>
            <a:srgbClr val="FBAE40"/>
          </p15:clr>
        </p15:guide>
        <p15:guide id="2" pos="690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nsi, harmaa">
    <p:bg>
      <p:bgPr>
        <a:solidFill>
          <a:schemeClr val="bg2"/>
        </a:solidFill>
        <a:effectLst/>
      </p:bgPr>
    </p:bg>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B2B8AAA6-2534-4185-9894-0F9DCCA14C04}"/>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12800" y="828000"/>
            <a:ext cx="2973600" cy="641148"/>
          </a:xfrm>
          <a:prstGeom prst="rect">
            <a:avLst/>
          </a:prstGeom>
        </p:spPr>
      </p:pic>
      <p:grpSp>
        <p:nvGrpSpPr>
          <p:cNvPr id="18" name="Ryhmä 17">
            <a:extLst>
              <a:ext uri="{FF2B5EF4-FFF2-40B4-BE49-F238E27FC236}">
                <a16:creationId xmlns:a16="http://schemas.microsoft.com/office/drawing/2014/main" id="{804C6A93-87CA-1B07-F39F-8243F651D13F}"/>
              </a:ext>
            </a:extLst>
          </p:cNvPr>
          <p:cNvGrpSpPr/>
          <p:nvPr userDrawn="1"/>
        </p:nvGrpSpPr>
        <p:grpSpPr>
          <a:xfrm>
            <a:off x="-17042" y="-4183"/>
            <a:ext cx="12270939" cy="6876000"/>
            <a:chOff x="-17042" y="3192"/>
            <a:chExt cx="12270939" cy="6856323"/>
          </a:xfrm>
          <a:solidFill>
            <a:srgbClr val="9BBAC0"/>
          </a:solidFill>
        </p:grpSpPr>
        <p:sp>
          <p:nvSpPr>
            <p:cNvPr id="19" name="Vapaamuotoinen: Muoto 18">
              <a:extLst>
                <a:ext uri="{FF2B5EF4-FFF2-40B4-BE49-F238E27FC236}">
                  <a16:creationId xmlns:a16="http://schemas.microsoft.com/office/drawing/2014/main" id="{2FBF413C-9B35-068E-0278-46B04871BE22}"/>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55192 w 12248975"/>
                <a:gd name="connsiteY8" fmla="*/ 4223964 h 5792192"/>
                <a:gd name="connsiteX9" fmla="*/ 9008360 w 12248975"/>
                <a:gd name="connsiteY9" fmla="*/ 4223079 h 5792192"/>
                <a:gd name="connsiteX10" fmla="*/ 8999144 w 12248975"/>
                <a:gd name="connsiteY10" fmla="*/ 4229517 h 5792192"/>
                <a:gd name="connsiteX11" fmla="*/ 8998008 w 12248975"/>
                <a:gd name="connsiteY11" fmla="*/ 4230276 h 5792192"/>
                <a:gd name="connsiteX12" fmla="*/ 8950545 w 12248975"/>
                <a:gd name="connsiteY12" fmla="*/ 4262971 h 5792192"/>
                <a:gd name="connsiteX13" fmla="*/ 5197147 w 12248975"/>
                <a:gd name="connsiteY13" fmla="*/ 5691670 h 5792192"/>
                <a:gd name="connsiteX14" fmla="*/ 4074813 w 12248975"/>
                <a:gd name="connsiteY14" fmla="*/ 5754786 h 5792192"/>
                <a:gd name="connsiteX15" fmla="*/ 3971176 w 12248975"/>
                <a:gd name="connsiteY15" fmla="*/ 5753144 h 5792192"/>
                <a:gd name="connsiteX16" fmla="*/ 176247 w 12248975"/>
                <a:gd name="connsiteY16" fmla="*/ 4765879 h 5792192"/>
                <a:gd name="connsiteX17" fmla="*/ -479 w 12248975"/>
                <a:gd name="connsiteY17" fmla="*/ 4668302 h 5792192"/>
                <a:gd name="connsiteX18" fmla="*/ -479 w 12248975"/>
                <a:gd name="connsiteY18" fmla="*/ 4696199 h 5792192"/>
                <a:gd name="connsiteX19" fmla="*/ 3822979 w 12248975"/>
                <a:gd name="connsiteY19" fmla="*/ 5782936 h 5792192"/>
                <a:gd name="connsiteX20" fmla="*/ 3923965 w 12248975"/>
                <a:gd name="connsiteY20" fmla="*/ 5786471 h 5792192"/>
                <a:gd name="connsiteX21" fmla="*/ 4024951 w 12248975"/>
                <a:gd name="connsiteY21" fmla="*/ 5788869 h 5792192"/>
                <a:gd name="connsiteX22" fmla="*/ 8574372 w 12248975"/>
                <a:gd name="connsiteY22" fmla="*/ 4574891 h 5792192"/>
                <a:gd name="connsiteX23" fmla="*/ 9016186 w 12248975"/>
                <a:gd name="connsiteY23" fmla="*/ 4289983 h 5792192"/>
                <a:gd name="connsiteX24" fmla="*/ 9017575 w 12248975"/>
                <a:gd name="connsiteY24" fmla="*/ 4288972 h 5792192"/>
                <a:gd name="connsiteX25" fmla="*/ 9053172 w 12248975"/>
                <a:gd name="connsiteY25" fmla="*/ 4263726 h 5792192"/>
                <a:gd name="connsiteX26" fmla="*/ 9064659 w 12248975"/>
                <a:gd name="connsiteY26" fmla="*/ 4255648 h 5792192"/>
                <a:gd name="connsiteX27" fmla="*/ 9065795 w 12248975"/>
                <a:gd name="connsiteY27" fmla="*/ 4254764 h 5792192"/>
                <a:gd name="connsiteX28" fmla="*/ 9108841 w 12248975"/>
                <a:gd name="connsiteY28" fmla="*/ 4224596 h 5792192"/>
                <a:gd name="connsiteX29" fmla="*/ 12155463 w 12248975"/>
                <a:gd name="connsiteY29" fmla="*/ 286140 h 5792192"/>
                <a:gd name="connsiteX30" fmla="*/ 12166066 w 12248975"/>
                <a:gd name="connsiteY30" fmla="*/ 258241 h 5792192"/>
                <a:gd name="connsiteX31" fmla="*/ 12228047 w 12248975"/>
                <a:gd name="connsiteY31" fmla="*/ 87071 h 5792192"/>
                <a:gd name="connsiteX32" fmla="*/ 12237514 w 12248975"/>
                <a:gd name="connsiteY32" fmla="*/ 59804 h 5792192"/>
                <a:gd name="connsiteX33" fmla="*/ 12243952 w 12248975"/>
                <a:gd name="connsiteY33" fmla="*/ 40995 h 5792192"/>
                <a:gd name="connsiteX34" fmla="*/ 12248496 w 12248975"/>
                <a:gd name="connsiteY34" fmla="*/ 28372 h 5792192"/>
                <a:gd name="connsiteX35" fmla="*/ 12225270 w 12248975"/>
                <a:gd name="connsiteY35" fmla="*/ 27489 h 5792192"/>
                <a:gd name="connsiteX36" fmla="*/ 12185759 w 12248975"/>
                <a:gd name="connsiteY36"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49763" y="4205282"/>
                    <a:pt x="9052415" y="4214623"/>
                    <a:pt x="9055192" y="4223964"/>
                  </a:cubicBezTo>
                  <a:lnTo>
                    <a:pt x="9008360" y="4223079"/>
                  </a:ln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grpFill/>
            <a:ln w="12622" cap="flat">
              <a:noFill/>
              <a:prstDash val="solid"/>
              <a:miter/>
            </a:ln>
          </p:spPr>
          <p:txBody>
            <a:bodyPr rtlCol="0" anchor="ctr"/>
            <a:lstStyle/>
            <a:p>
              <a:endParaRPr lang="fi-FI"/>
            </a:p>
          </p:txBody>
        </p:sp>
        <p:sp>
          <p:nvSpPr>
            <p:cNvPr id="20" name="Vapaamuotoinen: Muoto 19">
              <a:extLst>
                <a:ext uri="{FF2B5EF4-FFF2-40B4-BE49-F238E27FC236}">
                  <a16:creationId xmlns:a16="http://schemas.microsoft.com/office/drawing/2014/main" id="{DAD44D19-FA62-771E-3A78-10CE9448DF04}"/>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grpFill/>
            <a:ln w="12622" cap="flat">
              <a:noFill/>
              <a:prstDash val="solid"/>
              <a:miter/>
            </a:ln>
          </p:spPr>
          <p:txBody>
            <a:bodyPr rtlCol="0" anchor="ctr"/>
            <a:lstStyle/>
            <a:p>
              <a:endParaRPr lang="fi-FI"/>
            </a:p>
          </p:txBody>
        </p:sp>
        <p:sp>
          <p:nvSpPr>
            <p:cNvPr id="22" name="Vapaamuotoinen: Muoto 21">
              <a:extLst>
                <a:ext uri="{FF2B5EF4-FFF2-40B4-BE49-F238E27FC236}">
                  <a16:creationId xmlns:a16="http://schemas.microsoft.com/office/drawing/2014/main" id="{36A36485-5BCF-B7CB-5033-0A5463BFA3C0}"/>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08360 w 12248975"/>
                <a:gd name="connsiteY8" fmla="*/ 4223079 h 5792192"/>
                <a:gd name="connsiteX9" fmla="*/ 8999144 w 12248975"/>
                <a:gd name="connsiteY9" fmla="*/ 4229517 h 5792192"/>
                <a:gd name="connsiteX10" fmla="*/ 8998008 w 12248975"/>
                <a:gd name="connsiteY10" fmla="*/ 4230276 h 5792192"/>
                <a:gd name="connsiteX11" fmla="*/ 8950545 w 12248975"/>
                <a:gd name="connsiteY11" fmla="*/ 4262971 h 5792192"/>
                <a:gd name="connsiteX12" fmla="*/ 5197147 w 12248975"/>
                <a:gd name="connsiteY12" fmla="*/ 5691670 h 5792192"/>
                <a:gd name="connsiteX13" fmla="*/ 4074813 w 12248975"/>
                <a:gd name="connsiteY13" fmla="*/ 5754786 h 5792192"/>
                <a:gd name="connsiteX14" fmla="*/ 3971176 w 12248975"/>
                <a:gd name="connsiteY14" fmla="*/ 5753144 h 5792192"/>
                <a:gd name="connsiteX15" fmla="*/ 176247 w 12248975"/>
                <a:gd name="connsiteY15" fmla="*/ 4765879 h 5792192"/>
                <a:gd name="connsiteX16" fmla="*/ -479 w 12248975"/>
                <a:gd name="connsiteY16" fmla="*/ 4668302 h 5792192"/>
                <a:gd name="connsiteX17" fmla="*/ -479 w 12248975"/>
                <a:gd name="connsiteY17" fmla="*/ 4696199 h 5792192"/>
                <a:gd name="connsiteX18" fmla="*/ 3822979 w 12248975"/>
                <a:gd name="connsiteY18" fmla="*/ 5782936 h 5792192"/>
                <a:gd name="connsiteX19" fmla="*/ 3923965 w 12248975"/>
                <a:gd name="connsiteY19" fmla="*/ 5786471 h 5792192"/>
                <a:gd name="connsiteX20" fmla="*/ 4024951 w 12248975"/>
                <a:gd name="connsiteY20" fmla="*/ 5788869 h 5792192"/>
                <a:gd name="connsiteX21" fmla="*/ 8574372 w 12248975"/>
                <a:gd name="connsiteY21" fmla="*/ 4574891 h 5792192"/>
                <a:gd name="connsiteX22" fmla="*/ 9016186 w 12248975"/>
                <a:gd name="connsiteY22" fmla="*/ 4289983 h 5792192"/>
                <a:gd name="connsiteX23" fmla="*/ 9017575 w 12248975"/>
                <a:gd name="connsiteY23" fmla="*/ 4288972 h 5792192"/>
                <a:gd name="connsiteX24" fmla="*/ 9053172 w 12248975"/>
                <a:gd name="connsiteY24" fmla="*/ 4263726 h 5792192"/>
                <a:gd name="connsiteX25" fmla="*/ 9064659 w 12248975"/>
                <a:gd name="connsiteY25" fmla="*/ 4255648 h 5792192"/>
                <a:gd name="connsiteX26" fmla="*/ 9065795 w 12248975"/>
                <a:gd name="connsiteY26" fmla="*/ 4254764 h 5792192"/>
                <a:gd name="connsiteX27" fmla="*/ 9108841 w 12248975"/>
                <a:gd name="connsiteY27" fmla="*/ 4224596 h 5792192"/>
                <a:gd name="connsiteX28" fmla="*/ 12155463 w 12248975"/>
                <a:gd name="connsiteY28" fmla="*/ 286140 h 5792192"/>
                <a:gd name="connsiteX29" fmla="*/ 12166066 w 12248975"/>
                <a:gd name="connsiteY29" fmla="*/ 258241 h 5792192"/>
                <a:gd name="connsiteX30" fmla="*/ 12228047 w 12248975"/>
                <a:gd name="connsiteY30" fmla="*/ 87071 h 5792192"/>
                <a:gd name="connsiteX31" fmla="*/ 12237514 w 12248975"/>
                <a:gd name="connsiteY31" fmla="*/ 59804 h 5792192"/>
                <a:gd name="connsiteX32" fmla="*/ 12243952 w 12248975"/>
                <a:gd name="connsiteY32" fmla="*/ 40995 h 5792192"/>
                <a:gd name="connsiteX33" fmla="*/ 12248496 w 12248975"/>
                <a:gd name="connsiteY33" fmla="*/ 28372 h 5792192"/>
                <a:gd name="connsiteX34" fmla="*/ 12225270 w 12248975"/>
                <a:gd name="connsiteY34" fmla="*/ 27489 h 5792192"/>
                <a:gd name="connsiteX35" fmla="*/ 12185759 w 12248975"/>
                <a:gd name="connsiteY35"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34490" y="4205155"/>
                    <a:pt x="9021866" y="4214117"/>
                    <a:pt x="9008360" y="4223079"/>
                  </a:cubicBez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grpFill/>
            <a:ln w="12622" cap="flat">
              <a:noFill/>
              <a:prstDash val="solid"/>
              <a:miter/>
            </a:ln>
          </p:spPr>
          <p:txBody>
            <a:bodyPr rtlCol="0" anchor="ctr"/>
            <a:lstStyle/>
            <a:p>
              <a:endParaRPr lang="fi-FI"/>
            </a:p>
          </p:txBody>
        </p:sp>
        <p:sp>
          <p:nvSpPr>
            <p:cNvPr id="35" name="Vapaamuotoinen: Muoto 34">
              <a:extLst>
                <a:ext uri="{FF2B5EF4-FFF2-40B4-BE49-F238E27FC236}">
                  <a16:creationId xmlns:a16="http://schemas.microsoft.com/office/drawing/2014/main" id="{CC761B76-4B59-CAD6-F7FE-E7B34A78B650}"/>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grpFill/>
            <a:ln w="12622" cap="flat">
              <a:noFill/>
              <a:prstDash val="solid"/>
              <a:miter/>
            </a:ln>
          </p:spPr>
          <p:txBody>
            <a:bodyPr rtlCol="0" anchor="ctr"/>
            <a:lstStyle/>
            <a:p>
              <a:endParaRPr lang="fi-FI"/>
            </a:p>
          </p:txBody>
        </p:sp>
        <p:sp>
          <p:nvSpPr>
            <p:cNvPr id="36" name="Vapaamuotoinen: Muoto 35">
              <a:extLst>
                <a:ext uri="{FF2B5EF4-FFF2-40B4-BE49-F238E27FC236}">
                  <a16:creationId xmlns:a16="http://schemas.microsoft.com/office/drawing/2014/main" id="{0620ED29-A106-E37E-CBCC-4FE43D8F50FE}"/>
                </a:ext>
              </a:extLst>
            </p:cNvPr>
            <p:cNvSpPr/>
            <p:nvPr/>
          </p:nvSpPr>
          <p:spPr>
            <a:xfrm>
              <a:off x="3410110" y="4865294"/>
              <a:ext cx="8784649" cy="1992705"/>
            </a:xfrm>
            <a:custGeom>
              <a:avLst/>
              <a:gdLst>
                <a:gd name="connsiteX0" fmla="*/ 5060689 w 8784649"/>
                <a:gd name="connsiteY0" fmla="*/ 50208 h 1992705"/>
                <a:gd name="connsiteX1" fmla="*/ 704278 w 8784649"/>
                <a:gd name="connsiteY1" fmla="*/ 1531296 h 1992705"/>
                <a:gd name="connsiteX2" fmla="*/ 654920 w 8784649"/>
                <a:gd name="connsiteY2" fmla="*/ 1565378 h 1992705"/>
                <a:gd name="connsiteX3" fmla="*/ 469233 w 8784649"/>
                <a:gd name="connsiteY3" fmla="*/ 1698428 h 1992705"/>
                <a:gd name="connsiteX4" fmla="*/ 95332 w 8784649"/>
                <a:gd name="connsiteY4" fmla="*/ 1990781 h 1992705"/>
                <a:gd name="connsiteX5" fmla="*/ -479 w 8784649"/>
                <a:gd name="connsiteY5" fmla="*/ 1990781 h 1992705"/>
                <a:gd name="connsiteX6" fmla="*/ 552799 w 8784649"/>
                <a:gd name="connsiteY6" fmla="*/ 1562981 h 1992705"/>
                <a:gd name="connsiteX7" fmla="*/ 600009 w 8784649"/>
                <a:gd name="connsiteY7" fmla="*/ 1529653 h 1992705"/>
                <a:gd name="connsiteX8" fmla="*/ 1427968 w 8784649"/>
                <a:gd name="connsiteY8" fmla="*/ 1018791 h 1992705"/>
                <a:gd name="connsiteX9" fmla="*/ 5624571 w 8784649"/>
                <a:gd name="connsiteY9" fmla="*/ -790 h 1992705"/>
                <a:gd name="connsiteX10" fmla="*/ 5625959 w 8784649"/>
                <a:gd name="connsiteY10" fmla="*/ -790 h 1992705"/>
                <a:gd name="connsiteX11" fmla="*/ 5637194 w 8784649"/>
                <a:gd name="connsiteY11" fmla="*/ -790 h 1992705"/>
                <a:gd name="connsiteX12" fmla="*/ 5684026 w 8784649"/>
                <a:gd name="connsiteY12" fmla="*/ 94 h 1992705"/>
                <a:gd name="connsiteX13" fmla="*/ 5685414 w 8784649"/>
                <a:gd name="connsiteY13" fmla="*/ 94 h 1992705"/>
                <a:gd name="connsiteX14" fmla="*/ 5737927 w 8784649"/>
                <a:gd name="connsiteY14" fmla="*/ 1608 h 1992705"/>
                <a:gd name="connsiteX15" fmla="*/ 6259519 w 8784649"/>
                <a:gd name="connsiteY15" fmla="*/ 33039 h 1992705"/>
                <a:gd name="connsiteX16" fmla="*/ 8784170 w 8784649"/>
                <a:gd name="connsiteY16" fmla="*/ 664202 h 1992705"/>
                <a:gd name="connsiteX17" fmla="*/ 8784170 w 8784649"/>
                <a:gd name="connsiteY17" fmla="*/ 700306 h 1992705"/>
                <a:gd name="connsiteX18" fmla="*/ 5697405 w 8784649"/>
                <a:gd name="connsiteY18" fmla="*/ 40994 h 1992705"/>
                <a:gd name="connsiteX19" fmla="*/ 5696017 w 8784649"/>
                <a:gd name="connsiteY19" fmla="*/ 40994 h 1992705"/>
                <a:gd name="connsiteX20" fmla="*/ 5681879 w 8784649"/>
                <a:gd name="connsiteY20" fmla="*/ 40994 h 1992705"/>
                <a:gd name="connsiteX21" fmla="*/ 5638203 w 8784649"/>
                <a:gd name="connsiteY21" fmla="*/ 40109 h 1992705"/>
                <a:gd name="connsiteX22" fmla="*/ 5636688 w 8784649"/>
                <a:gd name="connsiteY22" fmla="*/ 40109 h 1992705"/>
                <a:gd name="connsiteX23" fmla="*/ 5579001 w 8784649"/>
                <a:gd name="connsiteY23" fmla="*/ 39351 h 1992705"/>
                <a:gd name="connsiteX24" fmla="*/ 5060689 w 8784649"/>
                <a:gd name="connsiteY24" fmla="*/ 50208 h 199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84649" h="1992705">
                  <a:moveTo>
                    <a:pt x="5060689" y="50208"/>
                  </a:moveTo>
                  <a:cubicBezTo>
                    <a:pt x="3503232" y="130241"/>
                    <a:pt x="1988946" y="650066"/>
                    <a:pt x="704278" y="1531296"/>
                  </a:cubicBezTo>
                  <a:lnTo>
                    <a:pt x="654920" y="1565378"/>
                  </a:lnTo>
                  <a:cubicBezTo>
                    <a:pt x="592473" y="1608928"/>
                    <a:pt x="530581" y="1653236"/>
                    <a:pt x="469233" y="1698428"/>
                  </a:cubicBezTo>
                  <a:cubicBezTo>
                    <a:pt x="341485" y="1792344"/>
                    <a:pt x="216855" y="1889795"/>
                    <a:pt x="95332" y="1990781"/>
                  </a:cubicBezTo>
                  <a:lnTo>
                    <a:pt x="-479" y="1990781"/>
                  </a:lnTo>
                  <a:cubicBezTo>
                    <a:pt x="177925" y="1840692"/>
                    <a:pt x="362351" y="1698049"/>
                    <a:pt x="552799" y="1562981"/>
                  </a:cubicBezTo>
                  <a:lnTo>
                    <a:pt x="600009" y="1529653"/>
                  </a:lnTo>
                  <a:cubicBezTo>
                    <a:pt x="865994" y="1343713"/>
                    <a:pt x="1142430" y="1173046"/>
                    <a:pt x="1427968" y="1018791"/>
                  </a:cubicBezTo>
                  <a:cubicBezTo>
                    <a:pt x="2713395" y="324511"/>
                    <a:pt x="4167215" y="-24520"/>
                    <a:pt x="5624571" y="-790"/>
                  </a:cubicBezTo>
                  <a:lnTo>
                    <a:pt x="5625959" y="-790"/>
                  </a:lnTo>
                  <a:lnTo>
                    <a:pt x="5637194" y="-790"/>
                  </a:lnTo>
                  <a:lnTo>
                    <a:pt x="5684026" y="94"/>
                  </a:lnTo>
                  <a:lnTo>
                    <a:pt x="5685414" y="94"/>
                  </a:lnTo>
                  <a:lnTo>
                    <a:pt x="5737927" y="1608"/>
                  </a:lnTo>
                  <a:cubicBezTo>
                    <a:pt x="5911876" y="6785"/>
                    <a:pt x="6085697" y="17260"/>
                    <a:pt x="6259519" y="33039"/>
                  </a:cubicBezTo>
                  <a:cubicBezTo>
                    <a:pt x="7128379" y="112946"/>
                    <a:pt x="7979943" y="325775"/>
                    <a:pt x="8784170" y="664202"/>
                  </a:cubicBezTo>
                  <a:lnTo>
                    <a:pt x="8784170" y="700306"/>
                  </a:lnTo>
                  <a:cubicBezTo>
                    <a:pt x="7805489" y="289545"/>
                    <a:pt x="6758517" y="65861"/>
                    <a:pt x="5697405" y="40994"/>
                  </a:cubicBezTo>
                  <a:lnTo>
                    <a:pt x="5696017" y="40994"/>
                  </a:lnTo>
                  <a:lnTo>
                    <a:pt x="5681879" y="40994"/>
                  </a:lnTo>
                  <a:lnTo>
                    <a:pt x="5638203" y="40109"/>
                  </a:lnTo>
                  <a:lnTo>
                    <a:pt x="5636688" y="40109"/>
                  </a:lnTo>
                  <a:lnTo>
                    <a:pt x="5579001" y="39351"/>
                  </a:lnTo>
                  <a:cubicBezTo>
                    <a:pt x="5406314" y="37585"/>
                    <a:pt x="5233501" y="41246"/>
                    <a:pt x="5060689" y="50208"/>
                  </a:cubicBezTo>
                  <a:close/>
                </a:path>
              </a:pathLst>
            </a:custGeom>
            <a:grpFill/>
            <a:ln w="12622" cap="flat">
              <a:noFill/>
              <a:prstDash val="solid"/>
              <a:miter/>
            </a:ln>
          </p:spPr>
          <p:txBody>
            <a:bodyPr rtlCol="0" anchor="ctr"/>
            <a:lstStyle/>
            <a:p>
              <a:endParaRPr lang="fi-FI"/>
            </a:p>
          </p:txBody>
        </p:sp>
        <p:sp>
          <p:nvSpPr>
            <p:cNvPr id="37" name="Vapaamuotoinen: Muoto 36">
              <a:extLst>
                <a:ext uri="{FF2B5EF4-FFF2-40B4-BE49-F238E27FC236}">
                  <a16:creationId xmlns:a16="http://schemas.microsoft.com/office/drawing/2014/main" id="{9544D780-EDC9-C6A0-BAEC-EEA9F0214063}"/>
                </a:ext>
              </a:extLst>
            </p:cNvPr>
            <p:cNvSpPr/>
            <p:nvPr/>
          </p:nvSpPr>
          <p:spPr>
            <a:xfrm>
              <a:off x="8617535" y="4960"/>
              <a:ext cx="1310653" cy="6854555"/>
            </a:xfrm>
            <a:custGeom>
              <a:avLst/>
              <a:gdLst>
                <a:gd name="connsiteX0" fmla="*/ 679391 w 1310653"/>
                <a:gd name="connsiteY0" fmla="*/ 5597879 h 6854555"/>
                <a:gd name="connsiteX1" fmla="*/ 662603 w 1310653"/>
                <a:gd name="connsiteY1" fmla="*/ 5555842 h 6854555"/>
                <a:gd name="connsiteX2" fmla="*/ 662603 w 1310653"/>
                <a:gd name="connsiteY2" fmla="*/ 5555842 h 6854555"/>
                <a:gd name="connsiteX3" fmla="*/ 464922 w 1310653"/>
                <a:gd name="connsiteY3" fmla="*/ 5000419 h 6854555"/>
                <a:gd name="connsiteX4" fmla="*/ 464291 w 1310653"/>
                <a:gd name="connsiteY4" fmla="*/ 4998527 h 6854555"/>
                <a:gd name="connsiteX5" fmla="*/ 434500 w 1310653"/>
                <a:gd name="connsiteY5" fmla="*/ 4902213 h 6854555"/>
                <a:gd name="connsiteX6" fmla="*/ 431597 w 1310653"/>
                <a:gd name="connsiteY6" fmla="*/ 4892872 h 6854555"/>
                <a:gd name="connsiteX7" fmla="*/ 422129 w 1310653"/>
                <a:gd name="connsiteY7" fmla="*/ 4861187 h 6854555"/>
                <a:gd name="connsiteX8" fmla="*/ 420741 w 1310653"/>
                <a:gd name="connsiteY8" fmla="*/ 4861187 h 6854555"/>
                <a:gd name="connsiteX9" fmla="*/ 412662 w 1310653"/>
                <a:gd name="connsiteY9" fmla="*/ 4833161 h 6854555"/>
                <a:gd name="connsiteX10" fmla="*/ 413671 w 1310653"/>
                <a:gd name="connsiteY10" fmla="*/ 4833161 h 6854555"/>
                <a:gd name="connsiteX11" fmla="*/ 397136 w 1310653"/>
                <a:gd name="connsiteY11" fmla="*/ 4776483 h 6854555"/>
                <a:gd name="connsiteX12" fmla="*/ 397136 w 1310653"/>
                <a:gd name="connsiteY12" fmla="*/ 4775601 h 6854555"/>
                <a:gd name="connsiteX13" fmla="*/ 229751 w 1310653"/>
                <a:gd name="connsiteY13" fmla="*/ 4086875 h 6854555"/>
                <a:gd name="connsiteX14" fmla="*/ 227731 w 1310653"/>
                <a:gd name="connsiteY14" fmla="*/ 747266 h 6854555"/>
                <a:gd name="connsiteX15" fmla="*/ 414429 w 1310653"/>
                <a:gd name="connsiteY15" fmla="*/ -1924 h 6854555"/>
                <a:gd name="connsiteX16" fmla="*/ 343487 w 1310653"/>
                <a:gd name="connsiteY16" fmla="*/ -1924 h 6854555"/>
                <a:gd name="connsiteX17" fmla="*/ 253483 w 1310653"/>
                <a:gd name="connsiteY17" fmla="*/ 4469487 h 6854555"/>
                <a:gd name="connsiteX18" fmla="*/ 361537 w 1310653"/>
                <a:gd name="connsiteY18" fmla="*/ 4860808 h 6854555"/>
                <a:gd name="connsiteX19" fmla="*/ 363810 w 1310653"/>
                <a:gd name="connsiteY19" fmla="*/ 4868254 h 6854555"/>
                <a:gd name="connsiteX20" fmla="*/ 374034 w 1310653"/>
                <a:gd name="connsiteY20" fmla="*/ 4901707 h 6854555"/>
                <a:gd name="connsiteX21" fmla="*/ 382239 w 1310653"/>
                <a:gd name="connsiteY21" fmla="*/ 4928341 h 6854555"/>
                <a:gd name="connsiteX22" fmla="*/ 1253244 w 1310653"/>
                <a:gd name="connsiteY22" fmla="*/ 6852632 h 6854555"/>
                <a:gd name="connsiteX23" fmla="*/ 1310175 w 1310653"/>
                <a:gd name="connsiteY23" fmla="*/ 6852632 h 6854555"/>
                <a:gd name="connsiteX24" fmla="*/ 679391 w 1310653"/>
                <a:gd name="connsiteY24" fmla="*/ 5597879 h 685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10653" h="6854555">
                  <a:moveTo>
                    <a:pt x="679391" y="5597879"/>
                  </a:moveTo>
                  <a:cubicBezTo>
                    <a:pt x="673711" y="5583869"/>
                    <a:pt x="668156" y="5569855"/>
                    <a:pt x="662603" y="5555842"/>
                  </a:cubicBezTo>
                  <a:lnTo>
                    <a:pt x="662603" y="5555842"/>
                  </a:lnTo>
                  <a:cubicBezTo>
                    <a:pt x="590270" y="5372805"/>
                    <a:pt x="524377" y="5187623"/>
                    <a:pt x="464922" y="5000419"/>
                  </a:cubicBezTo>
                  <a:cubicBezTo>
                    <a:pt x="464796" y="4999790"/>
                    <a:pt x="464543" y="4999158"/>
                    <a:pt x="464291" y="4998527"/>
                  </a:cubicBezTo>
                  <a:cubicBezTo>
                    <a:pt x="454193" y="4966463"/>
                    <a:pt x="444094" y="4934400"/>
                    <a:pt x="434500" y="4902213"/>
                  </a:cubicBezTo>
                  <a:cubicBezTo>
                    <a:pt x="433491" y="4899057"/>
                    <a:pt x="432480" y="4896027"/>
                    <a:pt x="431597" y="4892872"/>
                  </a:cubicBezTo>
                  <a:cubicBezTo>
                    <a:pt x="428441" y="4882267"/>
                    <a:pt x="425159" y="4871789"/>
                    <a:pt x="422129" y="4861187"/>
                  </a:cubicBezTo>
                  <a:lnTo>
                    <a:pt x="420741" y="4861187"/>
                  </a:lnTo>
                  <a:cubicBezTo>
                    <a:pt x="417964" y="4851846"/>
                    <a:pt x="415312" y="4842502"/>
                    <a:pt x="412662" y="4833161"/>
                  </a:cubicBezTo>
                  <a:lnTo>
                    <a:pt x="413671" y="4833161"/>
                  </a:lnTo>
                  <a:cubicBezTo>
                    <a:pt x="407991" y="4814352"/>
                    <a:pt x="402563" y="4795291"/>
                    <a:pt x="397136" y="4776483"/>
                  </a:cubicBezTo>
                  <a:cubicBezTo>
                    <a:pt x="397136" y="4776230"/>
                    <a:pt x="397136" y="4775854"/>
                    <a:pt x="397136" y="4775601"/>
                  </a:cubicBezTo>
                  <a:cubicBezTo>
                    <a:pt x="331873" y="4548383"/>
                    <a:pt x="276079" y="4318763"/>
                    <a:pt x="229751" y="4086875"/>
                  </a:cubicBezTo>
                  <a:cubicBezTo>
                    <a:pt x="8591" y="2984738"/>
                    <a:pt x="7835" y="1849656"/>
                    <a:pt x="227731" y="747266"/>
                  </a:cubicBezTo>
                  <a:cubicBezTo>
                    <a:pt x="278224" y="494801"/>
                    <a:pt x="340457" y="245114"/>
                    <a:pt x="414429" y="-1924"/>
                  </a:cubicBezTo>
                  <a:lnTo>
                    <a:pt x="343487" y="-1924"/>
                  </a:lnTo>
                  <a:cubicBezTo>
                    <a:pt x="-82295" y="1454168"/>
                    <a:pt x="-113350" y="2997361"/>
                    <a:pt x="253483" y="4469487"/>
                  </a:cubicBezTo>
                  <a:cubicBezTo>
                    <a:pt x="286429" y="4600894"/>
                    <a:pt x="322532" y="4731420"/>
                    <a:pt x="361537" y="4860808"/>
                  </a:cubicBezTo>
                  <a:cubicBezTo>
                    <a:pt x="361537" y="4863332"/>
                    <a:pt x="362927" y="4865730"/>
                    <a:pt x="363810" y="4868254"/>
                  </a:cubicBezTo>
                  <a:cubicBezTo>
                    <a:pt x="367092" y="4879490"/>
                    <a:pt x="370501" y="4890597"/>
                    <a:pt x="374034" y="4901707"/>
                  </a:cubicBezTo>
                  <a:cubicBezTo>
                    <a:pt x="376686" y="4910669"/>
                    <a:pt x="379463" y="4919505"/>
                    <a:pt x="382239" y="4928341"/>
                  </a:cubicBezTo>
                  <a:cubicBezTo>
                    <a:pt x="592291" y="5603179"/>
                    <a:pt x="884898" y="6249493"/>
                    <a:pt x="1253244" y="6852632"/>
                  </a:cubicBezTo>
                  <a:lnTo>
                    <a:pt x="1310175" y="6852632"/>
                  </a:lnTo>
                  <a:cubicBezTo>
                    <a:pt x="1065284" y="6452725"/>
                    <a:pt x="854349" y="6033002"/>
                    <a:pt x="679391" y="5597879"/>
                  </a:cubicBezTo>
                  <a:close/>
                </a:path>
              </a:pathLst>
            </a:custGeom>
            <a:grpFill/>
            <a:ln w="12622" cap="flat">
              <a:noFill/>
              <a:prstDash val="solid"/>
              <a:miter/>
            </a:ln>
          </p:spPr>
          <p:txBody>
            <a:bodyPr rtlCol="0" anchor="ctr"/>
            <a:lstStyle/>
            <a:p>
              <a:endParaRPr lang="fi-FI"/>
            </a:p>
          </p:txBody>
        </p:sp>
        <p:sp>
          <p:nvSpPr>
            <p:cNvPr id="38" name="Vapaamuotoinen: Muoto 37">
              <a:extLst>
                <a:ext uri="{FF2B5EF4-FFF2-40B4-BE49-F238E27FC236}">
                  <a16:creationId xmlns:a16="http://schemas.microsoft.com/office/drawing/2014/main" id="{5E6E0946-5602-1681-3A7F-CE021B9EECD4}"/>
                </a:ext>
              </a:extLst>
            </p:cNvPr>
            <p:cNvSpPr/>
            <p:nvPr/>
          </p:nvSpPr>
          <p:spPr>
            <a:xfrm>
              <a:off x="9030549" y="4838279"/>
              <a:ext cx="9467" cy="28023"/>
            </a:xfrm>
            <a:custGeom>
              <a:avLst/>
              <a:gdLst>
                <a:gd name="connsiteX0" fmla="*/ 530 w 9467"/>
                <a:gd name="connsiteY0" fmla="*/ -1924 h 28023"/>
                <a:gd name="connsiteX1" fmla="*/ -479 w 9467"/>
                <a:gd name="connsiteY1" fmla="*/ -1924 h 28023"/>
                <a:gd name="connsiteX2" fmla="*/ 7600 w 9467"/>
                <a:gd name="connsiteY2" fmla="*/ 26099 h 28023"/>
                <a:gd name="connsiteX3" fmla="*/ 8988 w 9467"/>
                <a:gd name="connsiteY3" fmla="*/ 26099 h 28023"/>
                <a:gd name="connsiteX4" fmla="*/ 530 w 9467"/>
                <a:gd name="connsiteY4" fmla="*/ -1924 h 28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7" h="28023">
                  <a:moveTo>
                    <a:pt x="530" y="-1924"/>
                  </a:moveTo>
                  <a:lnTo>
                    <a:pt x="-479" y="-1924"/>
                  </a:lnTo>
                  <a:cubicBezTo>
                    <a:pt x="2171" y="7417"/>
                    <a:pt x="4823" y="16758"/>
                    <a:pt x="7600" y="26099"/>
                  </a:cubicBezTo>
                  <a:lnTo>
                    <a:pt x="8988" y="26099"/>
                  </a:lnTo>
                  <a:cubicBezTo>
                    <a:pt x="6085" y="17643"/>
                    <a:pt x="2803" y="8049"/>
                    <a:pt x="530" y="-1924"/>
                  </a:cubicBezTo>
                  <a:close/>
                </a:path>
              </a:pathLst>
            </a:custGeom>
            <a:grpFill/>
            <a:ln w="12622" cap="flat">
              <a:noFill/>
              <a:prstDash val="solid"/>
              <a:miter/>
            </a:ln>
          </p:spPr>
          <p:txBody>
            <a:bodyPr rtlCol="0" anchor="ctr"/>
            <a:lstStyle/>
            <a:p>
              <a:endParaRPr lang="fi-FI"/>
            </a:p>
          </p:txBody>
        </p:sp>
        <p:sp>
          <p:nvSpPr>
            <p:cNvPr id="39" name="Vapaamuotoinen: Muoto 38">
              <a:extLst>
                <a:ext uri="{FF2B5EF4-FFF2-40B4-BE49-F238E27FC236}">
                  <a16:creationId xmlns:a16="http://schemas.microsoft.com/office/drawing/2014/main" id="{FBC8A880-8ED5-E05F-03BF-595CFD700C6F}"/>
                </a:ext>
              </a:extLst>
            </p:cNvPr>
            <p:cNvSpPr/>
            <p:nvPr/>
          </p:nvSpPr>
          <p:spPr>
            <a:xfrm>
              <a:off x="8617535" y="4330"/>
              <a:ext cx="1310653" cy="6854554"/>
            </a:xfrm>
            <a:custGeom>
              <a:avLst/>
              <a:gdLst>
                <a:gd name="connsiteX0" fmla="*/ 679391 w 1310653"/>
                <a:gd name="connsiteY0" fmla="*/ 5598509 h 6854554"/>
                <a:gd name="connsiteX1" fmla="*/ 662603 w 1310653"/>
                <a:gd name="connsiteY1" fmla="*/ 5556472 h 6854554"/>
                <a:gd name="connsiteX2" fmla="*/ 662603 w 1310653"/>
                <a:gd name="connsiteY2" fmla="*/ 5556472 h 6854554"/>
                <a:gd name="connsiteX3" fmla="*/ 464922 w 1310653"/>
                <a:gd name="connsiteY3" fmla="*/ 5001049 h 6854554"/>
                <a:gd name="connsiteX4" fmla="*/ 464291 w 1310653"/>
                <a:gd name="connsiteY4" fmla="*/ 4999157 h 6854554"/>
                <a:gd name="connsiteX5" fmla="*/ 434500 w 1310653"/>
                <a:gd name="connsiteY5" fmla="*/ 4902843 h 6854554"/>
                <a:gd name="connsiteX6" fmla="*/ 431597 w 1310653"/>
                <a:gd name="connsiteY6" fmla="*/ 4893502 h 6854554"/>
                <a:gd name="connsiteX7" fmla="*/ 422129 w 1310653"/>
                <a:gd name="connsiteY7" fmla="*/ 4861817 h 6854554"/>
                <a:gd name="connsiteX8" fmla="*/ 413671 w 1310653"/>
                <a:gd name="connsiteY8" fmla="*/ 4833162 h 6854554"/>
                <a:gd name="connsiteX9" fmla="*/ 397136 w 1310653"/>
                <a:gd name="connsiteY9" fmla="*/ 4776484 h 6854554"/>
                <a:gd name="connsiteX10" fmla="*/ 397136 w 1310653"/>
                <a:gd name="connsiteY10" fmla="*/ 4775600 h 6854554"/>
                <a:gd name="connsiteX11" fmla="*/ 229751 w 1310653"/>
                <a:gd name="connsiteY11" fmla="*/ 4086874 h 6854554"/>
                <a:gd name="connsiteX12" fmla="*/ 227731 w 1310653"/>
                <a:gd name="connsiteY12" fmla="*/ 747266 h 6854554"/>
                <a:gd name="connsiteX13" fmla="*/ 414429 w 1310653"/>
                <a:gd name="connsiteY13" fmla="*/ -1924 h 6854554"/>
                <a:gd name="connsiteX14" fmla="*/ 343487 w 1310653"/>
                <a:gd name="connsiteY14" fmla="*/ -1924 h 6854554"/>
                <a:gd name="connsiteX15" fmla="*/ 253483 w 1310653"/>
                <a:gd name="connsiteY15" fmla="*/ 4469486 h 6854554"/>
                <a:gd name="connsiteX16" fmla="*/ 361537 w 1310653"/>
                <a:gd name="connsiteY16" fmla="*/ 4860807 h 6854554"/>
                <a:gd name="connsiteX17" fmla="*/ 363810 w 1310653"/>
                <a:gd name="connsiteY17" fmla="*/ 4868255 h 6854554"/>
                <a:gd name="connsiteX18" fmla="*/ 374034 w 1310653"/>
                <a:gd name="connsiteY18" fmla="*/ 4901706 h 6854554"/>
                <a:gd name="connsiteX19" fmla="*/ 382239 w 1310653"/>
                <a:gd name="connsiteY19" fmla="*/ 4928339 h 6854554"/>
                <a:gd name="connsiteX20" fmla="*/ 1253244 w 1310653"/>
                <a:gd name="connsiteY20" fmla="*/ 6852631 h 6854554"/>
                <a:gd name="connsiteX21" fmla="*/ 1310175 w 1310653"/>
                <a:gd name="connsiteY21" fmla="*/ 6852631 h 6854554"/>
                <a:gd name="connsiteX22" fmla="*/ 679391 w 1310653"/>
                <a:gd name="connsiteY22" fmla="*/ 5598509 h 685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653" h="6854554">
                  <a:moveTo>
                    <a:pt x="679391" y="5598509"/>
                  </a:moveTo>
                  <a:cubicBezTo>
                    <a:pt x="673711" y="5584499"/>
                    <a:pt x="668156" y="5570486"/>
                    <a:pt x="662603" y="5556472"/>
                  </a:cubicBezTo>
                  <a:lnTo>
                    <a:pt x="662603" y="5556472"/>
                  </a:lnTo>
                  <a:cubicBezTo>
                    <a:pt x="590270" y="5373435"/>
                    <a:pt x="524377" y="5188253"/>
                    <a:pt x="464922" y="5001049"/>
                  </a:cubicBezTo>
                  <a:cubicBezTo>
                    <a:pt x="464796" y="5000421"/>
                    <a:pt x="464543" y="4999789"/>
                    <a:pt x="464291" y="4999157"/>
                  </a:cubicBezTo>
                  <a:cubicBezTo>
                    <a:pt x="454193" y="4967093"/>
                    <a:pt x="444094" y="4935030"/>
                    <a:pt x="434500" y="4902843"/>
                  </a:cubicBezTo>
                  <a:cubicBezTo>
                    <a:pt x="433491" y="4899687"/>
                    <a:pt x="432480" y="4896658"/>
                    <a:pt x="431597" y="4893502"/>
                  </a:cubicBezTo>
                  <a:cubicBezTo>
                    <a:pt x="428441" y="4882897"/>
                    <a:pt x="425159" y="4872419"/>
                    <a:pt x="422129" y="4861817"/>
                  </a:cubicBezTo>
                  <a:cubicBezTo>
                    <a:pt x="419100" y="4851213"/>
                    <a:pt x="416449" y="4842756"/>
                    <a:pt x="413671" y="4833162"/>
                  </a:cubicBezTo>
                  <a:cubicBezTo>
                    <a:pt x="407991" y="4814354"/>
                    <a:pt x="402563" y="4795293"/>
                    <a:pt x="397136" y="4776484"/>
                  </a:cubicBezTo>
                  <a:cubicBezTo>
                    <a:pt x="397136" y="4776231"/>
                    <a:pt x="397136" y="4775852"/>
                    <a:pt x="397136" y="4775600"/>
                  </a:cubicBezTo>
                  <a:cubicBezTo>
                    <a:pt x="331873" y="4548381"/>
                    <a:pt x="276079" y="4318765"/>
                    <a:pt x="229751" y="4086874"/>
                  </a:cubicBezTo>
                  <a:cubicBezTo>
                    <a:pt x="8591" y="2984737"/>
                    <a:pt x="7835" y="1849654"/>
                    <a:pt x="227731" y="747266"/>
                  </a:cubicBezTo>
                  <a:cubicBezTo>
                    <a:pt x="278224" y="494801"/>
                    <a:pt x="340457" y="245112"/>
                    <a:pt x="414429" y="-1924"/>
                  </a:cubicBezTo>
                  <a:lnTo>
                    <a:pt x="343487" y="-1924"/>
                  </a:lnTo>
                  <a:cubicBezTo>
                    <a:pt x="-82295" y="1454295"/>
                    <a:pt x="-113350" y="2997360"/>
                    <a:pt x="253483" y="4469486"/>
                  </a:cubicBezTo>
                  <a:cubicBezTo>
                    <a:pt x="286429" y="4600893"/>
                    <a:pt x="322532" y="4731418"/>
                    <a:pt x="361537" y="4860807"/>
                  </a:cubicBezTo>
                  <a:cubicBezTo>
                    <a:pt x="361537" y="4863331"/>
                    <a:pt x="362927" y="4865728"/>
                    <a:pt x="363810" y="4868255"/>
                  </a:cubicBezTo>
                  <a:cubicBezTo>
                    <a:pt x="367092" y="4879489"/>
                    <a:pt x="370501" y="4890596"/>
                    <a:pt x="374034" y="4901706"/>
                  </a:cubicBezTo>
                  <a:cubicBezTo>
                    <a:pt x="376686" y="4910668"/>
                    <a:pt x="379463" y="4919503"/>
                    <a:pt x="382239" y="4928339"/>
                  </a:cubicBezTo>
                  <a:cubicBezTo>
                    <a:pt x="592291" y="5603181"/>
                    <a:pt x="884898" y="6249491"/>
                    <a:pt x="1253244" y="6852631"/>
                  </a:cubicBezTo>
                  <a:lnTo>
                    <a:pt x="1310175" y="6852631"/>
                  </a:lnTo>
                  <a:cubicBezTo>
                    <a:pt x="1065284" y="6452850"/>
                    <a:pt x="854349" y="6033379"/>
                    <a:pt x="679391" y="5598509"/>
                  </a:cubicBezTo>
                  <a:close/>
                </a:path>
              </a:pathLst>
            </a:custGeom>
            <a:grpFill/>
            <a:ln w="12622" cap="flat">
              <a:noFill/>
              <a:prstDash val="solid"/>
              <a:miter/>
            </a:ln>
          </p:spPr>
          <p:txBody>
            <a:bodyPr rtlCol="0" anchor="ctr"/>
            <a:lstStyle/>
            <a:p>
              <a:endParaRPr lang="fi-FI"/>
            </a:p>
          </p:txBody>
        </p:sp>
        <p:sp>
          <p:nvSpPr>
            <p:cNvPr id="40" name="Vapaamuotoinen: Muoto 39">
              <a:extLst>
                <a:ext uri="{FF2B5EF4-FFF2-40B4-BE49-F238E27FC236}">
                  <a16:creationId xmlns:a16="http://schemas.microsoft.com/office/drawing/2014/main" id="{48FD01E9-6994-BC06-D826-F320EBCDF73E}"/>
                </a:ext>
              </a:extLst>
            </p:cNvPr>
            <p:cNvSpPr/>
            <p:nvPr/>
          </p:nvSpPr>
          <p:spPr>
            <a:xfrm>
              <a:off x="12158970" y="640793"/>
              <a:ext cx="50493" cy="30801"/>
            </a:xfrm>
            <a:custGeom>
              <a:avLst/>
              <a:gdLst>
                <a:gd name="connsiteX0" fmla="*/ 9747 w 50493"/>
                <a:gd name="connsiteY0" fmla="*/ -1924 h 30801"/>
                <a:gd name="connsiteX1" fmla="*/ -479 w 50493"/>
                <a:gd name="connsiteY1" fmla="*/ 27614 h 30801"/>
                <a:gd name="connsiteX2" fmla="*/ 50014 w 50493"/>
                <a:gd name="connsiteY2" fmla="*/ 28878 h 30801"/>
                <a:gd name="connsiteX3" fmla="*/ 9747 w 50493"/>
                <a:gd name="connsiteY3" fmla="*/ -1924 h 30801"/>
              </a:gdLst>
              <a:ahLst/>
              <a:cxnLst>
                <a:cxn ang="0">
                  <a:pos x="connsiteX0" y="connsiteY0"/>
                </a:cxn>
                <a:cxn ang="0">
                  <a:pos x="connsiteX1" y="connsiteY1"/>
                </a:cxn>
                <a:cxn ang="0">
                  <a:pos x="connsiteX2" y="connsiteY2"/>
                </a:cxn>
                <a:cxn ang="0">
                  <a:pos x="connsiteX3" y="connsiteY3"/>
                </a:cxn>
              </a:cxnLst>
              <a:rect l="l" t="t" r="r" b="b"/>
              <a:pathLst>
                <a:path w="50493" h="30801">
                  <a:moveTo>
                    <a:pt x="9747" y="-1924"/>
                  </a:moveTo>
                  <a:cubicBezTo>
                    <a:pt x="6464" y="7923"/>
                    <a:pt x="3056" y="17769"/>
                    <a:pt x="-479" y="27614"/>
                  </a:cubicBezTo>
                  <a:cubicBezTo>
                    <a:pt x="16185" y="27614"/>
                    <a:pt x="32847" y="27614"/>
                    <a:pt x="50014" y="28878"/>
                  </a:cubicBezTo>
                  <a:cubicBezTo>
                    <a:pt x="36129" y="18652"/>
                    <a:pt x="22875" y="8428"/>
                    <a:pt x="9747" y="-1924"/>
                  </a:cubicBezTo>
                  <a:close/>
                </a:path>
              </a:pathLst>
            </a:custGeom>
            <a:grpFill/>
            <a:ln w="12622" cap="flat">
              <a:noFill/>
              <a:prstDash val="solid"/>
              <a:miter/>
            </a:ln>
          </p:spPr>
          <p:txBody>
            <a:bodyPr rtlCol="0" anchor="ctr"/>
            <a:lstStyle/>
            <a:p>
              <a:endParaRPr lang="fi-FI"/>
            </a:p>
          </p:txBody>
        </p:sp>
        <p:sp>
          <p:nvSpPr>
            <p:cNvPr id="41" name="Vapaamuotoinen: Muoto 40">
              <a:extLst>
                <a:ext uri="{FF2B5EF4-FFF2-40B4-BE49-F238E27FC236}">
                  <a16:creationId xmlns:a16="http://schemas.microsoft.com/office/drawing/2014/main" id="{FC6393F0-F81F-0924-2069-9DD6182B9D37}"/>
                </a:ext>
              </a:extLst>
            </p:cNvPr>
            <p:cNvSpPr/>
            <p:nvPr/>
          </p:nvSpPr>
          <p:spPr>
            <a:xfrm>
              <a:off x="11488928" y="3192"/>
              <a:ext cx="764842" cy="728362"/>
            </a:xfrm>
            <a:custGeom>
              <a:avLst/>
              <a:gdLst>
                <a:gd name="connsiteX0" fmla="*/ 738108 w 764842"/>
                <a:gd name="connsiteY0" fmla="*/ 680111 h 728362"/>
                <a:gd name="connsiteX1" fmla="*/ 719426 w 764842"/>
                <a:gd name="connsiteY1" fmla="*/ 666099 h 728362"/>
                <a:gd name="connsiteX2" fmla="*/ 679662 w 764842"/>
                <a:gd name="connsiteY2" fmla="*/ 635298 h 728362"/>
                <a:gd name="connsiteX3" fmla="*/ 649619 w 764842"/>
                <a:gd name="connsiteY3" fmla="*/ 611441 h 728362"/>
                <a:gd name="connsiteX4" fmla="*/ 63899 w 764842"/>
                <a:gd name="connsiteY4" fmla="*/ -1924 h 728362"/>
                <a:gd name="connsiteX5" fmla="*/ -479 w 764842"/>
                <a:gd name="connsiteY5" fmla="*/ -1924 h 728362"/>
                <a:gd name="connsiteX6" fmla="*/ 549264 w 764842"/>
                <a:gd name="connsiteY6" fmla="*/ 591369 h 728362"/>
                <a:gd name="connsiteX7" fmla="*/ 640404 w 764842"/>
                <a:gd name="connsiteY7" fmla="*/ 664837 h 728362"/>
                <a:gd name="connsiteX8" fmla="*/ 649619 w 764842"/>
                <a:gd name="connsiteY8" fmla="*/ 672032 h 728362"/>
                <a:gd name="connsiteX9" fmla="*/ 663378 w 764842"/>
                <a:gd name="connsiteY9" fmla="*/ 682635 h 728362"/>
                <a:gd name="connsiteX10" fmla="*/ 684206 w 764842"/>
                <a:gd name="connsiteY10" fmla="*/ 698414 h 728362"/>
                <a:gd name="connsiteX11" fmla="*/ 722076 w 764842"/>
                <a:gd name="connsiteY11" fmla="*/ 726439 h 728362"/>
                <a:gd name="connsiteX12" fmla="*/ 731543 w 764842"/>
                <a:gd name="connsiteY12" fmla="*/ 699172 h 728362"/>
                <a:gd name="connsiteX13" fmla="*/ 764364 w 764842"/>
                <a:gd name="connsiteY13" fmla="*/ 700055 h 72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4842" h="728362">
                  <a:moveTo>
                    <a:pt x="738108" y="680111"/>
                  </a:moveTo>
                  <a:lnTo>
                    <a:pt x="719426" y="666099"/>
                  </a:lnTo>
                  <a:cubicBezTo>
                    <a:pt x="706044" y="655874"/>
                    <a:pt x="692791" y="645650"/>
                    <a:pt x="679662" y="635298"/>
                  </a:cubicBezTo>
                  <a:cubicBezTo>
                    <a:pt x="669563" y="627471"/>
                    <a:pt x="659592" y="619519"/>
                    <a:pt x="649619" y="611441"/>
                  </a:cubicBezTo>
                  <a:cubicBezTo>
                    <a:pt x="428459" y="433452"/>
                    <a:pt x="231536" y="227188"/>
                    <a:pt x="63899" y="-1924"/>
                  </a:cubicBezTo>
                  <a:lnTo>
                    <a:pt x="-479" y="-1924"/>
                  </a:lnTo>
                  <a:cubicBezTo>
                    <a:pt x="157564" y="217847"/>
                    <a:pt x="342243" y="417043"/>
                    <a:pt x="549264" y="591369"/>
                  </a:cubicBezTo>
                  <a:cubicBezTo>
                    <a:pt x="579181" y="616616"/>
                    <a:pt x="609602" y="641105"/>
                    <a:pt x="640404" y="664837"/>
                  </a:cubicBezTo>
                  <a:lnTo>
                    <a:pt x="649619" y="672032"/>
                  </a:lnTo>
                  <a:lnTo>
                    <a:pt x="663378" y="682635"/>
                  </a:lnTo>
                  <a:cubicBezTo>
                    <a:pt x="670195" y="687937"/>
                    <a:pt x="677138" y="693113"/>
                    <a:pt x="684206" y="698414"/>
                  </a:cubicBezTo>
                  <a:cubicBezTo>
                    <a:pt x="696830" y="707881"/>
                    <a:pt x="709453" y="717223"/>
                    <a:pt x="722076" y="726439"/>
                  </a:cubicBezTo>
                  <a:lnTo>
                    <a:pt x="731543" y="699172"/>
                  </a:lnTo>
                  <a:cubicBezTo>
                    <a:pt x="742526" y="699172"/>
                    <a:pt x="753381" y="699172"/>
                    <a:pt x="764364" y="700055"/>
                  </a:cubicBezTo>
                  <a:close/>
                </a:path>
              </a:pathLst>
            </a:custGeom>
            <a:grpFill/>
            <a:ln w="12622" cap="flat">
              <a:noFill/>
              <a:prstDash val="solid"/>
              <a:miter/>
            </a:ln>
          </p:spPr>
          <p:txBody>
            <a:bodyPr rtlCol="0" anchor="ctr"/>
            <a:lstStyle/>
            <a:p>
              <a:endParaRPr lang="fi-FI"/>
            </a:p>
          </p:txBody>
        </p:sp>
        <p:sp>
          <p:nvSpPr>
            <p:cNvPr id="42" name="Vapaamuotoinen: Muoto 41">
              <a:extLst>
                <a:ext uri="{FF2B5EF4-FFF2-40B4-BE49-F238E27FC236}">
                  <a16:creationId xmlns:a16="http://schemas.microsoft.com/office/drawing/2014/main" id="{D7012E85-AD27-6528-80C8-FF5F84D76E88}"/>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grpFill/>
            <a:ln w="12622" cap="flat">
              <a:noFill/>
              <a:prstDash val="solid"/>
              <a:miter/>
            </a:ln>
          </p:spPr>
          <p:txBody>
            <a:bodyPr rtlCol="0" anchor="ctr"/>
            <a:lstStyle/>
            <a:p>
              <a:endParaRPr lang="fi-FI"/>
            </a:p>
          </p:txBody>
        </p:sp>
        <p:sp>
          <p:nvSpPr>
            <p:cNvPr id="43" name="Vapaamuotoinen: Muoto 42">
              <a:extLst>
                <a:ext uri="{FF2B5EF4-FFF2-40B4-BE49-F238E27FC236}">
                  <a16:creationId xmlns:a16="http://schemas.microsoft.com/office/drawing/2014/main" id="{1B0BF348-FD47-57FD-0AEB-3A6C6C96546B}"/>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grpFill/>
            <a:ln w="12622" cap="flat">
              <a:noFill/>
              <a:prstDash val="solid"/>
              <a:miter/>
            </a:ln>
          </p:spPr>
          <p:txBody>
            <a:bodyPr rtlCol="0" anchor="ctr"/>
            <a:lstStyle/>
            <a:p>
              <a:endParaRPr lang="fi-FI"/>
            </a:p>
          </p:txBody>
        </p:sp>
      </p:grpSp>
      <p:sp>
        <p:nvSpPr>
          <p:cNvPr id="7" name="Subtitle 2">
            <a:extLst>
              <a:ext uri="{FF2B5EF4-FFF2-40B4-BE49-F238E27FC236}">
                <a16:creationId xmlns:a16="http://schemas.microsoft.com/office/drawing/2014/main" id="{9BC09BD6-2490-7843-B7CF-5122CC607AB5}"/>
              </a:ext>
            </a:extLst>
          </p:cNvPr>
          <p:cNvSpPr>
            <a:spLocks noGrp="1"/>
          </p:cNvSpPr>
          <p:nvPr>
            <p:ph type="subTitle" idx="1" hasCustomPrompt="1"/>
          </p:nvPr>
        </p:nvSpPr>
        <p:spPr>
          <a:xfrm>
            <a:off x="1296000" y="4500000"/>
            <a:ext cx="4052977" cy="721165"/>
          </a:xfrm>
        </p:spPr>
        <p:txBody>
          <a:bodyPr anchor="t" anchorCtr="0">
            <a:noAutofit/>
          </a:bodyPr>
          <a:lstStyle>
            <a:lvl1pPr marL="0" indent="0" algn="l">
              <a:lnSpc>
                <a:spcPct val="130000"/>
              </a:lnSpc>
              <a:spcBef>
                <a:spcPts val="0"/>
              </a:spcBef>
              <a:buNone/>
              <a:defRPr sz="1100" b="1" cap="all" spc="1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tilaisuuden nimi</a:t>
            </a:r>
            <a:br>
              <a:rPr lang="fi-FI" dirty="0"/>
            </a:br>
            <a:r>
              <a:rPr lang="fi-FI" dirty="0" err="1"/>
              <a:t>pp.kk.vvvv</a:t>
            </a:r>
            <a:endParaRPr lang="en-FI" dirty="0"/>
          </a:p>
        </p:txBody>
      </p:sp>
      <p:sp>
        <p:nvSpPr>
          <p:cNvPr id="6" name="Title 1">
            <a:extLst>
              <a:ext uri="{FF2B5EF4-FFF2-40B4-BE49-F238E27FC236}">
                <a16:creationId xmlns:a16="http://schemas.microsoft.com/office/drawing/2014/main" id="{52C1A845-53D6-7D47-85A8-5E6FE5496E40}"/>
              </a:ext>
            </a:extLst>
          </p:cNvPr>
          <p:cNvSpPr>
            <a:spLocks noGrp="1"/>
          </p:cNvSpPr>
          <p:nvPr>
            <p:ph type="ctrTitle" hasCustomPrompt="1"/>
          </p:nvPr>
        </p:nvSpPr>
        <p:spPr>
          <a:xfrm>
            <a:off x="1275767" y="1936800"/>
            <a:ext cx="6840000" cy="2394000"/>
          </a:xfrm>
        </p:spPr>
        <p:txBody>
          <a:bodyPr lIns="0" anchor="b" anchorCtr="0">
            <a:normAutofit/>
          </a:bodyPr>
          <a:lstStyle>
            <a:lvl1pPr algn="l">
              <a:lnSpc>
                <a:spcPct val="100000"/>
              </a:lnSpc>
              <a:defRPr sz="4800">
                <a:solidFill>
                  <a:schemeClr val="accent1"/>
                </a:solidFill>
              </a:defRPr>
            </a:lvl1pPr>
          </a:lstStyle>
          <a:p>
            <a:r>
              <a:rPr lang="fi-FI" noProof="0" dirty="0"/>
              <a:t>Anna esitykselle kuvaava otsikko, pituus 2–3 riviä</a:t>
            </a:r>
          </a:p>
        </p:txBody>
      </p:sp>
    </p:spTree>
    <p:extLst>
      <p:ext uri="{BB962C8B-B14F-4D97-AF65-F5344CB8AC3E}">
        <p14:creationId xmlns:p14="http://schemas.microsoft.com/office/powerpoint/2010/main" val="257854065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82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10888566" cy="1080000"/>
          </a:xfrm>
        </p:spPr>
        <p:txBody>
          <a:bodyPr anchor="ctr" anchorCtr="0">
            <a:normAutofit/>
          </a:bodyPr>
          <a:lstStyle>
            <a:lvl1pPr>
              <a:defRPr>
                <a:solidFill>
                  <a:schemeClr val="accent1"/>
                </a:solidFill>
              </a:defRPr>
            </a:lvl1pPr>
          </a:lstStyle>
          <a:p>
            <a:r>
              <a:rPr lang="fi-FI" dirty="0"/>
              <a:t>Tekstisivu, yksipalstainen</a:t>
            </a:r>
            <a:br>
              <a:rPr lang="fi-FI" dirty="0"/>
            </a:br>
            <a:r>
              <a:rPr lang="fi-FI" dirty="0"/>
              <a:t>Otsikon pituus korkeintaan kaksi riviä</a:t>
            </a:r>
            <a:endParaRPr lang="en-FI" dirty="0"/>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2" y="1944000"/>
            <a:ext cx="10871108" cy="379792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adec="http://schemas.microsoft.com/office/drawing/2017/decorative" xmlns="" val="1"/>
              </a:ext>
            </a:extLst>
          </p:cNvPr>
          <p:cNvSpPr>
            <a:spLocks noGrp="1"/>
          </p:cNvSpPr>
          <p:nvPr>
            <p:ph type="dt" sz="half" idx="10"/>
          </p:nvPr>
        </p:nvSpPr>
        <p:spPr/>
        <p:txBody>
          <a:bodyPr/>
          <a:lstStyle/>
          <a:p>
            <a:fld id="{0FB912DA-AB31-2E4E-892B-5ABEBE080522}" type="datetime1">
              <a:rPr lang="fi-FI" noProof="0" smtClean="0"/>
              <a:t>6.9.2023</a:t>
            </a:fld>
            <a:endParaRPr lang="fi-FI" noProof="0"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adec="http://schemas.microsoft.com/office/drawing/2017/decorative" xmlns="" val="1"/>
              </a:ext>
            </a:extLst>
          </p:cNvPr>
          <p:cNvSpPr>
            <a:spLocks noGrp="1"/>
          </p:cNvSpPr>
          <p:nvPr>
            <p:ph type="sldNum" sz="quarter" idx="12"/>
          </p:nvPr>
        </p:nvSpPr>
        <p:spPr/>
        <p:txBody>
          <a:bodyPr/>
          <a:lstStyle>
            <a:lvl1pPr>
              <a:defRPr sz="1100"/>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39502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 sinivihreä">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8718722" cy="1080000"/>
          </a:xfrm>
        </p:spPr>
        <p:txBody>
          <a:bodyPr anchor="ctr" anchorCtr="0">
            <a:normAutofit/>
          </a:bodyPr>
          <a:lstStyle>
            <a:lvl1pPr>
              <a:defRPr>
                <a:solidFill>
                  <a:schemeClr val="accent1"/>
                </a:solidFill>
              </a:defRPr>
            </a:lvl1pPr>
          </a:lstStyle>
          <a:p>
            <a:r>
              <a:rPr lang="fi-FI" noProof="0" dirty="0"/>
              <a:t>Tekstisivu, yksipalstainen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0" y="1944000"/>
            <a:ext cx="8718723" cy="3797921"/>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adec="http://schemas.microsoft.com/office/drawing/2017/decorative" xmlns="" val="1"/>
              </a:ext>
            </a:extLst>
          </p:cNvPr>
          <p:cNvSpPr>
            <a:spLocks noGrp="1"/>
          </p:cNvSpPr>
          <p:nvPr>
            <p:ph type="dt" sz="half" idx="10"/>
          </p:nvPr>
        </p:nvSpPr>
        <p:spPr/>
        <p:txBody>
          <a:bodyPr/>
          <a:lstStyle/>
          <a:p>
            <a:fld id="{0FB912DA-AB31-2E4E-892B-5ABEBE080522}" type="datetime1">
              <a:rPr lang="fi-FI" noProof="0" smtClean="0"/>
              <a:t>6.9.2023</a:t>
            </a:fld>
            <a:endParaRPr lang="fi-FI" noProof="0"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adec="http://schemas.microsoft.com/office/drawing/2017/decorative" xmlns="" val="1"/>
              </a:ext>
            </a:extLst>
          </p:cNvPr>
          <p:cNvSpPr>
            <a:spLocks noGrp="1"/>
          </p:cNvSpPr>
          <p:nvPr>
            <p:ph type="sldNum" sz="quarter" idx="12"/>
          </p:nvPr>
        </p:nvSpPr>
        <p:spPr/>
        <p:txBody>
          <a:bodyPr/>
          <a:lstStyle>
            <a:lvl1pPr>
              <a:defRPr sz="1100"/>
            </a:lvl1pPr>
          </a:lstStyle>
          <a:p>
            <a:fld id="{7CD1C137-87C0-4E4B-8573-EDFCC21A7E6F}" type="slidenum">
              <a:rPr lang="en-FI"/>
              <a:pPr/>
              <a:t>‹#›</a:t>
            </a:fld>
            <a:endParaRPr lang="en-FI"/>
          </a:p>
        </p:txBody>
      </p:sp>
      <p:pic>
        <p:nvPicPr>
          <p:cNvPr id="27" name="Kuva 26">
            <a:extLst>
              <a:ext uri="{FF2B5EF4-FFF2-40B4-BE49-F238E27FC236}">
                <a16:creationId xmlns:a16="http://schemas.microsoft.com/office/drawing/2014/main" id="{FF1DD1D5-0CD4-6C77-E75F-A4520D537E32}"/>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2523" r="1158"/>
          <a:stretch/>
        </p:blipFill>
        <p:spPr>
          <a:xfrm>
            <a:off x="9298513" y="-7938"/>
            <a:ext cx="2893488" cy="6873876"/>
          </a:xfrm>
          <a:prstGeom prst="rect">
            <a:avLst/>
          </a:prstGeom>
        </p:spPr>
      </p:pic>
    </p:spTree>
    <p:extLst>
      <p:ext uri="{BB962C8B-B14F-4D97-AF65-F5344CB8AC3E}">
        <p14:creationId xmlns:p14="http://schemas.microsoft.com/office/powerpoint/2010/main" val="371130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harmaa">
    <p:spTree>
      <p:nvGrpSpPr>
        <p:cNvPr id="1" name=""/>
        <p:cNvGrpSpPr/>
        <p:nvPr/>
      </p:nvGrpSpPr>
      <p:grpSpPr>
        <a:xfrm>
          <a:off x="0" y="0"/>
          <a:ext cx="0" cy="0"/>
          <a:chOff x="0" y="0"/>
          <a:chExt cx="0" cy="0"/>
        </a:xfrm>
      </p:grpSpPr>
      <p:pic>
        <p:nvPicPr>
          <p:cNvPr id="39" name="Kuva 38">
            <a:extLst>
              <a:ext uri="{FF2B5EF4-FFF2-40B4-BE49-F238E27FC236}">
                <a16:creationId xmlns:a16="http://schemas.microsoft.com/office/drawing/2014/main" id="{BE60F421-FC09-57C4-AC92-DC7E0936B170}"/>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r="2070" b="1227"/>
          <a:stretch/>
        </p:blipFill>
        <p:spPr>
          <a:xfrm>
            <a:off x="9024183" y="-15875"/>
            <a:ext cx="3167818" cy="6873876"/>
          </a:xfrm>
          <a:prstGeom prst="rect">
            <a:avLst/>
          </a:prstGeom>
        </p:spPr>
      </p:pic>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8708211" cy="1080000"/>
          </a:xfrm>
        </p:spPr>
        <p:txBody>
          <a:bodyPr anchor="ctr" anchorCtr="0">
            <a:normAutofit/>
          </a:bodyPr>
          <a:lstStyle>
            <a:lvl1pPr>
              <a:defRPr>
                <a:solidFill>
                  <a:schemeClr val="accent1"/>
                </a:solidFill>
              </a:defRPr>
            </a:lvl1pPr>
          </a:lstStyle>
          <a:p>
            <a:r>
              <a:rPr lang="fi-FI" noProof="0" dirty="0"/>
              <a:t>Tekstisivu, yksipalstainen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1" y="1944000"/>
            <a:ext cx="8708211" cy="379792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adec="http://schemas.microsoft.com/office/drawing/2017/decorative" xmlns="" val="1"/>
              </a:ext>
            </a:extLst>
          </p:cNvPr>
          <p:cNvSpPr>
            <a:spLocks noGrp="1"/>
          </p:cNvSpPr>
          <p:nvPr>
            <p:ph type="dt" sz="half" idx="10"/>
          </p:nvPr>
        </p:nvSpPr>
        <p:spPr/>
        <p:txBody>
          <a:bodyPr/>
          <a:lstStyle/>
          <a:p>
            <a:fld id="{0FB912DA-AB31-2E4E-892B-5ABEBE080522}" type="datetime1">
              <a:rPr lang="en-FI"/>
              <a:t>09/06/2023</a:t>
            </a:fld>
            <a:endParaRPr lang="en-FI"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adec="http://schemas.microsoft.com/office/drawing/2017/decorative" xmlns="" val="1"/>
              </a:ext>
            </a:extLst>
          </p:cNvPr>
          <p:cNvSpPr>
            <a:spLocks noGrp="1"/>
          </p:cNvSpPr>
          <p:nvPr>
            <p:ph type="sldNum" sz="quarter" idx="12"/>
          </p:nvPr>
        </p:nvSpPr>
        <p:spPr/>
        <p:txBody>
          <a:bodyPr/>
          <a:lstStyle>
            <a:lvl1pPr>
              <a:defRPr sz="1100"/>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98989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Yläotsikko, otsikko ja sisältö">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15E4E07F-07AA-F9F5-501A-0E3707F8D3FC}"/>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r="2070"/>
          <a:stretch/>
        </p:blipFill>
        <p:spPr>
          <a:xfrm>
            <a:off x="9024183" y="-15876"/>
            <a:ext cx="3167818" cy="6959285"/>
          </a:xfrm>
          <a:prstGeom prst="rect">
            <a:avLst/>
          </a:prstGeom>
        </p:spPr>
      </p:pic>
      <p:sp>
        <p:nvSpPr>
          <p:cNvPr id="3" name="Text Placeholder 2">
            <a:extLst>
              <a:ext uri="{FF2B5EF4-FFF2-40B4-BE49-F238E27FC236}">
                <a16:creationId xmlns:a16="http://schemas.microsoft.com/office/drawing/2014/main" id="{CE5F7CCE-4D83-C34D-B208-4372EFF0926A}"/>
              </a:ext>
            </a:extLst>
          </p:cNvPr>
          <p:cNvSpPr>
            <a:spLocks noGrp="1"/>
          </p:cNvSpPr>
          <p:nvPr>
            <p:ph type="body" idx="1" hasCustomPrompt="1"/>
          </p:nvPr>
        </p:nvSpPr>
        <p:spPr>
          <a:xfrm>
            <a:off x="803275" y="783798"/>
            <a:ext cx="8214601" cy="323850"/>
          </a:xfrm>
        </p:spPr>
        <p:txBody>
          <a:bodyPr lIns="14400" tIns="0" anchor="b" anchorCtr="0">
            <a:normAutofit/>
          </a:bodyPr>
          <a:lstStyle>
            <a:lvl1pPr marL="0" indent="0">
              <a:buNone/>
              <a:defRPr sz="1350" b="0" cap="all" spc="8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Lyhyt yläotsikko</a:t>
            </a:r>
          </a:p>
        </p:txBody>
      </p:sp>
      <p:sp>
        <p:nvSpPr>
          <p:cNvPr id="2" name="Title 1">
            <a:extLst>
              <a:ext uri="{FF2B5EF4-FFF2-40B4-BE49-F238E27FC236}">
                <a16:creationId xmlns:a16="http://schemas.microsoft.com/office/drawing/2014/main" id="{A8C91F3F-1F58-0546-839E-69C27C4A8A5C}"/>
              </a:ext>
            </a:extLst>
          </p:cNvPr>
          <p:cNvSpPr>
            <a:spLocks noGrp="1"/>
          </p:cNvSpPr>
          <p:nvPr>
            <p:ph type="title" hasCustomPrompt="1"/>
          </p:nvPr>
        </p:nvSpPr>
        <p:spPr>
          <a:xfrm>
            <a:off x="803275" y="1061813"/>
            <a:ext cx="8225487" cy="878160"/>
          </a:xfrm>
        </p:spPr>
        <p:txBody>
          <a:bodyPr anchor="ctr" anchorCtr="0">
            <a:normAutofit/>
          </a:bodyPr>
          <a:lstStyle>
            <a:lvl1pPr>
              <a:defRPr>
                <a:solidFill>
                  <a:schemeClr val="accent1"/>
                </a:solidFill>
              </a:defRPr>
            </a:lvl1pPr>
          </a:lstStyle>
          <a:p>
            <a:r>
              <a:rPr lang="fi-FI" dirty="0"/>
              <a:t>Tekstisivu, yksipalstainen, yläotsikolla</a:t>
            </a:r>
            <a:endParaRPr lang="en-FI" dirty="0"/>
          </a:p>
        </p:txBody>
      </p:sp>
      <p:sp>
        <p:nvSpPr>
          <p:cNvPr id="4" name="Content Placeholder 3">
            <a:extLst>
              <a:ext uri="{FF2B5EF4-FFF2-40B4-BE49-F238E27FC236}">
                <a16:creationId xmlns:a16="http://schemas.microsoft.com/office/drawing/2014/main" id="{F0781432-FB30-E843-8B2C-F0322E34C454}"/>
              </a:ext>
            </a:extLst>
          </p:cNvPr>
          <p:cNvSpPr>
            <a:spLocks noGrp="1"/>
          </p:cNvSpPr>
          <p:nvPr>
            <p:ph sz="half" idx="2"/>
          </p:nvPr>
        </p:nvSpPr>
        <p:spPr>
          <a:xfrm>
            <a:off x="814162" y="1944000"/>
            <a:ext cx="8865866" cy="3586716"/>
          </a:xfrm>
        </p:spPr>
        <p:txBody>
          <a:bodyPr/>
          <a:lstStyle>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7" name="Date Placeholder 6">
            <a:extLst>
              <a:ext uri="{FF2B5EF4-FFF2-40B4-BE49-F238E27FC236}">
                <a16:creationId xmlns:a16="http://schemas.microsoft.com/office/drawing/2014/main" id="{8F315986-3F82-3848-9C2B-5A384D4899F7}"/>
              </a:ext>
              <a:ext uri="{C183D7F6-B498-43B3-948B-1728B52AA6E4}">
                <adec:decorative xmlns:adec="http://schemas.microsoft.com/office/drawing/2017/decorative" xmlns="" val="1"/>
              </a:ext>
            </a:extLst>
          </p:cNvPr>
          <p:cNvSpPr>
            <a:spLocks noGrp="1"/>
          </p:cNvSpPr>
          <p:nvPr>
            <p:ph type="dt" sz="half" idx="10"/>
          </p:nvPr>
        </p:nvSpPr>
        <p:spPr/>
        <p:txBody>
          <a:bodyPr/>
          <a:lstStyle/>
          <a:p>
            <a:fld id="{7653AB5B-B319-0B42-AB42-7B16B0057661}" type="datetime1">
              <a:rPr lang="fi-FI" noProof="0" smtClean="0"/>
              <a:t>6.9.2023</a:t>
            </a:fld>
            <a:endParaRPr lang="fi-FI" noProof="0" dirty="0"/>
          </a:p>
        </p:txBody>
      </p:sp>
      <p:sp>
        <p:nvSpPr>
          <p:cNvPr id="8" name="Footer Placeholder 7">
            <a:extLst>
              <a:ext uri="{FF2B5EF4-FFF2-40B4-BE49-F238E27FC236}">
                <a16:creationId xmlns:a16="http://schemas.microsoft.com/office/drawing/2014/main" id="{8A8CAEDF-B78D-C943-A135-08F02A3D1095}"/>
              </a:ext>
              <a:ext uri="{C183D7F6-B498-43B3-948B-1728B52AA6E4}">
                <adec:decorative xmlns:adec="http://schemas.microsoft.com/office/drawing/2017/decorative" xmlns="" val="1"/>
              </a:ext>
            </a:extLst>
          </p:cNvPr>
          <p:cNvSpPr>
            <a:spLocks noGrp="1"/>
          </p:cNvSpPr>
          <p:nvPr>
            <p:ph type="ftr" sz="quarter" idx="11"/>
          </p:nvPr>
        </p:nvSpPr>
        <p:spPr/>
        <p:txBody>
          <a:bodyPr/>
          <a:lstStyle/>
          <a:p>
            <a:endParaRPr lang="fi-FI" noProof="0" dirty="0"/>
          </a:p>
        </p:txBody>
      </p:sp>
      <p:sp>
        <p:nvSpPr>
          <p:cNvPr id="9" name="Slide Number Placeholder 8">
            <a:extLst>
              <a:ext uri="{FF2B5EF4-FFF2-40B4-BE49-F238E27FC236}">
                <a16:creationId xmlns:a16="http://schemas.microsoft.com/office/drawing/2014/main" id="{6F37DB3D-8A81-C84B-B13F-AA6BAA8A8376}"/>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3923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Kaksi palstaa tai sisältö ja graaf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C171-29DD-C147-9204-BD985F50A42F}"/>
              </a:ext>
            </a:extLst>
          </p:cNvPr>
          <p:cNvSpPr>
            <a:spLocks noGrp="1"/>
          </p:cNvSpPr>
          <p:nvPr>
            <p:ph type="title" hasCustomPrompt="1"/>
          </p:nvPr>
        </p:nvSpPr>
        <p:spPr>
          <a:xfrm>
            <a:off x="814161" y="720000"/>
            <a:ext cx="10574564" cy="1080000"/>
          </a:xfrm>
        </p:spPr>
        <p:txBody>
          <a:bodyPr/>
          <a:lstStyle>
            <a:lvl1pPr>
              <a:defRPr>
                <a:solidFill>
                  <a:schemeClr val="accent1"/>
                </a:solidFill>
              </a:defRPr>
            </a:lvl1pPr>
          </a:lstStyle>
          <a:p>
            <a:r>
              <a:rPr lang="fi-FI" noProof="0" dirty="0"/>
              <a:t>Tekstisivu, kaksipalstainen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0BAB7E06-6098-814C-8AA5-987824D561F6}"/>
              </a:ext>
            </a:extLst>
          </p:cNvPr>
          <p:cNvSpPr>
            <a:spLocks noGrp="1"/>
          </p:cNvSpPr>
          <p:nvPr>
            <p:ph sz="half" idx="1"/>
          </p:nvPr>
        </p:nvSpPr>
        <p:spPr>
          <a:xfrm>
            <a:off x="814161" y="1944000"/>
            <a:ext cx="4850039" cy="3781425"/>
          </a:xfrm>
        </p:spPr>
        <p:txBody>
          <a:bodyPr>
            <a:normAutofit/>
          </a:bodyPr>
          <a:lstStyle>
            <a:lvl1pPr>
              <a:defRPr sz="2400"/>
            </a:lvl1pPr>
            <a:lvl2pPr>
              <a:defRPr sz="2100"/>
            </a:lvl2pPr>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Content Placeholder 3">
            <a:extLst>
              <a:ext uri="{FF2B5EF4-FFF2-40B4-BE49-F238E27FC236}">
                <a16:creationId xmlns:a16="http://schemas.microsoft.com/office/drawing/2014/main" id="{FEA61FE6-A0AB-9C4E-B3A8-9D5D0D29EC27}"/>
              </a:ext>
              <a:ext uri="{C183D7F6-B498-43B3-948B-1728B52AA6E4}">
                <adec:decorative xmlns:adec="http://schemas.microsoft.com/office/drawing/2017/decorative" xmlns="" val="0"/>
              </a:ext>
            </a:extLst>
          </p:cNvPr>
          <p:cNvSpPr>
            <a:spLocks noGrp="1"/>
          </p:cNvSpPr>
          <p:nvPr>
            <p:ph sz="half" idx="2"/>
          </p:nvPr>
        </p:nvSpPr>
        <p:spPr>
          <a:xfrm>
            <a:off x="6538686" y="1944000"/>
            <a:ext cx="4850039" cy="3781425"/>
          </a:xfrm>
        </p:spPr>
        <p:txBody>
          <a:bodyPr>
            <a:normAutofit/>
          </a:bodyPr>
          <a:lstStyle>
            <a:lvl1pPr>
              <a:defRPr sz="2400"/>
            </a:lvl1pPr>
            <a:lvl2pPr>
              <a:defRPr sz="2100"/>
            </a:lvl2pPr>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5" name="Date Placeholder 4">
            <a:extLst>
              <a:ext uri="{FF2B5EF4-FFF2-40B4-BE49-F238E27FC236}">
                <a16:creationId xmlns:a16="http://schemas.microsoft.com/office/drawing/2014/main" id="{C2476867-393E-DE42-9581-1934918B6B83}"/>
              </a:ext>
              <a:ext uri="{C183D7F6-B498-43B3-948B-1728B52AA6E4}">
                <adec:decorative xmlns:adec="http://schemas.microsoft.com/office/drawing/2017/decorative" xmlns="" val="1"/>
              </a:ext>
            </a:extLst>
          </p:cNvPr>
          <p:cNvSpPr>
            <a:spLocks noGrp="1"/>
          </p:cNvSpPr>
          <p:nvPr>
            <p:ph type="dt" sz="half" idx="10"/>
          </p:nvPr>
        </p:nvSpPr>
        <p:spPr/>
        <p:txBody>
          <a:bodyPr/>
          <a:lstStyle/>
          <a:p>
            <a:fld id="{18ECC288-B895-514C-9963-8FCF0CCA733A}" type="datetime1">
              <a:rPr lang="fi-FI" noProof="0" smtClean="0"/>
              <a:t>6.9.2023</a:t>
            </a:fld>
            <a:endParaRPr lang="fi-FI" noProof="0" dirty="0"/>
          </a:p>
        </p:txBody>
      </p:sp>
      <p:sp>
        <p:nvSpPr>
          <p:cNvPr id="6" name="Footer Placeholder 5">
            <a:extLst>
              <a:ext uri="{FF2B5EF4-FFF2-40B4-BE49-F238E27FC236}">
                <a16:creationId xmlns:a16="http://schemas.microsoft.com/office/drawing/2014/main" id="{608DA177-36B3-7D48-BF05-7BD244AE948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7" name="Slide Number Placeholder 6">
            <a:extLst>
              <a:ext uri="{FF2B5EF4-FFF2-40B4-BE49-F238E27FC236}">
                <a16:creationId xmlns:a16="http://schemas.microsoft.com/office/drawing/2014/main" id="{BBE39B7A-AC84-A44F-980A-A1BCA6C63D42}"/>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218334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70A5FA-958D-0D46-A4D3-0A15521599CE}"/>
              </a:ext>
            </a:extLst>
          </p:cNvPr>
          <p:cNvSpPr>
            <a:spLocks noGrp="1"/>
          </p:cNvSpPr>
          <p:nvPr>
            <p:ph type="title" hasCustomPrompt="1"/>
          </p:nvPr>
        </p:nvSpPr>
        <p:spPr>
          <a:xfrm>
            <a:off x="814161" y="720000"/>
            <a:ext cx="10574564" cy="1080000"/>
          </a:xfrm>
        </p:spPr>
        <p:txBody>
          <a:bodyPr/>
          <a:lstStyle>
            <a:lvl1pPr>
              <a:defRPr>
                <a:solidFill>
                  <a:schemeClr val="accent1"/>
                </a:solidFill>
              </a:defRPr>
            </a:lvl1pPr>
          </a:lstStyle>
          <a:p>
            <a:r>
              <a:rPr lang="fi-FI" noProof="0" dirty="0"/>
              <a:t>Tekstisivu, vertailu</a:t>
            </a:r>
            <a:br>
              <a:rPr lang="fi-FI" noProof="0" dirty="0"/>
            </a:br>
            <a:r>
              <a:rPr lang="fi-FI" noProof="0" dirty="0"/>
              <a:t>Otsikon pituus korkeintaan kaksi riviä</a:t>
            </a:r>
          </a:p>
        </p:txBody>
      </p:sp>
      <p:sp>
        <p:nvSpPr>
          <p:cNvPr id="3" name="Text Placeholder 2">
            <a:extLst>
              <a:ext uri="{FF2B5EF4-FFF2-40B4-BE49-F238E27FC236}">
                <a16:creationId xmlns:a16="http://schemas.microsoft.com/office/drawing/2014/main" id="{B5C7EC9C-47A9-7A4B-8807-FC4BDFB41F71}"/>
              </a:ext>
            </a:extLst>
          </p:cNvPr>
          <p:cNvSpPr>
            <a:spLocks noGrp="1"/>
          </p:cNvSpPr>
          <p:nvPr>
            <p:ph type="body" idx="1" hasCustomPrompt="1"/>
          </p:nvPr>
        </p:nvSpPr>
        <p:spPr>
          <a:xfrm>
            <a:off x="803276" y="1980000"/>
            <a:ext cx="5194300" cy="48101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Pieni otsikko</a:t>
            </a:r>
          </a:p>
        </p:txBody>
      </p:sp>
      <p:sp>
        <p:nvSpPr>
          <p:cNvPr id="8" name="Content Placeholder 2">
            <a:extLst>
              <a:ext uri="{FF2B5EF4-FFF2-40B4-BE49-F238E27FC236}">
                <a16:creationId xmlns:a16="http://schemas.microsoft.com/office/drawing/2014/main" id="{C16D33E1-7441-654F-8A20-7750069A51BD}"/>
              </a:ext>
            </a:extLst>
          </p:cNvPr>
          <p:cNvSpPr>
            <a:spLocks noGrp="1"/>
          </p:cNvSpPr>
          <p:nvPr>
            <p:ph sz="half" idx="10"/>
          </p:nvPr>
        </p:nvSpPr>
        <p:spPr>
          <a:xfrm>
            <a:off x="803275" y="2550733"/>
            <a:ext cx="5216525" cy="3243629"/>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5" name="Text Placeholder 4">
            <a:extLst>
              <a:ext uri="{FF2B5EF4-FFF2-40B4-BE49-F238E27FC236}">
                <a16:creationId xmlns:a16="http://schemas.microsoft.com/office/drawing/2014/main" id="{B012FD6D-AD6F-274D-9961-DA062F632742}"/>
              </a:ext>
            </a:extLst>
          </p:cNvPr>
          <p:cNvSpPr>
            <a:spLocks noGrp="1"/>
          </p:cNvSpPr>
          <p:nvPr>
            <p:ph type="body" sz="quarter" idx="3" hasCustomPrompt="1"/>
          </p:nvPr>
        </p:nvSpPr>
        <p:spPr>
          <a:xfrm>
            <a:off x="6172199" y="1980000"/>
            <a:ext cx="5216525" cy="48101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Pieni otsikko</a:t>
            </a:r>
          </a:p>
        </p:txBody>
      </p:sp>
      <p:sp>
        <p:nvSpPr>
          <p:cNvPr id="9" name="Content Placeholder 3">
            <a:extLst>
              <a:ext uri="{FF2B5EF4-FFF2-40B4-BE49-F238E27FC236}">
                <a16:creationId xmlns:a16="http://schemas.microsoft.com/office/drawing/2014/main" id="{A09BFCB3-417E-4345-B485-F5ABA75634F2}"/>
              </a:ext>
            </a:extLst>
          </p:cNvPr>
          <p:cNvSpPr>
            <a:spLocks noGrp="1"/>
          </p:cNvSpPr>
          <p:nvPr>
            <p:ph sz="half" idx="2"/>
          </p:nvPr>
        </p:nvSpPr>
        <p:spPr>
          <a:xfrm>
            <a:off x="6172199" y="2550733"/>
            <a:ext cx="5216525" cy="3243629"/>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Tree>
    <p:extLst>
      <p:ext uri="{BB962C8B-B14F-4D97-AF65-F5344CB8AC3E}">
        <p14:creationId xmlns:p14="http://schemas.microsoft.com/office/powerpoint/2010/main" val="59440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sisältö ja iso kuva">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70A5FA-958D-0D46-A4D3-0A15521599CE}"/>
              </a:ext>
            </a:extLst>
          </p:cNvPr>
          <p:cNvSpPr>
            <a:spLocks noGrp="1"/>
          </p:cNvSpPr>
          <p:nvPr>
            <p:ph type="title" hasCustomPrompt="1"/>
          </p:nvPr>
        </p:nvSpPr>
        <p:spPr>
          <a:xfrm>
            <a:off x="814161" y="720000"/>
            <a:ext cx="5183415" cy="1080000"/>
          </a:xfrm>
        </p:spPr>
        <p:txBody>
          <a:bodyPr/>
          <a:lstStyle>
            <a:lvl1pPr>
              <a:defRPr>
                <a:solidFill>
                  <a:schemeClr val="accent1"/>
                </a:solidFill>
              </a:defRPr>
            </a:lvl1pPr>
          </a:lstStyle>
          <a:p>
            <a:r>
              <a:rPr lang="fi-FI" noProof="0" dirty="0"/>
              <a:t>Tekstisivu kuvalla,</a:t>
            </a:r>
            <a:br>
              <a:rPr lang="fi-FI" noProof="0" dirty="0"/>
            </a:br>
            <a:r>
              <a:rPr lang="fi-FI" noProof="0" dirty="0"/>
              <a:t>lyhyt otsikko</a:t>
            </a:r>
          </a:p>
        </p:txBody>
      </p:sp>
      <p:sp>
        <p:nvSpPr>
          <p:cNvPr id="8" name="Content Placeholder 2">
            <a:extLst>
              <a:ext uri="{FF2B5EF4-FFF2-40B4-BE49-F238E27FC236}">
                <a16:creationId xmlns:a16="http://schemas.microsoft.com/office/drawing/2014/main" id="{C16D33E1-7441-654F-8A20-7750069A51BD}"/>
              </a:ext>
            </a:extLst>
          </p:cNvPr>
          <p:cNvSpPr>
            <a:spLocks noGrp="1"/>
          </p:cNvSpPr>
          <p:nvPr>
            <p:ph sz="half" idx="10"/>
          </p:nvPr>
        </p:nvSpPr>
        <p:spPr>
          <a:xfrm>
            <a:off x="812420" y="1944415"/>
            <a:ext cx="4462408" cy="3849948"/>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7" name="Kuvan paikkamerkki 19">
            <a:extLst>
              <a:ext uri="{FF2B5EF4-FFF2-40B4-BE49-F238E27FC236}">
                <a16:creationId xmlns:a16="http://schemas.microsoft.com/office/drawing/2014/main" id="{0D327B08-75C3-EA4D-6C54-B40C5BBD45F9}"/>
              </a:ext>
              <a:ext uri="{C183D7F6-B498-43B3-948B-1728B52AA6E4}">
                <adec:decorative xmlns:adec="http://schemas.microsoft.com/office/drawing/2017/decorative" xmlns=""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36816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005495BC-0A85-1731-D7A7-18F29910E338}"/>
              </a:ext>
            </a:extLst>
          </p:cNvPr>
          <p:cNvPicPr>
            <a:picLocks noChangeAspect="1"/>
          </p:cNvPicPr>
          <p:nvPr userDrawn="1"/>
        </p:nvPicPr>
        <p:blipFill>
          <a:blip r:embed="rId21">
            <a:extLst>
              <a:ext uri="{96DAC541-7B7A-43D3-8B79-37D633B846F1}">
                <asvg:svgBlip xmlns:asvg="http://schemas.microsoft.com/office/drawing/2016/SVG/main" xmlns="" r:embed="rId22"/>
              </a:ext>
            </a:extLst>
          </a:blip>
          <a:stretch>
            <a:fillRect/>
          </a:stretch>
        </p:blipFill>
        <p:spPr>
          <a:xfrm>
            <a:off x="475200" y="6225718"/>
            <a:ext cx="1784783" cy="384824"/>
          </a:xfrm>
          <a:prstGeom prst="rect">
            <a:avLst/>
          </a:prstGeom>
        </p:spPr>
      </p:pic>
      <p:sp>
        <p:nvSpPr>
          <p:cNvPr id="2" name="Title Placeholder 1">
            <a:extLst>
              <a:ext uri="{FF2B5EF4-FFF2-40B4-BE49-F238E27FC236}">
                <a16:creationId xmlns:a16="http://schemas.microsoft.com/office/drawing/2014/main" id="{F5C9165C-3396-5C49-BB4E-E81FED19ADFC}"/>
              </a:ext>
            </a:extLst>
          </p:cNvPr>
          <p:cNvSpPr>
            <a:spLocks noGrp="1"/>
          </p:cNvSpPr>
          <p:nvPr>
            <p:ph type="title"/>
          </p:nvPr>
        </p:nvSpPr>
        <p:spPr>
          <a:xfrm>
            <a:off x="814161" y="720000"/>
            <a:ext cx="10888566" cy="1080000"/>
          </a:xfrm>
          <a:prstGeom prst="rect">
            <a:avLst/>
          </a:prstGeom>
        </p:spPr>
        <p:txBody>
          <a:bodyPr vert="horz" lIns="0" tIns="45720" rIns="0" bIns="45720" rtlCol="0" anchor="ctr" anchorCtr="0">
            <a:noAutofit/>
          </a:bodyPr>
          <a:lstStyle/>
          <a:p>
            <a:r>
              <a:rPr lang="fi-FI" noProof="0" dirty="0"/>
              <a:t>Tekstisivu, yksipalstainen</a:t>
            </a:r>
            <a:br>
              <a:rPr lang="fi-FI" noProof="0" dirty="0"/>
            </a:br>
            <a:r>
              <a:rPr lang="fi-FI" noProof="0" dirty="0"/>
              <a:t>Otsikon pituus korkeintaan kaksi riviä</a:t>
            </a:r>
          </a:p>
        </p:txBody>
      </p:sp>
      <p:sp>
        <p:nvSpPr>
          <p:cNvPr id="3" name="Text Placeholder 2">
            <a:extLst>
              <a:ext uri="{FF2B5EF4-FFF2-40B4-BE49-F238E27FC236}">
                <a16:creationId xmlns:a16="http://schemas.microsoft.com/office/drawing/2014/main" id="{37A17D9C-76EE-704D-AC70-A428AA81B84C}"/>
              </a:ext>
            </a:extLst>
          </p:cNvPr>
          <p:cNvSpPr>
            <a:spLocks noGrp="1"/>
          </p:cNvSpPr>
          <p:nvPr>
            <p:ph type="body" idx="1"/>
          </p:nvPr>
        </p:nvSpPr>
        <p:spPr>
          <a:xfrm>
            <a:off x="814161" y="1944000"/>
            <a:ext cx="10871109" cy="3763342"/>
          </a:xfrm>
          <a:prstGeom prst="rect">
            <a:avLst/>
          </a:prstGeom>
        </p:spPr>
        <p:txBody>
          <a:bodyPr vert="horz" lIns="0" tIns="4572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FI" dirty="0"/>
          </a:p>
        </p:txBody>
      </p:sp>
      <p:sp>
        <p:nvSpPr>
          <p:cNvPr id="4" name="Date Placeholder 3">
            <a:extLst>
              <a:ext uri="{FF2B5EF4-FFF2-40B4-BE49-F238E27FC236}">
                <a16:creationId xmlns:a16="http://schemas.microsoft.com/office/drawing/2014/main" id="{A77CDCDA-6DEE-464D-925C-45E808D9AD1F}"/>
              </a:ext>
              <a:ext uri="{C183D7F6-B498-43B3-948B-1728B52AA6E4}">
                <adec:decorative xmlns:adec="http://schemas.microsoft.com/office/drawing/2017/decorative" xmlns="" val="1"/>
              </a:ext>
            </a:extLst>
          </p:cNvPr>
          <p:cNvSpPr>
            <a:spLocks noGrp="1"/>
          </p:cNvSpPr>
          <p:nvPr>
            <p:ph type="dt" sz="half" idx="2"/>
          </p:nvPr>
        </p:nvSpPr>
        <p:spPr>
          <a:xfrm>
            <a:off x="7250430" y="6256337"/>
            <a:ext cx="1153160" cy="365125"/>
          </a:xfrm>
          <a:prstGeom prst="rect">
            <a:avLst/>
          </a:prstGeom>
        </p:spPr>
        <p:txBody>
          <a:bodyPr vert="horz" lIns="91440" tIns="45720" rIns="91440" bIns="45720" rtlCol="0" anchor="ctr"/>
          <a:lstStyle>
            <a:lvl1pPr algn="l">
              <a:defRPr sz="900">
                <a:solidFill>
                  <a:schemeClr val="tx2"/>
                </a:solidFill>
              </a:defRPr>
            </a:lvl1pPr>
          </a:lstStyle>
          <a:p>
            <a:fld id="{670A19CC-10B7-B140-9731-4ED0E8922BE7}" type="datetime1">
              <a:rPr lang="fi-FI" noProof="0" smtClean="0"/>
              <a:pPr/>
              <a:t>6.9.2023</a:t>
            </a:fld>
            <a:endParaRPr lang="fi-FI" noProof="0" dirty="0"/>
          </a:p>
        </p:txBody>
      </p:sp>
      <p:sp>
        <p:nvSpPr>
          <p:cNvPr id="5" name="Footer Placeholder 4">
            <a:extLst>
              <a:ext uri="{FF2B5EF4-FFF2-40B4-BE49-F238E27FC236}">
                <a16:creationId xmlns:a16="http://schemas.microsoft.com/office/drawing/2014/main" id="{9E024F51-23B5-EC4F-B677-2471EC20030C}"/>
              </a:ext>
              <a:ext uri="{C183D7F6-B498-43B3-948B-1728B52AA6E4}">
                <adec:decorative xmlns:adec="http://schemas.microsoft.com/office/drawing/2017/decorative" xmlns="" val="1"/>
              </a:ext>
            </a:extLst>
          </p:cNvPr>
          <p:cNvSpPr>
            <a:spLocks noGrp="1"/>
          </p:cNvSpPr>
          <p:nvPr>
            <p:ph type="ftr" sz="quarter" idx="3"/>
          </p:nvPr>
        </p:nvSpPr>
        <p:spPr>
          <a:xfrm>
            <a:off x="8408670" y="6256337"/>
            <a:ext cx="2046772" cy="365125"/>
          </a:xfrm>
          <a:prstGeom prst="rect">
            <a:avLst/>
          </a:prstGeom>
        </p:spPr>
        <p:txBody>
          <a:bodyPr vert="horz" lIns="91440" tIns="45720" rIns="91440" bIns="45720" rtlCol="0" anchor="ctr"/>
          <a:lstStyle>
            <a:lvl1pPr algn="ctr">
              <a:defRPr sz="900">
                <a:solidFill>
                  <a:schemeClr val="tx2"/>
                </a:solidFill>
              </a:defRPr>
            </a:lvl1pPr>
          </a:lstStyle>
          <a:p>
            <a:pPr algn="l"/>
            <a:r>
              <a:rPr lang="fi-FI" noProof="0" dirty="0"/>
              <a:t>Aihe/tekijä</a:t>
            </a:r>
          </a:p>
        </p:txBody>
      </p:sp>
      <p:sp>
        <p:nvSpPr>
          <p:cNvPr id="6" name="Slide Number Placeholder 5">
            <a:extLst>
              <a:ext uri="{FF2B5EF4-FFF2-40B4-BE49-F238E27FC236}">
                <a16:creationId xmlns:a16="http://schemas.microsoft.com/office/drawing/2014/main" id="{332EC577-6A46-F14C-B124-25FD999FDD33}"/>
              </a:ext>
              <a:ext uri="{C183D7F6-B498-43B3-948B-1728B52AA6E4}">
                <adec:decorative xmlns:adec="http://schemas.microsoft.com/office/drawing/2017/decorative" xmlns="" val="1"/>
              </a:ext>
            </a:extLst>
          </p:cNvPr>
          <p:cNvSpPr>
            <a:spLocks noGrp="1"/>
          </p:cNvSpPr>
          <p:nvPr>
            <p:ph type="sldNum" sz="quarter" idx="4"/>
          </p:nvPr>
        </p:nvSpPr>
        <p:spPr>
          <a:xfrm>
            <a:off x="10582910" y="6259125"/>
            <a:ext cx="1102360" cy="365125"/>
          </a:xfrm>
          <a:prstGeom prst="rect">
            <a:avLst/>
          </a:prstGeom>
        </p:spPr>
        <p:txBody>
          <a:bodyPr vert="horz" lIns="91440" tIns="45720" rIns="91440" bIns="45720" rtlCol="0" anchor="ctr"/>
          <a:lstStyle>
            <a:lvl1pPr algn="r">
              <a:defRPr sz="1200">
                <a:solidFill>
                  <a:schemeClr val="tx2"/>
                </a:solidFill>
              </a:defRPr>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124532915"/>
      </p:ext>
    </p:extLst>
  </p:cSld>
  <p:clrMap bg1="lt1" tx1="dk1" bg2="lt2" tx2="dk2" accent1="accent1" accent2="accent2" accent3="accent3" accent4="accent4" accent5="accent5" accent6="accent6" hlink="hlink" folHlink="folHlink"/>
  <p:sldLayoutIdLst>
    <p:sldLayoutId id="2147483718" r:id="rId1"/>
    <p:sldLayoutId id="2147483671" r:id="rId2"/>
    <p:sldLayoutId id="2147483650" r:id="rId3"/>
    <p:sldLayoutId id="2147483712" r:id="rId4"/>
    <p:sldLayoutId id="2147483711" r:id="rId5"/>
    <p:sldLayoutId id="2147483709" r:id="rId6"/>
    <p:sldLayoutId id="2147483652" r:id="rId7"/>
    <p:sldLayoutId id="2147483677" r:id="rId8"/>
    <p:sldLayoutId id="2147483713" r:id="rId9"/>
    <p:sldLayoutId id="2147483663" r:id="rId10"/>
    <p:sldLayoutId id="2147483662" r:id="rId11"/>
    <p:sldLayoutId id="2147483717" r:id="rId12"/>
    <p:sldLayoutId id="2147483714" r:id="rId13"/>
    <p:sldLayoutId id="2147483715" r:id="rId14"/>
    <p:sldLayoutId id="2147483654" r:id="rId15"/>
    <p:sldLayoutId id="2147483655" r:id="rId16"/>
    <p:sldLayoutId id="2147483666" r:id="rId17"/>
    <p:sldLayoutId id="2147483667" r:id="rId18"/>
    <p:sldLayoutId id="2147483716" r:id="rId19"/>
  </p:sldLayoutIdLst>
  <p:hf hdr="0" ftr="0" dt="0"/>
  <p:txStyles>
    <p:titleStyle>
      <a:lvl1pPr algn="l" defTabSz="914400" rtl="0" eaLnBrk="1" latinLnBrk="0" hangingPunct="1">
        <a:lnSpc>
          <a:spcPct val="95000"/>
        </a:lnSpc>
        <a:spcBef>
          <a:spcPct val="0"/>
        </a:spcBef>
        <a:buNone/>
        <a:defRPr sz="3400" b="1" kern="1200">
          <a:solidFill>
            <a:schemeClr val="accent1"/>
          </a:solidFill>
          <a:latin typeface="+mj-lt"/>
          <a:ea typeface="+mj-ea"/>
          <a:cs typeface="+mj-cs"/>
        </a:defRPr>
      </a:lvl1pPr>
    </p:titleStyle>
    <p:bodyStyle>
      <a:lvl1pPr marL="312738" indent="-3127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2400" kern="1200">
          <a:solidFill>
            <a:schemeClr val="tx1"/>
          </a:solidFill>
          <a:latin typeface="+mn-lt"/>
          <a:ea typeface="+mn-ea"/>
          <a:cs typeface="+mn-cs"/>
        </a:defRPr>
      </a:lvl1pPr>
      <a:lvl2pPr marL="762000" indent="-304800"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2100" kern="1200">
          <a:solidFill>
            <a:schemeClr val="tx1"/>
          </a:solidFill>
          <a:latin typeface="+mn-lt"/>
          <a:ea typeface="+mn-ea"/>
          <a:cs typeface="+mn-cs"/>
        </a:defRPr>
      </a:lvl2pPr>
      <a:lvl3pPr marL="1252538" indent="-3381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3pPr>
      <a:lvl4pPr marL="1692275" indent="-320675"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4pPr>
      <a:lvl5pPr marL="2141538" indent="-3127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568">
          <p15:clr>
            <a:srgbClr val="F26B43"/>
          </p15:clr>
        </p15:guide>
        <p15:guide id="3" pos="4112">
          <p15:clr>
            <a:srgbClr val="F26B43"/>
          </p15:clr>
        </p15:guide>
        <p15:guide id="4" pos="506">
          <p15:clr>
            <a:srgbClr val="F26B43"/>
          </p15:clr>
        </p15:guide>
        <p15:guide id="5" pos="7174">
          <p15:clr>
            <a:srgbClr val="F26B43"/>
          </p15:clr>
        </p15:guide>
        <p15:guide id="6" orient="horz" pos="2160">
          <p15:clr>
            <a:srgbClr val="F26B43"/>
          </p15:clr>
        </p15:guide>
        <p15:guide id="8" orient="horz" pos="550">
          <p15:clr>
            <a:srgbClr val="F26B43"/>
          </p15:clr>
        </p15:guide>
        <p15:guide id="9" orient="horz" pos="1275">
          <p15:clr>
            <a:srgbClr val="F26B43"/>
          </p15:clr>
        </p15:guide>
        <p15:guide id="10" orient="horz" pos="3929">
          <p15:clr>
            <a:srgbClr val="F26B43"/>
          </p15:clr>
        </p15:guide>
        <p15:guide id="11" orient="horz" pos="365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sz="4000" dirty="0" smtClean="0"/>
              <a:t>Oikaisut kuntien vuoden 2021 ja 2022 tilinpäätöstietojen mukaisiin kustannuksiin</a:t>
            </a:r>
            <a:br>
              <a:rPr lang="fi-FI" sz="4000" dirty="0" smtClean="0"/>
            </a:br>
            <a:endParaRPr lang="fi-FI" sz="2000" dirty="0"/>
          </a:p>
        </p:txBody>
      </p:sp>
      <p:sp>
        <p:nvSpPr>
          <p:cNvPr id="3" name="Alaotsikko 2"/>
          <p:cNvSpPr>
            <a:spLocks noGrp="1"/>
          </p:cNvSpPr>
          <p:nvPr>
            <p:ph type="subTitle" idx="1"/>
          </p:nvPr>
        </p:nvSpPr>
        <p:spPr/>
        <p:txBody>
          <a:bodyPr>
            <a:normAutofit/>
          </a:bodyPr>
          <a:lstStyle/>
          <a:p>
            <a:r>
              <a:rPr lang="fi-FI" sz="1600" dirty="0" smtClean="0"/>
              <a:t>TILAISUUS 6.9.2023</a:t>
            </a:r>
          </a:p>
        </p:txBody>
      </p:sp>
    </p:spTree>
    <p:extLst>
      <p:ext uri="{BB962C8B-B14F-4D97-AF65-F5344CB8AC3E}">
        <p14:creationId xmlns:p14="http://schemas.microsoft.com/office/powerpoint/2010/main" val="1216842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Sovelletut periaatteet oikaisuja tehtäessä </a:t>
            </a:r>
          </a:p>
        </p:txBody>
      </p:sp>
      <p:sp>
        <p:nvSpPr>
          <p:cNvPr id="3" name="Sisällön paikkamerkki 2"/>
          <p:cNvSpPr>
            <a:spLocks noGrp="1"/>
          </p:cNvSpPr>
          <p:nvPr>
            <p:ph idx="1"/>
          </p:nvPr>
        </p:nvSpPr>
        <p:spPr/>
        <p:txBody>
          <a:bodyPr/>
          <a:lstStyle/>
          <a:p>
            <a:r>
              <a:rPr lang="fi-FI" b="1" dirty="0" smtClean="0"/>
              <a:t>Kuntayhtymän alijäämän kattaminen</a:t>
            </a:r>
          </a:p>
          <a:p>
            <a:pPr lvl="1"/>
            <a:r>
              <a:rPr lang="fi-FI" dirty="0"/>
              <a:t>Mikäli kunnan tai kuntayhtymän vastauksesta tai annetuista lisätiedoista ei ole käynyt muuta ilmi, kuntayhtymän ilmoitusta laskutuksesta (alijäämän kattaminen) on pidetty riidattomana. Oleellista oikaisussa on </a:t>
            </a:r>
            <a:r>
              <a:rPr lang="fi-FI" dirty="0" smtClean="0"/>
              <a:t>kulukirjauksen </a:t>
            </a:r>
            <a:r>
              <a:rPr lang="fi-FI" dirty="0"/>
              <a:t>ajoittuminen ja palveluluokka. Laskun maksamisen ajankohdalla ei ole merkitystä.  </a:t>
            </a:r>
            <a:endParaRPr lang="fi-FI" dirty="0" smtClean="0"/>
          </a:p>
          <a:p>
            <a:pPr lvl="1"/>
            <a:r>
              <a:rPr lang="fi-FI" dirty="0" smtClean="0"/>
              <a:t>Erittely alijäämän kertymisestä eri vuosina on saatu kuntayhtymältä. </a:t>
            </a:r>
          </a:p>
          <a:p>
            <a:pPr lvl="1"/>
            <a:r>
              <a:rPr lang="fi-FI" dirty="0" smtClean="0"/>
              <a:t>Aiempana vuonna kertyneestä ylijäämästä kirjatun investointivarauksen purku on huomioitu oikaisua tehtäessä. </a:t>
            </a:r>
            <a:endParaRPr lang="fi-FI" dirty="0"/>
          </a:p>
          <a:p>
            <a:endParaRPr lang="fi-FI" dirty="0"/>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10</a:t>
            </a:fld>
            <a:endParaRPr lang="fi-FI" noProof="0" dirty="0"/>
          </a:p>
        </p:txBody>
      </p:sp>
    </p:spTree>
    <p:extLst>
      <p:ext uri="{BB962C8B-B14F-4D97-AF65-F5344CB8AC3E}">
        <p14:creationId xmlns:p14="http://schemas.microsoft.com/office/powerpoint/2010/main" val="4066400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Sovelletut periaatteet oikaisuja </a:t>
            </a:r>
            <a:r>
              <a:rPr lang="fi-FI" dirty="0" smtClean="0"/>
              <a:t>tehtäessä </a:t>
            </a:r>
            <a:endParaRPr lang="fi-FI" dirty="0"/>
          </a:p>
        </p:txBody>
      </p:sp>
      <p:sp>
        <p:nvSpPr>
          <p:cNvPr id="3" name="Sisällön paikkamerkki 2"/>
          <p:cNvSpPr>
            <a:spLocks noGrp="1"/>
          </p:cNvSpPr>
          <p:nvPr>
            <p:ph idx="1"/>
          </p:nvPr>
        </p:nvSpPr>
        <p:spPr>
          <a:xfrm>
            <a:off x="814162" y="1998864"/>
            <a:ext cx="10871108" cy="3797920"/>
          </a:xfrm>
        </p:spPr>
        <p:txBody>
          <a:bodyPr>
            <a:normAutofit/>
          </a:bodyPr>
          <a:lstStyle/>
          <a:p>
            <a:r>
              <a:rPr lang="fi-FI" b="1" dirty="0" smtClean="0"/>
              <a:t>Kirjauskausi</a:t>
            </a:r>
            <a:r>
              <a:rPr lang="fi-FI" dirty="0" smtClean="0"/>
              <a:t> </a:t>
            </a:r>
            <a:endParaRPr lang="fi-FI" dirty="0"/>
          </a:p>
          <a:p>
            <a:pPr lvl="1"/>
            <a:r>
              <a:rPr lang="fi-FI" dirty="0" smtClean="0"/>
              <a:t>Jos </a:t>
            </a:r>
            <a:r>
              <a:rPr lang="fi-FI" dirty="0"/>
              <a:t>päätöksenteko </a:t>
            </a:r>
            <a:r>
              <a:rPr lang="fi-FI" dirty="0" smtClean="0"/>
              <a:t>kuntayhtymän alijäämän </a:t>
            </a:r>
            <a:r>
              <a:rPr lang="fi-FI" dirty="0"/>
              <a:t>kattamisesta tai ylijäämän palautuksesta on tehty myöhään keväällä, </a:t>
            </a:r>
            <a:r>
              <a:rPr lang="fi-FI" dirty="0" smtClean="0"/>
              <a:t>jäsenkunnalta on tarvittaessa selvitetty, </a:t>
            </a:r>
            <a:r>
              <a:rPr lang="fi-FI" dirty="0"/>
              <a:t>minkä vuoden tilinpäätökseen </a:t>
            </a:r>
            <a:r>
              <a:rPr lang="fi-FI" dirty="0" smtClean="0"/>
              <a:t>erät on kirjattu. </a:t>
            </a:r>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11</a:t>
            </a:fld>
            <a:endParaRPr lang="fi-FI" noProof="0" dirty="0"/>
          </a:p>
        </p:txBody>
      </p:sp>
    </p:spTree>
    <p:extLst>
      <p:ext uri="{BB962C8B-B14F-4D97-AF65-F5344CB8AC3E}">
        <p14:creationId xmlns:p14="http://schemas.microsoft.com/office/powerpoint/2010/main" val="2985925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Sovelletut periaatteet oikaisuja tehtäessä </a:t>
            </a:r>
            <a:endParaRPr lang="fi-FI" dirty="0"/>
          </a:p>
        </p:txBody>
      </p:sp>
      <p:sp>
        <p:nvSpPr>
          <p:cNvPr id="3" name="Sisällön paikkamerkki 2"/>
          <p:cNvSpPr>
            <a:spLocks noGrp="1"/>
          </p:cNvSpPr>
          <p:nvPr>
            <p:ph idx="1"/>
          </p:nvPr>
        </p:nvSpPr>
        <p:spPr/>
        <p:txBody>
          <a:bodyPr>
            <a:normAutofit/>
          </a:bodyPr>
          <a:lstStyle/>
          <a:p>
            <a:r>
              <a:rPr lang="fi-FI" b="1" dirty="0" smtClean="0"/>
              <a:t>Pakolliset </a:t>
            </a:r>
            <a:r>
              <a:rPr lang="fi-FI" b="1" dirty="0"/>
              <a:t>varaukset</a:t>
            </a:r>
            <a:endParaRPr lang="fi-FI" dirty="0"/>
          </a:p>
          <a:p>
            <a:pPr lvl="1"/>
            <a:r>
              <a:rPr lang="fi-FI" dirty="0" smtClean="0"/>
              <a:t>Mikäli </a:t>
            </a:r>
            <a:r>
              <a:rPr lang="fi-FI" dirty="0"/>
              <a:t>pakollinen varaus on </a:t>
            </a:r>
            <a:r>
              <a:rPr lang="fi-FI" dirty="0" smtClean="0"/>
              <a:t>kirjattu </a:t>
            </a:r>
            <a:r>
              <a:rPr lang="fi-FI" dirty="0" err="1"/>
              <a:t>sote</a:t>
            </a:r>
            <a:r>
              <a:rPr lang="fi-FI" dirty="0"/>
              <a:t>-palveluluokalle, </a:t>
            </a:r>
            <a:r>
              <a:rPr lang="fi-FI" dirty="0" smtClean="0"/>
              <a:t>oikaisuja tehtäessä on oletettu, että varaus </a:t>
            </a:r>
            <a:r>
              <a:rPr lang="fi-FI" dirty="0"/>
              <a:t>on myös purettu ja mahdollisesti </a:t>
            </a:r>
            <a:r>
              <a:rPr lang="fi-FI" dirty="0" smtClean="0"/>
              <a:t>toteutuneen </a:t>
            </a:r>
            <a:r>
              <a:rPr lang="fi-FI" dirty="0"/>
              <a:t>laskun ylittävä osa on tuloutettu samalle </a:t>
            </a:r>
            <a:r>
              <a:rPr lang="fi-FI" dirty="0" err="1" smtClean="0"/>
              <a:t>sote</a:t>
            </a:r>
            <a:r>
              <a:rPr lang="fi-FI" dirty="0" smtClean="0"/>
              <a:t>-palveluluokalle</a:t>
            </a:r>
            <a:r>
              <a:rPr lang="fi-FI" dirty="0"/>
              <a:t>. </a:t>
            </a:r>
          </a:p>
          <a:p>
            <a:pPr lvl="1"/>
            <a:r>
              <a:rPr lang="fi-FI" dirty="0" smtClean="0"/>
              <a:t>Mikäli </a:t>
            </a:r>
            <a:r>
              <a:rPr lang="fi-FI" dirty="0"/>
              <a:t>pakollinen varaus on </a:t>
            </a:r>
            <a:r>
              <a:rPr lang="fi-FI" dirty="0" smtClean="0"/>
              <a:t>kirjattu esim. yleishallinnon </a:t>
            </a:r>
            <a:r>
              <a:rPr lang="fi-FI" dirty="0"/>
              <a:t>palveluluokalle, </a:t>
            </a:r>
            <a:r>
              <a:rPr lang="fi-FI" dirty="0" smtClean="0"/>
              <a:t>oletuksena </a:t>
            </a:r>
            <a:r>
              <a:rPr lang="fi-FI" dirty="0"/>
              <a:t>on, että varaus on </a:t>
            </a:r>
            <a:r>
              <a:rPr lang="fi-FI" dirty="0" smtClean="0"/>
              <a:t>myös purettu </a:t>
            </a:r>
            <a:r>
              <a:rPr lang="fi-FI" dirty="0"/>
              <a:t>yleishallinnon palveluluokalle. </a:t>
            </a:r>
            <a:endParaRPr lang="fi-FI" dirty="0" smtClean="0"/>
          </a:p>
          <a:p>
            <a:pPr lvl="1"/>
            <a:r>
              <a:rPr lang="fi-FI" dirty="0" smtClean="0"/>
              <a:t>Takautuvaa erää varten yleishallintoon kirjattua pakollista varausta ei ole oikaistu, siirtolaskelmavuosille yleishallintoon kirjattu pakollinen varaus on oikaistu </a:t>
            </a:r>
            <a:r>
              <a:rPr lang="fi-FI" dirty="0" err="1" smtClean="0"/>
              <a:t>sotekustannuksiin</a:t>
            </a:r>
            <a:r>
              <a:rPr lang="fi-FI" dirty="0" smtClean="0"/>
              <a:t>. </a:t>
            </a:r>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12</a:t>
            </a:fld>
            <a:endParaRPr lang="fi-FI" noProof="0" dirty="0"/>
          </a:p>
        </p:txBody>
      </p:sp>
    </p:spTree>
    <p:extLst>
      <p:ext uri="{BB962C8B-B14F-4D97-AF65-F5344CB8AC3E}">
        <p14:creationId xmlns:p14="http://schemas.microsoft.com/office/powerpoint/2010/main" val="3695756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Sovelletut periaatteet oikaisuja </a:t>
            </a:r>
            <a:r>
              <a:rPr lang="fi-FI" dirty="0" smtClean="0"/>
              <a:t>tehtäessä </a:t>
            </a:r>
            <a:endParaRPr lang="fi-FI" dirty="0"/>
          </a:p>
        </p:txBody>
      </p:sp>
      <p:sp>
        <p:nvSpPr>
          <p:cNvPr id="3" name="Sisällön paikkamerkki 2"/>
          <p:cNvSpPr>
            <a:spLocks noGrp="1"/>
          </p:cNvSpPr>
          <p:nvPr>
            <p:ph idx="1"/>
          </p:nvPr>
        </p:nvSpPr>
        <p:spPr/>
        <p:txBody>
          <a:bodyPr>
            <a:normAutofit/>
          </a:bodyPr>
          <a:lstStyle/>
          <a:p>
            <a:r>
              <a:rPr lang="fi-FI" b="1" dirty="0"/>
              <a:t>Tilinpäätöksen 2022 </a:t>
            </a:r>
            <a:r>
              <a:rPr lang="fi-FI" b="1" dirty="0" smtClean="0"/>
              <a:t>jälkeen kirjatut </a:t>
            </a:r>
            <a:r>
              <a:rPr lang="fi-FI" b="1" dirty="0"/>
              <a:t>tapahtumat</a:t>
            </a:r>
            <a:endParaRPr lang="fi-FI" dirty="0"/>
          </a:p>
          <a:p>
            <a:pPr lvl="1"/>
            <a:r>
              <a:rPr lang="fi-FI" dirty="0"/>
              <a:t>Oikaistavan tilinpäätöserän tulee olla kirjattu vuoden 2022 tilinpäätökseen, jotta oikaisu voidaan tehdä. </a:t>
            </a:r>
            <a:endParaRPr lang="fi-FI" dirty="0" smtClean="0"/>
          </a:p>
          <a:p>
            <a:pPr lvl="1"/>
            <a:r>
              <a:rPr lang="fi-FI" dirty="0" smtClean="0"/>
              <a:t>Vuonna </a:t>
            </a:r>
            <a:r>
              <a:rPr lang="fi-FI" dirty="0"/>
              <a:t>2023 tehtyjä loppuselvityksen tietoja ei ole käytetty oikaisuihin, vaan esimerkiksi </a:t>
            </a:r>
            <a:r>
              <a:rPr lang="fi-FI" dirty="0" smtClean="0"/>
              <a:t>yli- </a:t>
            </a:r>
            <a:r>
              <a:rPr lang="fi-FI" dirty="0"/>
              <a:t>tai alijäämää osoittavan erän on tullut sisältyä vuoden 2022 tilinpäätökseen. </a:t>
            </a:r>
            <a:endParaRPr lang="fi-FI" dirty="0" smtClean="0"/>
          </a:p>
          <a:p>
            <a:pPr lvl="1"/>
            <a:r>
              <a:rPr lang="fi-FI" dirty="0" smtClean="0"/>
              <a:t>Kuntayhtymän </a:t>
            </a:r>
            <a:r>
              <a:rPr lang="fi-FI" dirty="0"/>
              <a:t>purkamiseen </a:t>
            </a:r>
            <a:r>
              <a:rPr lang="fi-FI" dirty="0" smtClean="0"/>
              <a:t>liittyviä eriä, </a:t>
            </a:r>
            <a:r>
              <a:rPr lang="fi-FI" dirty="0"/>
              <a:t>jotka eivät ole vääristäneet </a:t>
            </a:r>
            <a:r>
              <a:rPr lang="fi-FI" dirty="0" smtClean="0"/>
              <a:t>laskelmavuoden suoriteperusteista </a:t>
            </a:r>
            <a:r>
              <a:rPr lang="fi-FI" dirty="0"/>
              <a:t>laskutusta, </a:t>
            </a:r>
            <a:r>
              <a:rPr lang="fi-FI" dirty="0" smtClean="0"/>
              <a:t>ei ole oikaistu. </a:t>
            </a:r>
            <a:r>
              <a:rPr lang="fi-FI" dirty="0"/>
              <a:t> </a:t>
            </a:r>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13</a:t>
            </a:fld>
            <a:endParaRPr lang="fi-FI" noProof="0" dirty="0"/>
          </a:p>
        </p:txBody>
      </p:sp>
    </p:spTree>
    <p:extLst>
      <p:ext uri="{BB962C8B-B14F-4D97-AF65-F5344CB8AC3E}">
        <p14:creationId xmlns:p14="http://schemas.microsoft.com/office/powerpoint/2010/main" val="3481451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Sovelletut periaatteet oikaisuja tehtäessä </a:t>
            </a:r>
            <a:endParaRPr lang="fi-FI" dirty="0"/>
          </a:p>
        </p:txBody>
      </p:sp>
      <p:sp>
        <p:nvSpPr>
          <p:cNvPr id="3" name="Sisällön paikkamerkki 2"/>
          <p:cNvSpPr>
            <a:spLocks noGrp="1"/>
          </p:cNvSpPr>
          <p:nvPr>
            <p:ph idx="1"/>
          </p:nvPr>
        </p:nvSpPr>
        <p:spPr/>
        <p:txBody>
          <a:bodyPr>
            <a:normAutofit lnSpcReduction="10000"/>
          </a:bodyPr>
          <a:lstStyle/>
          <a:p>
            <a:r>
              <a:rPr lang="fi-FI" b="1" dirty="0" smtClean="0"/>
              <a:t>Luovutusvoitot ja –tappiot </a:t>
            </a:r>
          </a:p>
          <a:p>
            <a:pPr lvl="1"/>
            <a:r>
              <a:rPr lang="fi-FI" dirty="0" smtClean="0"/>
              <a:t>Luovutusvoittoja ja luovutustappioita ei ole </a:t>
            </a:r>
            <a:r>
              <a:rPr lang="fi-FI" dirty="0" err="1" smtClean="0"/>
              <a:t>nettoutettu</a:t>
            </a:r>
            <a:r>
              <a:rPr lang="fi-FI" dirty="0" smtClean="0"/>
              <a:t> oikaisuja tehtäessä. </a:t>
            </a:r>
          </a:p>
          <a:p>
            <a:pPr lvl="1"/>
            <a:r>
              <a:rPr lang="fi-FI" dirty="0" smtClean="0"/>
              <a:t>Oikaistava erä on tullut kirjata </a:t>
            </a:r>
            <a:r>
              <a:rPr lang="fi-FI" dirty="0" err="1" smtClean="0"/>
              <a:t>soten</a:t>
            </a:r>
            <a:r>
              <a:rPr lang="fi-FI" dirty="0" smtClean="0"/>
              <a:t> tai </a:t>
            </a:r>
            <a:r>
              <a:rPr lang="fi-FI" dirty="0" err="1" smtClean="0"/>
              <a:t>pelan</a:t>
            </a:r>
            <a:r>
              <a:rPr lang="fi-FI" dirty="0" smtClean="0"/>
              <a:t> palveluluokalle. </a:t>
            </a:r>
            <a:endParaRPr lang="fi-FI" dirty="0"/>
          </a:p>
          <a:p>
            <a:pPr lvl="1"/>
            <a:r>
              <a:rPr lang="fi-FI" dirty="0" smtClean="0"/>
              <a:t>Satunnaisiin tuottoihin tai kuluihin kirjattuja eriä ei ole oikaistu. </a:t>
            </a:r>
          </a:p>
          <a:p>
            <a:r>
              <a:rPr lang="fi-FI" b="1" dirty="0" smtClean="0"/>
              <a:t>Kertaluonteiset poistot ja arvonalentumiset</a:t>
            </a:r>
          </a:p>
          <a:p>
            <a:pPr lvl="1"/>
            <a:r>
              <a:rPr lang="fi-FI" dirty="0" smtClean="0"/>
              <a:t>Oikaistava erä on tullut kirjata </a:t>
            </a:r>
            <a:r>
              <a:rPr lang="fi-FI" dirty="0" err="1" smtClean="0"/>
              <a:t>soten</a:t>
            </a:r>
            <a:r>
              <a:rPr lang="fi-FI" dirty="0" smtClean="0"/>
              <a:t> tai </a:t>
            </a:r>
            <a:r>
              <a:rPr lang="fi-FI" dirty="0" err="1" smtClean="0"/>
              <a:t>pelan</a:t>
            </a:r>
            <a:r>
              <a:rPr lang="fi-FI" dirty="0" smtClean="0"/>
              <a:t> palveluluokalle.</a:t>
            </a:r>
          </a:p>
          <a:p>
            <a:r>
              <a:rPr lang="fi-FI" b="1" dirty="0" smtClean="0"/>
              <a:t>Muita kuin asetuksessa mainittuja eriä ei ole oikaistu, vaikka niitä olisi ilmoitettu. </a:t>
            </a:r>
          </a:p>
          <a:p>
            <a:endParaRPr lang="fi-FI" dirty="0" smtClean="0"/>
          </a:p>
          <a:p>
            <a:endParaRPr lang="fi-FI" dirty="0" smtClean="0"/>
          </a:p>
          <a:p>
            <a:endParaRPr lang="fi-FI" dirty="0" smtClean="0"/>
          </a:p>
          <a:p>
            <a:endParaRPr lang="fi-FI" dirty="0"/>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14</a:t>
            </a:fld>
            <a:endParaRPr lang="fi-FI" noProof="0" dirty="0"/>
          </a:p>
        </p:txBody>
      </p:sp>
    </p:spTree>
    <p:extLst>
      <p:ext uri="{BB962C8B-B14F-4D97-AF65-F5344CB8AC3E}">
        <p14:creationId xmlns:p14="http://schemas.microsoft.com/office/powerpoint/2010/main" val="228113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Julkaistu aineisto oikaisuista sekä kommentoinnin ohjeistus </a:t>
            </a:r>
            <a:endParaRPr lang="fi-FI" dirty="0"/>
          </a:p>
        </p:txBody>
      </p:sp>
    </p:spTree>
    <p:extLst>
      <p:ext uri="{BB962C8B-B14F-4D97-AF65-F5344CB8AC3E}">
        <p14:creationId xmlns:p14="http://schemas.microsoft.com/office/powerpoint/2010/main" val="3195885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a:xfrm>
            <a:off x="814160" y="720000"/>
            <a:ext cx="10970563" cy="1080000"/>
          </a:xfrm>
        </p:spPr>
        <p:txBody>
          <a:bodyPr>
            <a:normAutofit/>
          </a:bodyPr>
          <a:lstStyle/>
          <a:p>
            <a:r>
              <a:rPr lang="fi-FI" dirty="0" smtClean="0"/>
              <a:t>Siirtolaskelmaluonnoksessa 31.8. julkaistut oikaisut</a:t>
            </a:r>
            <a:endParaRPr lang="fi-FI" dirty="0"/>
          </a:p>
        </p:txBody>
      </p:sp>
      <p:sp>
        <p:nvSpPr>
          <p:cNvPr id="4" name="Sisällön paikkamerkki 3"/>
          <p:cNvSpPr>
            <a:spLocks noGrp="1"/>
          </p:cNvSpPr>
          <p:nvPr>
            <p:ph idx="1"/>
          </p:nvPr>
        </p:nvSpPr>
        <p:spPr>
          <a:xfrm>
            <a:off x="814162" y="1943999"/>
            <a:ext cx="10871108" cy="4054779"/>
          </a:xfrm>
        </p:spPr>
        <p:txBody>
          <a:bodyPr>
            <a:normAutofit lnSpcReduction="10000"/>
          </a:bodyPr>
          <a:lstStyle/>
          <a:p>
            <a:r>
              <a:rPr lang="fi-FI" dirty="0"/>
              <a:t>Oikaisut kasvattavat koko maan tasolla vuoden 2022 nettokustannuksia noin </a:t>
            </a:r>
            <a:r>
              <a:rPr lang="fi-FI" b="1" dirty="0"/>
              <a:t>220 milj. </a:t>
            </a:r>
            <a:r>
              <a:rPr lang="fi-FI" b="1" dirty="0" smtClean="0"/>
              <a:t>euroa</a:t>
            </a:r>
            <a:r>
              <a:rPr lang="fi-FI" dirty="0"/>
              <a:t> </a:t>
            </a:r>
            <a:r>
              <a:rPr lang="fi-FI" dirty="0" smtClean="0"/>
              <a:t>ja vähentävät </a:t>
            </a:r>
            <a:r>
              <a:rPr lang="fi-FI" dirty="0"/>
              <a:t>vuoden 2021 nettokustannuksia noin </a:t>
            </a:r>
            <a:r>
              <a:rPr lang="fi-FI" b="1" dirty="0"/>
              <a:t>10 milj. </a:t>
            </a:r>
            <a:r>
              <a:rPr lang="fi-FI" dirty="0"/>
              <a:t>euroa.  </a:t>
            </a:r>
          </a:p>
          <a:p>
            <a:r>
              <a:rPr lang="fi-FI" dirty="0" smtClean="0"/>
              <a:t>Euromääräisesti </a:t>
            </a:r>
            <a:r>
              <a:rPr lang="fi-FI" dirty="0"/>
              <a:t>suurimmat oikaistavat erät ovat </a:t>
            </a:r>
            <a:r>
              <a:rPr lang="fi-FI" dirty="0" smtClean="0"/>
              <a:t>luovutusvoittoja </a:t>
            </a:r>
            <a:r>
              <a:rPr lang="fi-FI" dirty="0"/>
              <a:t>ja lukumääräisesti eniten oikaisuja tehdään sairaanhoitopiirien yli- ja alijäämien osalta.</a:t>
            </a:r>
          </a:p>
          <a:p>
            <a:r>
              <a:rPr lang="fi-FI" dirty="0" smtClean="0"/>
              <a:t>Kustannusten </a:t>
            </a:r>
            <a:r>
              <a:rPr lang="fi-FI" dirty="0"/>
              <a:t>oikaisut koskevat noin kolmasosaa kunnista. </a:t>
            </a:r>
            <a:endParaRPr lang="fi-FI" dirty="0" smtClean="0"/>
          </a:p>
          <a:p>
            <a:r>
              <a:rPr lang="fi-FI" dirty="0"/>
              <a:t>Oikaisuja tehdään molempiin suuntiin eli osalla </a:t>
            </a:r>
            <a:r>
              <a:rPr lang="fi-FI" dirty="0" smtClean="0"/>
              <a:t>kustannukset </a:t>
            </a:r>
            <a:r>
              <a:rPr lang="fi-FI" dirty="0"/>
              <a:t>kasvavat, osalla laskevat.</a:t>
            </a:r>
          </a:p>
        </p:txBody>
      </p:sp>
    </p:spTree>
    <p:extLst>
      <p:ext uri="{BB962C8B-B14F-4D97-AF65-F5344CB8AC3E}">
        <p14:creationId xmlns:p14="http://schemas.microsoft.com/office/powerpoint/2010/main" val="3193463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14160" y="719999"/>
            <a:ext cx="11087709" cy="1143029"/>
          </a:xfrm>
        </p:spPr>
        <p:txBody>
          <a:bodyPr>
            <a:normAutofit fontScale="90000"/>
          </a:bodyPr>
          <a:lstStyle/>
          <a:p>
            <a:r>
              <a:rPr lang="fi-FI" sz="3000" dirty="0" smtClean="0"/>
              <a:t>Oikaisujen jälkeen kunnilta hyvinvointialueelle siirtyvä kustannus  yht</a:t>
            </a:r>
            <a:r>
              <a:rPr lang="fi-FI" sz="3000" dirty="0"/>
              <a:t>. </a:t>
            </a:r>
            <a:r>
              <a:rPr lang="fi-FI" sz="3000" dirty="0" smtClean="0"/>
              <a:t>21,9 </a:t>
            </a:r>
            <a:r>
              <a:rPr lang="fi-FI" sz="3000" dirty="0"/>
              <a:t>mrd. </a:t>
            </a:r>
            <a:r>
              <a:rPr lang="fi-FI" sz="3000" dirty="0" smtClean="0"/>
              <a:t>euroa, kasvanut viime kevään arviosta +100 milj. </a:t>
            </a:r>
            <a:endParaRPr lang="fi-FI" sz="3000" dirty="0"/>
          </a:p>
        </p:txBody>
      </p:sp>
      <p:graphicFrame>
        <p:nvGraphicFramePr>
          <p:cNvPr id="7" name="Sisällön paikkamerkki 6"/>
          <p:cNvGraphicFramePr>
            <a:graphicFrameLocks noGrp="1"/>
          </p:cNvGraphicFramePr>
          <p:nvPr>
            <p:ph idx="1"/>
            <p:extLst>
              <p:ext uri="{D42A27DB-BD31-4B8C-83A1-F6EECF244321}">
                <p14:modId xmlns:p14="http://schemas.microsoft.com/office/powerpoint/2010/main" val="1010518967"/>
              </p:ext>
            </p:extLst>
          </p:nvPr>
        </p:nvGraphicFramePr>
        <p:xfrm>
          <a:off x="688032" y="2491936"/>
          <a:ext cx="11087712" cy="2805277"/>
        </p:xfrm>
        <a:graphic>
          <a:graphicData uri="http://schemas.openxmlformats.org/drawingml/2006/table">
            <a:tbl>
              <a:tblPr/>
              <a:tblGrid>
                <a:gridCol w="1960575">
                  <a:extLst>
                    <a:ext uri="{9D8B030D-6E8A-4147-A177-3AD203B41FA5}">
                      <a16:colId xmlns:a16="http://schemas.microsoft.com/office/drawing/2014/main" val="1813899653"/>
                    </a:ext>
                  </a:extLst>
                </a:gridCol>
                <a:gridCol w="2081174">
                  <a:extLst>
                    <a:ext uri="{9D8B030D-6E8A-4147-A177-3AD203B41FA5}">
                      <a16:colId xmlns:a16="http://schemas.microsoft.com/office/drawing/2014/main" val="536889634"/>
                    </a:ext>
                  </a:extLst>
                </a:gridCol>
                <a:gridCol w="2661842">
                  <a:extLst>
                    <a:ext uri="{9D8B030D-6E8A-4147-A177-3AD203B41FA5}">
                      <a16:colId xmlns:a16="http://schemas.microsoft.com/office/drawing/2014/main" val="1660953747"/>
                    </a:ext>
                  </a:extLst>
                </a:gridCol>
                <a:gridCol w="2123219">
                  <a:extLst>
                    <a:ext uri="{9D8B030D-6E8A-4147-A177-3AD203B41FA5}">
                      <a16:colId xmlns:a16="http://schemas.microsoft.com/office/drawing/2014/main" val="3693817666"/>
                    </a:ext>
                  </a:extLst>
                </a:gridCol>
                <a:gridCol w="2260902">
                  <a:extLst>
                    <a:ext uri="{9D8B030D-6E8A-4147-A177-3AD203B41FA5}">
                      <a16:colId xmlns:a16="http://schemas.microsoft.com/office/drawing/2014/main" val="1337741058"/>
                    </a:ext>
                  </a:extLst>
                </a:gridCol>
              </a:tblGrid>
              <a:tr h="1302777">
                <a:tc>
                  <a:txBody>
                    <a:bodyPr/>
                    <a:lstStyle/>
                    <a:p>
                      <a:pPr algn="l" fontAlgn="b"/>
                      <a:r>
                        <a:rPr lang="fi-FI" sz="2400" b="0" i="0" u="none" strike="noStrike" dirty="0">
                          <a:solidFill>
                            <a:srgbClr val="000000"/>
                          </a:solidFill>
                          <a:effectLst/>
                          <a:latin typeface="Arial" panose="020B060402020202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396D"/>
                    </a:solidFill>
                  </a:tcPr>
                </a:tc>
                <a:tc>
                  <a:txBody>
                    <a:bodyPr/>
                    <a:lstStyle/>
                    <a:p>
                      <a:r>
                        <a:rPr lang="fi-FI" sz="1800" b="1" dirty="0" smtClean="0">
                          <a:solidFill>
                            <a:schemeClr val="bg1"/>
                          </a:solidFill>
                        </a:rPr>
                        <a:t>Kevään arvio </a:t>
                      </a:r>
                    </a:p>
                    <a:p>
                      <a:r>
                        <a:rPr lang="fi-FI" sz="1800" b="1" dirty="0" smtClean="0">
                          <a:solidFill>
                            <a:schemeClr val="bg1"/>
                          </a:solidFill>
                        </a:rPr>
                        <a:t>siirtyvästä</a:t>
                      </a:r>
                      <a:r>
                        <a:rPr lang="fi-FI" sz="1800" b="1" baseline="0" dirty="0" smtClean="0">
                          <a:solidFill>
                            <a:schemeClr val="bg1"/>
                          </a:solidFill>
                        </a:rPr>
                        <a:t> kustannusta, </a:t>
                      </a:r>
                    </a:p>
                    <a:p>
                      <a:r>
                        <a:rPr lang="fi-FI" sz="1800" b="1" dirty="0" smtClean="0">
                          <a:solidFill>
                            <a:schemeClr val="bg1"/>
                          </a:solidFill>
                        </a:rPr>
                        <a:t>TPA22 (milj.)</a:t>
                      </a:r>
                      <a:endParaRPr lang="fi-FI" sz="1800" b="1" dirty="0">
                        <a:solidFill>
                          <a:schemeClr val="bg1"/>
                        </a:solidFil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396D"/>
                    </a:solidFill>
                  </a:tcPr>
                </a:tc>
                <a:tc>
                  <a:txBody>
                    <a:bodyPr/>
                    <a:lstStyle/>
                    <a:p>
                      <a:pPr algn="l" fontAlgn="b"/>
                      <a:r>
                        <a:rPr lang="fi-FI" sz="1800" b="1" i="0" u="none" strike="noStrike" dirty="0" smtClean="0">
                          <a:solidFill>
                            <a:srgbClr val="FFFFFF"/>
                          </a:solidFill>
                          <a:effectLst/>
                          <a:latin typeface="Arial" panose="020B0604020202020204" pitchFamily="34" charset="0"/>
                        </a:rPr>
                        <a:t>Siirtyvä kustannus tilinpäätöstiedoilla </a:t>
                      </a:r>
                      <a:r>
                        <a:rPr lang="fi-FI" sz="1800" b="1" i="0" u="none" strike="noStrike" dirty="0">
                          <a:solidFill>
                            <a:srgbClr val="FFFFFF"/>
                          </a:solidFill>
                          <a:effectLst/>
                          <a:latin typeface="Arial" panose="020B0604020202020204" pitchFamily="34" charset="0"/>
                        </a:rPr>
                        <a:t>2022, </a:t>
                      </a:r>
                      <a:r>
                        <a:rPr lang="fi-FI" sz="1800" b="1" i="0" u="none" strike="noStrike" dirty="0" smtClean="0">
                          <a:solidFill>
                            <a:srgbClr val="FFFFFF"/>
                          </a:solidFill>
                          <a:effectLst/>
                          <a:latin typeface="Arial" panose="020B0604020202020204" pitchFamily="34" charset="0"/>
                        </a:rPr>
                        <a:t>TP22 </a:t>
                      </a:r>
                      <a:r>
                        <a:rPr lang="fi-FI" sz="1800" b="1" i="0" u="none" strike="noStrike" dirty="0">
                          <a:solidFill>
                            <a:srgbClr val="FFFFFF"/>
                          </a:solidFill>
                          <a:effectLst/>
                          <a:latin typeface="Arial" panose="020B0604020202020204" pitchFamily="34" charset="0"/>
                        </a:rPr>
                        <a:t>(milj.)</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396D"/>
                    </a:solidFill>
                  </a:tcPr>
                </a:tc>
                <a:tc>
                  <a:txBody>
                    <a:bodyPr/>
                    <a:lstStyle/>
                    <a:p>
                      <a:pPr algn="l" fontAlgn="b"/>
                      <a:r>
                        <a:rPr lang="fi-FI" sz="1800" b="1" i="0" u="none" strike="noStrike" dirty="0" smtClean="0">
                          <a:solidFill>
                            <a:srgbClr val="FFFFFF"/>
                          </a:solidFill>
                          <a:effectLst/>
                          <a:latin typeface="Arial" panose="020B0604020202020204" pitchFamily="34" charset="0"/>
                        </a:rPr>
                        <a:t>TP22 </a:t>
                      </a:r>
                      <a:r>
                        <a:rPr lang="fi-FI" sz="1800" b="1" i="0" u="none" strike="noStrike" dirty="0">
                          <a:solidFill>
                            <a:srgbClr val="FFFFFF"/>
                          </a:solidFill>
                          <a:effectLst/>
                          <a:latin typeface="Arial" panose="020B0604020202020204" pitchFamily="34" charset="0"/>
                        </a:rPr>
                        <a:t>tehtävät oikaisut (milj.)</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396D"/>
                    </a:solidFill>
                  </a:tcPr>
                </a:tc>
                <a:tc>
                  <a:txBody>
                    <a:bodyPr/>
                    <a:lstStyle/>
                    <a:p>
                      <a:pPr algn="l" fontAlgn="b"/>
                      <a:r>
                        <a:rPr lang="fi-FI" sz="1800" b="1" i="0" u="none" strike="noStrike" dirty="0" smtClean="0">
                          <a:solidFill>
                            <a:srgbClr val="FFFFFF"/>
                          </a:solidFill>
                          <a:effectLst/>
                          <a:latin typeface="Arial" panose="020B0604020202020204" pitchFamily="34" charset="0"/>
                        </a:rPr>
                        <a:t>Siirtyvä kustannus </a:t>
                      </a:r>
                      <a:r>
                        <a:rPr lang="fi-FI" sz="1800" b="1" i="0" u="none" strike="noStrike" dirty="0">
                          <a:solidFill>
                            <a:srgbClr val="FFFFFF"/>
                          </a:solidFill>
                          <a:effectLst/>
                          <a:latin typeface="Arial" panose="020B0604020202020204" pitchFamily="34" charset="0"/>
                        </a:rPr>
                        <a:t>oikaisujen jälkeen (milj.)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396D"/>
                    </a:solidFill>
                  </a:tcPr>
                </a:tc>
                <a:extLst>
                  <a:ext uri="{0D108BD9-81ED-4DB2-BD59-A6C34878D82A}">
                    <a16:rowId xmlns:a16="http://schemas.microsoft.com/office/drawing/2014/main" val="1615223995"/>
                  </a:ext>
                </a:extLst>
              </a:tr>
              <a:tr h="1502500">
                <a:tc>
                  <a:txBody>
                    <a:bodyPr/>
                    <a:lstStyle/>
                    <a:p>
                      <a:pPr algn="l" fontAlgn="b"/>
                      <a:r>
                        <a:rPr lang="fi-FI" sz="1800" b="0" i="0" u="none" strike="noStrike" dirty="0" err="1">
                          <a:solidFill>
                            <a:srgbClr val="000000"/>
                          </a:solidFill>
                          <a:effectLst/>
                          <a:latin typeface="Arial" panose="020B0604020202020204" pitchFamily="34" charset="0"/>
                        </a:rPr>
                        <a:t>Sote</a:t>
                      </a:r>
                      <a:r>
                        <a:rPr lang="fi-FI" sz="1800" b="0" i="0" u="none" strike="noStrike" dirty="0">
                          <a:solidFill>
                            <a:srgbClr val="000000"/>
                          </a:solidFill>
                          <a:effectLst/>
                          <a:latin typeface="Arial" panose="020B0604020202020204" pitchFamily="34" charset="0"/>
                        </a:rPr>
                        <a:t>- ja </a:t>
                      </a:r>
                      <a:r>
                        <a:rPr lang="fi-FI" sz="1800" b="0" i="0" u="none" strike="noStrike" dirty="0" err="1">
                          <a:solidFill>
                            <a:srgbClr val="000000"/>
                          </a:solidFill>
                          <a:effectLst/>
                          <a:latin typeface="Arial" panose="020B0604020202020204" pitchFamily="34" charset="0"/>
                        </a:rPr>
                        <a:t>pela</a:t>
                      </a:r>
                      <a:r>
                        <a:rPr lang="fi-FI" sz="1800" b="0" i="0" u="none" strike="noStrike" dirty="0">
                          <a:solidFill>
                            <a:srgbClr val="000000"/>
                          </a:solidFill>
                          <a:effectLst/>
                          <a:latin typeface="Arial" panose="020B0604020202020204" pitchFamily="34" charset="0"/>
                        </a:rPr>
                        <a:t>-nettokustannukset yht</a:t>
                      </a:r>
                      <a:r>
                        <a:rPr lang="fi-FI" sz="1800" b="0" i="0" u="none" strike="noStrike" dirty="0" smtClean="0">
                          <a:solidFill>
                            <a:srgbClr val="000000"/>
                          </a:solidFill>
                          <a:effectLst/>
                          <a:latin typeface="Arial" panose="020B0604020202020204" pitchFamily="34" charset="0"/>
                        </a:rPr>
                        <a:t>.</a:t>
                      </a:r>
                    </a:p>
                    <a:p>
                      <a:pPr algn="l" fontAlgn="b"/>
                      <a:endParaRPr lang="fi-FI" sz="18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r>
                        <a:rPr lang="fi-FI" sz="2000" baseline="0" dirty="0" smtClean="0"/>
                        <a:t> </a:t>
                      </a:r>
                      <a:r>
                        <a:rPr lang="fi-FI" sz="2000" dirty="0" smtClean="0"/>
                        <a:t>21 800</a:t>
                      </a:r>
                    </a:p>
                    <a:p>
                      <a:pPr lvl="1"/>
                      <a:endParaRPr lang="fi-FI" sz="2000" dirty="0" smtClean="0"/>
                    </a:p>
                    <a:p>
                      <a:endParaRPr lang="fi-FI" sz="2400" dirty="0"/>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i-FI" sz="2000" b="1" i="0" u="none" strike="noStrike" dirty="0" smtClean="0">
                          <a:solidFill>
                            <a:srgbClr val="000000"/>
                          </a:solidFill>
                          <a:effectLst/>
                          <a:latin typeface="Arial" panose="020B0604020202020204" pitchFamily="34" charset="0"/>
                        </a:rPr>
                        <a:t>21 </a:t>
                      </a:r>
                      <a:r>
                        <a:rPr lang="fi-FI" sz="2000" b="1" i="0" u="none" strike="noStrike" dirty="0">
                          <a:solidFill>
                            <a:srgbClr val="000000"/>
                          </a:solidFill>
                          <a:effectLst/>
                          <a:latin typeface="Arial" panose="020B0604020202020204" pitchFamily="34" charset="0"/>
                        </a:rPr>
                        <a:t>681 </a:t>
                      </a:r>
                      <a:endParaRPr lang="fi-FI" sz="1600" b="0" i="1" u="none" strike="noStrike" dirty="0" smtClean="0">
                        <a:solidFill>
                          <a:srgbClr val="000000"/>
                        </a:solidFill>
                        <a:effectLst/>
                        <a:latin typeface="Arial" panose="020B0604020202020204" pitchFamily="34" charset="0"/>
                      </a:endParaRPr>
                    </a:p>
                    <a:p>
                      <a:pPr algn="ctr" fontAlgn="b"/>
                      <a:r>
                        <a:rPr lang="fi-FI" sz="1600" b="0" i="1" u="none" strike="noStrike" dirty="0" smtClean="0">
                          <a:solidFill>
                            <a:srgbClr val="000000"/>
                          </a:solidFill>
                          <a:effectLst/>
                          <a:latin typeface="Arial" panose="020B0604020202020204" pitchFamily="34" charset="0"/>
                        </a:rPr>
                        <a:t>(-120</a:t>
                      </a:r>
                      <a:r>
                        <a:rPr lang="fi-FI" sz="1600" b="0" i="1" u="none" strike="noStrike" baseline="0" dirty="0" smtClean="0">
                          <a:solidFill>
                            <a:srgbClr val="000000"/>
                          </a:solidFill>
                          <a:effectLst/>
                          <a:latin typeface="Arial" panose="020B0604020202020204" pitchFamily="34" charset="0"/>
                        </a:rPr>
                        <a:t> milj. suhteessa TPA22)</a:t>
                      </a:r>
                    </a:p>
                    <a:p>
                      <a:pPr algn="ctr" fontAlgn="b"/>
                      <a:endParaRPr lang="fi-FI" sz="1600" b="0" i="1" u="none" strike="noStrike" dirty="0" smtClean="0">
                        <a:solidFill>
                          <a:srgbClr val="000000"/>
                        </a:solidFill>
                        <a:effectLst/>
                        <a:latin typeface="Arial" panose="020B0604020202020204" pitchFamily="34" charset="0"/>
                      </a:endParaRPr>
                    </a:p>
                    <a:p>
                      <a:pPr algn="ctr" fontAlgn="b"/>
                      <a:endParaRPr lang="fi-FI" sz="2000" b="0" i="0" u="none" strike="noStrike" dirty="0" smtClean="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i-FI" sz="2000" b="1" i="0" u="none" strike="noStrike" dirty="0" smtClean="0">
                          <a:solidFill>
                            <a:srgbClr val="000000"/>
                          </a:solidFill>
                          <a:effectLst/>
                          <a:latin typeface="Arial" panose="020B0604020202020204" pitchFamily="34" charset="0"/>
                        </a:rPr>
                        <a:t>+222 </a:t>
                      </a:r>
                    </a:p>
                    <a:p>
                      <a:pPr algn="ctr" fontAlgn="b"/>
                      <a:endParaRPr lang="fi-FI" sz="2000" b="1" i="0" u="none" strike="noStrike" dirty="0" smtClean="0">
                        <a:solidFill>
                          <a:srgbClr val="000000"/>
                        </a:solidFill>
                        <a:effectLst/>
                        <a:latin typeface="Arial" panose="020B0604020202020204" pitchFamily="34" charset="0"/>
                      </a:endParaRPr>
                    </a:p>
                    <a:p>
                      <a:pPr algn="ctr" fontAlgn="b"/>
                      <a:endParaRPr lang="fi-FI" sz="2000" b="1"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i-FI" sz="2000" b="1" i="0" u="none" strike="noStrike" dirty="0" smtClean="0">
                          <a:solidFill>
                            <a:srgbClr val="000000"/>
                          </a:solidFill>
                          <a:effectLst/>
                          <a:latin typeface="Arial" panose="020B0604020202020204" pitchFamily="34" charset="0"/>
                        </a:rPr>
                        <a:t> 21 </a:t>
                      </a:r>
                      <a:r>
                        <a:rPr lang="fi-FI" sz="2000" b="1" i="0" u="none" strike="noStrike" dirty="0">
                          <a:solidFill>
                            <a:srgbClr val="000000"/>
                          </a:solidFill>
                          <a:effectLst/>
                          <a:latin typeface="Arial" panose="020B0604020202020204" pitchFamily="34" charset="0"/>
                        </a:rPr>
                        <a:t>902 </a:t>
                      </a:r>
                      <a:endParaRPr lang="fi-FI" sz="2000" b="1" i="0" u="none" strike="noStrike" dirty="0" smtClean="0">
                        <a:solidFill>
                          <a:srgbClr val="000000"/>
                        </a:solidFill>
                        <a:effectLst/>
                        <a:latin typeface="Arial" panose="020B0604020202020204" pitchFamily="34" charset="0"/>
                      </a:endParaRPr>
                    </a:p>
                    <a:p>
                      <a:pPr algn="ctr" fontAlgn="b"/>
                      <a:endParaRPr lang="fi-FI" sz="2000" b="1" i="0" u="none" strike="noStrike" dirty="0" smtClean="0">
                        <a:solidFill>
                          <a:srgbClr val="000000"/>
                        </a:solidFill>
                        <a:effectLst/>
                        <a:latin typeface="Arial" panose="020B0604020202020204" pitchFamily="34" charset="0"/>
                      </a:endParaRPr>
                    </a:p>
                    <a:p>
                      <a:pPr algn="ctr" fontAlgn="b"/>
                      <a:endParaRPr lang="fi-FI" sz="2000" b="1"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5975187"/>
                  </a:ext>
                </a:extLst>
              </a:tr>
            </a:tbl>
          </a:graphicData>
        </a:graphic>
      </p:graphicFrame>
      <p:sp>
        <p:nvSpPr>
          <p:cNvPr id="4" name="Dian numeron paikkamerkki 3"/>
          <p:cNvSpPr>
            <a:spLocks noGrp="1"/>
          </p:cNvSpPr>
          <p:nvPr>
            <p:ph type="sldNum" sz="quarter" idx="12"/>
          </p:nvPr>
        </p:nvSpPr>
        <p:spPr/>
        <p:txBody>
          <a:bodyPr/>
          <a:lstStyle/>
          <a:p>
            <a:fld id="{7CD1C137-87C0-4E4B-8573-EDFCC21A7E6F}" type="slidenum">
              <a:rPr lang="fi-FI" noProof="0" smtClean="0"/>
              <a:pPr/>
              <a:t>17</a:t>
            </a:fld>
            <a:endParaRPr lang="fi-FI" noProof="0" dirty="0"/>
          </a:p>
        </p:txBody>
      </p:sp>
    </p:spTree>
    <p:extLst>
      <p:ext uri="{BB962C8B-B14F-4D97-AF65-F5344CB8AC3E}">
        <p14:creationId xmlns:p14="http://schemas.microsoft.com/office/powerpoint/2010/main" val="2790672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Voit esittää huomioita oikaisuista 30.9.2023 asti </a:t>
            </a:r>
            <a:endParaRPr lang="fi-FI" dirty="0"/>
          </a:p>
        </p:txBody>
      </p:sp>
      <p:sp>
        <p:nvSpPr>
          <p:cNvPr id="3" name="Sisällön paikkamerkki 2"/>
          <p:cNvSpPr>
            <a:spLocks noGrp="1"/>
          </p:cNvSpPr>
          <p:nvPr>
            <p:ph idx="1"/>
          </p:nvPr>
        </p:nvSpPr>
        <p:spPr/>
        <p:txBody>
          <a:bodyPr>
            <a:normAutofit lnSpcReduction="10000"/>
          </a:bodyPr>
          <a:lstStyle/>
          <a:p>
            <a:r>
              <a:rPr lang="fi-FI" dirty="0" smtClean="0"/>
              <a:t>Kunnat ja hyvinvointialueet voivat esittää huomioita.</a:t>
            </a:r>
            <a:endParaRPr lang="fi-FI" b="1" dirty="0" smtClean="0"/>
          </a:p>
          <a:p>
            <a:r>
              <a:rPr lang="fi-FI" b="1" dirty="0" smtClean="0"/>
              <a:t>Lähetä huomiosi </a:t>
            </a:r>
            <a:r>
              <a:rPr lang="fi-FI" b="1" u="sng" dirty="0" smtClean="0"/>
              <a:t>oikaistavista eristä</a:t>
            </a:r>
            <a:r>
              <a:rPr lang="fi-FI" b="1" dirty="0" smtClean="0"/>
              <a:t> vain erillisen </a:t>
            </a:r>
            <a:r>
              <a:rPr lang="fi-FI" b="1" dirty="0" err="1" smtClean="0"/>
              <a:t>webropol</a:t>
            </a:r>
            <a:r>
              <a:rPr lang="fi-FI" b="1" dirty="0" smtClean="0"/>
              <a:t>-kyselyn kautta. </a:t>
            </a:r>
            <a:endParaRPr lang="fi-FI" dirty="0" smtClean="0"/>
          </a:p>
          <a:p>
            <a:pPr lvl="1"/>
            <a:r>
              <a:rPr lang="fi-FI" dirty="0" smtClean="0"/>
              <a:t>Kyselyssä </a:t>
            </a:r>
            <a:r>
              <a:rPr lang="fi-FI" dirty="0"/>
              <a:t>on avoin kenttä sekä mahdollisuus lähettää liitteitä</a:t>
            </a:r>
            <a:r>
              <a:rPr lang="fi-FI" dirty="0" smtClean="0"/>
              <a:t>.</a:t>
            </a:r>
          </a:p>
          <a:p>
            <a:pPr lvl="1"/>
            <a:r>
              <a:rPr lang="fi-FI" dirty="0"/>
              <a:t>Jos kommentoit tietylle kunnalle tehtävää oikaisua, kirjaathan selkeästi vastaukseesi mistä kunnasta on kysymys</a:t>
            </a:r>
            <a:r>
              <a:rPr lang="fi-FI" dirty="0" smtClean="0"/>
              <a:t>.</a:t>
            </a:r>
          </a:p>
          <a:p>
            <a:pPr lvl="1"/>
            <a:r>
              <a:rPr lang="fi-FI" dirty="0"/>
              <a:t>K</a:t>
            </a:r>
            <a:r>
              <a:rPr lang="fi-FI" dirty="0" smtClean="0"/>
              <a:t>ysymykset tehdyistä oikaisuista lähetetään myös </a:t>
            </a:r>
            <a:r>
              <a:rPr lang="fi-FI" dirty="0" err="1" smtClean="0"/>
              <a:t>webropol</a:t>
            </a:r>
            <a:r>
              <a:rPr lang="fi-FI" dirty="0" smtClean="0"/>
              <a:t>-kyselyn kautta. Kyselyn vastauksia käydään läpi koko syyskuun ajan ja asiantuntijat vastaavat kyselyn kautta tulleisiin kysymyksiin.</a:t>
            </a:r>
            <a:endParaRPr lang="fi-FI" dirty="0">
              <a:solidFill>
                <a:srgbClr val="FF0000"/>
              </a:solidFill>
            </a:endParaRPr>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18</a:t>
            </a:fld>
            <a:endParaRPr lang="fi-FI" noProof="0" dirty="0"/>
          </a:p>
        </p:txBody>
      </p:sp>
    </p:spTree>
    <p:extLst>
      <p:ext uri="{BB962C8B-B14F-4D97-AF65-F5344CB8AC3E}">
        <p14:creationId xmlns:p14="http://schemas.microsoft.com/office/powerpoint/2010/main" val="151211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Mitä laskelmia julkaistaan kommentointiajan jälkeen?</a:t>
            </a:r>
            <a:endParaRPr lang="fi-FI" sz="3200" dirty="0"/>
          </a:p>
        </p:txBody>
      </p:sp>
      <p:sp>
        <p:nvSpPr>
          <p:cNvPr id="3" name="Sisällön paikkamerkki 2"/>
          <p:cNvSpPr>
            <a:spLocks noGrp="1"/>
          </p:cNvSpPr>
          <p:nvPr>
            <p:ph idx="1"/>
          </p:nvPr>
        </p:nvSpPr>
        <p:spPr>
          <a:xfrm>
            <a:off x="814162" y="1944000"/>
            <a:ext cx="10871108" cy="4149372"/>
          </a:xfrm>
        </p:spPr>
        <p:txBody>
          <a:bodyPr>
            <a:normAutofit fontScale="62500" lnSpcReduction="20000"/>
          </a:bodyPr>
          <a:lstStyle/>
          <a:p>
            <a:r>
              <a:rPr lang="fi-FI" dirty="0" smtClean="0"/>
              <a:t>Kaikki kommentointiaikana tulleet huomiot käydään läpi. </a:t>
            </a:r>
          </a:p>
          <a:p>
            <a:r>
              <a:rPr lang="fi-FI" dirty="0" smtClean="0"/>
              <a:t>Lokakuussa valtion talousarvioesityksen yhteydessä julkaistaan seuraavat laskelmat:</a:t>
            </a:r>
          </a:p>
          <a:p>
            <a:pPr lvl="1"/>
            <a:r>
              <a:rPr lang="fi-FI" dirty="0" smtClean="0"/>
              <a:t>Lopullinen laskelma kunnilta siirtyvistä kustannuksista, jossa on huomioitu mahdolliset muutokset oikaisuihin. Laskelman mukaisia siirtyviä kustannuksia käytetään rahoituslaskelmien kustannuspohjana.</a:t>
            </a:r>
          </a:p>
          <a:p>
            <a:pPr lvl="1"/>
            <a:r>
              <a:rPr lang="fi-FI" dirty="0" smtClean="0"/>
              <a:t>Lopullinen hyvinvointialueiden vuoden 2023 rahoituslaskelma ja kertakorvaus. Laskelma päivitetään vain lopullisilla siirtyvillä kustannuksilla.</a:t>
            </a:r>
          </a:p>
          <a:p>
            <a:pPr lvl="1"/>
            <a:r>
              <a:rPr lang="fi-FI" dirty="0" smtClean="0"/>
              <a:t>Päivitetty hyvinvointialueiden vuoden 2024 rahoituslaskelma. Laskelma päivitetään lopullisilla siirtyvillä kustannuksilla, syksyn ennusteen mukaisella vuoden 2024 </a:t>
            </a:r>
            <a:r>
              <a:rPr lang="fi-FI" dirty="0" err="1" smtClean="0"/>
              <a:t>hva</a:t>
            </a:r>
            <a:r>
              <a:rPr lang="fi-FI" dirty="0" smtClean="0"/>
              <a:t>-indeksillä ja valtion talousarvioesityksen mukaisilla toimenpiteillä.</a:t>
            </a:r>
          </a:p>
          <a:p>
            <a:pPr lvl="1"/>
            <a:r>
              <a:rPr lang="fi-FI" dirty="0" smtClean="0"/>
              <a:t>Päivitetty kuntien vuoden 2024 ennakollinen peruspalvelujen valtionosuuslaskelma ja sote-uudistukseen liittyvät rahoituslaskelmat. Laskelmiin päivitetään lopulliset siirtyvät kustannukset, sekä päivittynyt peruspalveluiden hintaindeksi.</a:t>
            </a:r>
          </a:p>
          <a:p>
            <a:r>
              <a:rPr lang="fi-FI" dirty="0" smtClean="0"/>
              <a:t>Vuoden lopussa julkaistaan </a:t>
            </a:r>
          </a:p>
          <a:p>
            <a:pPr lvl="1"/>
            <a:r>
              <a:rPr lang="fi-FI" dirty="0" smtClean="0"/>
              <a:t>Maksupäätösten mukainen hyvinvointialueiden vuoden 2024 rahoituslaskelma.</a:t>
            </a:r>
          </a:p>
          <a:p>
            <a:pPr lvl="1"/>
            <a:r>
              <a:rPr lang="fi-FI" dirty="0" smtClean="0"/>
              <a:t>Maksupäätösten mukainen kuntien vuoden 2024 peruspalvelujen valtionosuuslaskelma. </a:t>
            </a:r>
          </a:p>
          <a:p>
            <a:endParaRPr lang="fi-FI" dirty="0" smtClean="0">
              <a:solidFill>
                <a:srgbClr val="FF0000"/>
              </a:solidFill>
            </a:endParaRPr>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19</a:t>
            </a:fld>
            <a:endParaRPr lang="fi-FI" noProof="0" dirty="0"/>
          </a:p>
        </p:txBody>
      </p:sp>
    </p:spTree>
    <p:extLst>
      <p:ext uri="{BB962C8B-B14F-4D97-AF65-F5344CB8AC3E}">
        <p14:creationId xmlns:p14="http://schemas.microsoft.com/office/powerpoint/2010/main" val="2455584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t>Tilaisuuden ohjelma</a:t>
            </a:r>
            <a:endParaRPr lang="fi-FI" dirty="0"/>
          </a:p>
        </p:txBody>
      </p:sp>
      <p:sp>
        <p:nvSpPr>
          <p:cNvPr id="5" name="Sisällön paikkamerkki 4"/>
          <p:cNvSpPr>
            <a:spLocks noGrp="1"/>
          </p:cNvSpPr>
          <p:nvPr>
            <p:ph idx="1"/>
          </p:nvPr>
        </p:nvSpPr>
        <p:spPr/>
        <p:txBody>
          <a:bodyPr/>
          <a:lstStyle/>
          <a:p>
            <a:r>
              <a:rPr lang="fi-FI" dirty="0" smtClean="0"/>
              <a:t>Tilaisuuden avaus</a:t>
            </a:r>
          </a:p>
          <a:p>
            <a:pPr lvl="1"/>
            <a:r>
              <a:rPr lang="fi-FI" dirty="0" smtClean="0"/>
              <a:t>Pasi Leppänen, yksikön päällikkö ja finanssineuvos</a:t>
            </a:r>
          </a:p>
          <a:p>
            <a:r>
              <a:rPr lang="fi-FI" dirty="0" smtClean="0"/>
              <a:t>Oikaisuissa sovelletut periaatteet</a:t>
            </a:r>
          </a:p>
          <a:p>
            <a:pPr lvl="1"/>
            <a:r>
              <a:rPr lang="fi-FI" dirty="0" smtClean="0"/>
              <a:t>Minnamaria Korhonen, erityisasiantuntija</a:t>
            </a:r>
          </a:p>
          <a:p>
            <a:r>
              <a:rPr lang="fi-FI" dirty="0"/>
              <a:t>Julkaistu aineisto oikaisuista ja oikaisujen kommentoinnin ohjeistus</a:t>
            </a:r>
          </a:p>
          <a:p>
            <a:pPr lvl="1"/>
            <a:r>
              <a:rPr lang="fi-FI" dirty="0" smtClean="0"/>
              <a:t>Roosa Valkama, finanssiasiantuntija</a:t>
            </a:r>
            <a:endParaRPr lang="fi-FI" dirty="0"/>
          </a:p>
          <a:p>
            <a:r>
              <a:rPr lang="fi-FI" dirty="0"/>
              <a:t>Keskustelua yleisistä oikaisuihin liittyvistä periaatteista</a:t>
            </a:r>
            <a:endParaRPr lang="fi-FI" dirty="0" smtClean="0"/>
          </a:p>
        </p:txBody>
      </p:sp>
    </p:spTree>
    <p:extLst>
      <p:ext uri="{BB962C8B-B14F-4D97-AF65-F5344CB8AC3E}">
        <p14:creationId xmlns:p14="http://schemas.microsoft.com/office/powerpoint/2010/main" val="1896350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Keskustelua yleisistä oikaisuihin liittyvistä periaatteista</a:t>
            </a:r>
            <a:endParaRPr lang="fi-FI" dirty="0"/>
          </a:p>
        </p:txBody>
      </p:sp>
    </p:spTree>
    <p:extLst>
      <p:ext uri="{BB962C8B-B14F-4D97-AF65-F5344CB8AC3E}">
        <p14:creationId xmlns:p14="http://schemas.microsoft.com/office/powerpoint/2010/main" val="1475263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6D9F32-B6AA-5873-AD7D-9256525F6584}"/>
              </a:ext>
            </a:extLst>
          </p:cNvPr>
          <p:cNvSpPr>
            <a:spLocks noGrp="1"/>
          </p:cNvSpPr>
          <p:nvPr>
            <p:ph type="title"/>
          </p:nvPr>
        </p:nvSpPr>
        <p:spPr/>
        <p:txBody>
          <a:bodyPr>
            <a:normAutofit/>
          </a:bodyPr>
          <a:lstStyle/>
          <a:p>
            <a:r>
              <a:rPr lang="fi-FI" dirty="0" smtClean="0"/>
              <a:t>Mitä 31.8. julkaistut laskelmat sisältävät?</a:t>
            </a:r>
            <a:endParaRPr lang="fi-FI" dirty="0"/>
          </a:p>
        </p:txBody>
      </p:sp>
      <p:sp>
        <p:nvSpPr>
          <p:cNvPr id="3" name="Sisällön paikkamerkki 2">
            <a:extLst>
              <a:ext uri="{FF2B5EF4-FFF2-40B4-BE49-F238E27FC236}">
                <a16:creationId xmlns:a16="http://schemas.microsoft.com/office/drawing/2014/main" id="{E162B5BC-E2BD-87EA-28E2-F994C50DC2E9}"/>
              </a:ext>
            </a:extLst>
          </p:cNvPr>
          <p:cNvSpPr>
            <a:spLocks noGrp="1"/>
          </p:cNvSpPr>
          <p:nvPr>
            <p:ph idx="1"/>
          </p:nvPr>
        </p:nvSpPr>
        <p:spPr>
          <a:xfrm>
            <a:off x="814161" y="1944000"/>
            <a:ext cx="10871108" cy="3797920"/>
          </a:xfrm>
        </p:spPr>
        <p:txBody>
          <a:bodyPr>
            <a:normAutofit/>
          </a:bodyPr>
          <a:lstStyle/>
          <a:p>
            <a:r>
              <a:rPr lang="fi-FI" dirty="0" smtClean="0"/>
              <a:t>Laskelmat </a:t>
            </a:r>
            <a:r>
              <a:rPr lang="fi-FI" dirty="0"/>
              <a:t>rahoituksen siirtoon vaikuttavista </a:t>
            </a:r>
            <a:r>
              <a:rPr lang="fi-FI" dirty="0" err="1" smtClean="0"/>
              <a:t>sosiaali</a:t>
            </a:r>
            <a:r>
              <a:rPr lang="fi-FI" dirty="0" smtClean="0"/>
              <a:t>- </a:t>
            </a:r>
            <a:r>
              <a:rPr lang="fi-FI" dirty="0"/>
              <a:t>ja terveydenhuollon sekä pelastustoimen </a:t>
            </a:r>
            <a:r>
              <a:rPr lang="fi-FI" dirty="0" smtClean="0"/>
              <a:t>kustannuksista on </a:t>
            </a:r>
            <a:r>
              <a:rPr lang="fi-FI" dirty="0"/>
              <a:t>päivitetty </a:t>
            </a:r>
            <a:r>
              <a:rPr lang="fi-FI" b="1" dirty="0"/>
              <a:t>kuntien vuoden 2022 tilinpäätöstietojen perusteella. </a:t>
            </a:r>
            <a:endParaRPr lang="fi-FI" b="1" dirty="0" smtClean="0"/>
          </a:p>
          <a:p>
            <a:r>
              <a:rPr lang="fi-FI" dirty="0" smtClean="0"/>
              <a:t>Samalla </a:t>
            </a:r>
            <a:r>
              <a:rPr lang="fi-FI" b="1" dirty="0" smtClean="0"/>
              <a:t>tilinpäätöstiedoista poiketen on </a:t>
            </a:r>
            <a:r>
              <a:rPr lang="fi-FI" b="1" dirty="0"/>
              <a:t>oikaistu </a:t>
            </a:r>
            <a:r>
              <a:rPr lang="fi-FI" dirty="0"/>
              <a:t>kuntien kirjaamia </a:t>
            </a:r>
            <a:r>
              <a:rPr lang="fi-FI" dirty="0" err="1"/>
              <a:t>sosiaali</a:t>
            </a:r>
            <a:r>
              <a:rPr lang="fi-FI" dirty="0"/>
              <a:t>- ja terveydenhuollon ja pelastustoimen </a:t>
            </a:r>
            <a:r>
              <a:rPr lang="fi-FI" b="1" dirty="0"/>
              <a:t>kustannuksia,</a:t>
            </a:r>
            <a:r>
              <a:rPr lang="fi-FI" dirty="0"/>
              <a:t> </a:t>
            </a:r>
            <a:r>
              <a:rPr lang="fi-FI" b="1" dirty="0"/>
              <a:t>jotka muuten merkittävästi vääristäisivät rahoitusta. </a:t>
            </a:r>
            <a:endParaRPr lang="fi-FI" b="1" dirty="0" smtClean="0"/>
          </a:p>
          <a:p>
            <a:r>
              <a:rPr lang="fi-FI" dirty="0" smtClean="0"/>
              <a:t>Tietojen päivitys ja oikaisut </a:t>
            </a:r>
            <a:r>
              <a:rPr lang="fi-FI" dirty="0"/>
              <a:t>vaikuttavat </a:t>
            </a:r>
            <a:r>
              <a:rPr lang="fi-FI" dirty="0" smtClean="0"/>
              <a:t>kuntien ja </a:t>
            </a:r>
            <a:r>
              <a:rPr lang="fi-FI" dirty="0"/>
              <a:t>hyvinvointialueiden vuoden 2024 </a:t>
            </a:r>
            <a:r>
              <a:rPr lang="fi-FI" dirty="0" smtClean="0"/>
              <a:t>rahoitukseen sekä hyvinvointialueiden vuoden 2023 kertakorvaukseen.</a:t>
            </a:r>
          </a:p>
        </p:txBody>
      </p:sp>
      <p:sp>
        <p:nvSpPr>
          <p:cNvPr id="4" name="Dian numeron paikkamerkki 3">
            <a:extLst>
              <a:ext uri="{FF2B5EF4-FFF2-40B4-BE49-F238E27FC236}">
                <a16:creationId xmlns:a16="http://schemas.microsoft.com/office/drawing/2014/main" id="{97F6B0A6-8D1C-E5F0-6CCD-53B495D2352C}"/>
              </a:ext>
              <a:ext uri="{C183D7F6-B498-43B3-948B-1728B52AA6E4}">
                <adec:decorative xmlns="" xmlns:adec="http://schemas.microsoft.com/office/drawing/2017/decorative" val="1"/>
              </a:ext>
            </a:extLst>
          </p:cNvPr>
          <p:cNvSpPr>
            <a:spLocks noGrp="1"/>
          </p:cNvSpPr>
          <p:nvPr>
            <p:ph type="sldNum" sz="quarter" idx="12"/>
          </p:nvPr>
        </p:nvSpPr>
        <p:spPr/>
        <p:txBody>
          <a:bodyPr/>
          <a:lstStyle/>
          <a:p>
            <a:fld id="{7CD1C137-87C0-4E4B-8573-EDFCC21A7E6F}" type="slidenum">
              <a:rPr lang="en-FI" smtClean="0"/>
              <a:pPr/>
              <a:t>3</a:t>
            </a:fld>
            <a:endParaRPr lang="en-FI"/>
          </a:p>
        </p:txBody>
      </p:sp>
    </p:spTree>
    <p:extLst>
      <p:ext uri="{BB962C8B-B14F-4D97-AF65-F5344CB8AC3E}">
        <p14:creationId xmlns:p14="http://schemas.microsoft.com/office/powerpoint/2010/main" val="2168699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Laskelmia merkittävästi vääristävien tietojen oikaisu</a:t>
            </a:r>
            <a:endParaRPr lang="fi-FI" dirty="0"/>
          </a:p>
        </p:txBody>
      </p:sp>
      <p:sp>
        <p:nvSpPr>
          <p:cNvPr id="3" name="Sisällön paikkamerkki 2"/>
          <p:cNvSpPr>
            <a:spLocks noGrp="1"/>
          </p:cNvSpPr>
          <p:nvPr>
            <p:ph idx="1"/>
          </p:nvPr>
        </p:nvSpPr>
        <p:spPr>
          <a:xfrm>
            <a:off x="814162" y="1719072"/>
            <a:ext cx="10871108" cy="4540053"/>
          </a:xfrm>
        </p:spPr>
        <p:txBody>
          <a:bodyPr>
            <a:normAutofit fontScale="77500" lnSpcReduction="20000"/>
          </a:bodyPr>
          <a:lstStyle/>
          <a:p>
            <a:r>
              <a:rPr lang="fi-FI" dirty="0" err="1" smtClean="0"/>
              <a:t>Sote</a:t>
            </a:r>
            <a:r>
              <a:rPr lang="fi-FI" dirty="0" smtClean="0"/>
              <a:t>-uudistuksen yhteydessä kunnilta hyvinvointialueille siirtyvät kustannukset määritellään kuntien Valtiokonttorille raportoimien vuoden 2021 ja 2022 tilinpäätöstietojen mukaisten sosiaali- ja terveydenhuollon sekä pelastustoimen nettokustannusten perusteella.</a:t>
            </a:r>
          </a:p>
          <a:p>
            <a:r>
              <a:rPr lang="fi-FI" dirty="0" smtClean="0"/>
              <a:t>30.6. </a:t>
            </a:r>
            <a:r>
              <a:rPr lang="fi-FI" dirty="0"/>
              <a:t>voimaan tulleiden valtioneuvoston asetusten nojalla </a:t>
            </a:r>
            <a:r>
              <a:rPr lang="fi-FI" dirty="0" smtClean="0"/>
              <a:t>tilinpäätöstietoja oikaistaan </a:t>
            </a:r>
            <a:r>
              <a:rPr lang="fi-FI" dirty="0"/>
              <a:t>tilanteissa, joissa kuntien kustannuksiin liittyvä kertaluontoinen tai takautuva erä </a:t>
            </a:r>
            <a:r>
              <a:rPr lang="fi-FI" dirty="0" smtClean="0"/>
              <a:t>vääristäisi </a:t>
            </a:r>
            <a:r>
              <a:rPr lang="fi-FI" dirty="0"/>
              <a:t>merkittävästi </a:t>
            </a:r>
            <a:r>
              <a:rPr lang="fi-FI" dirty="0" smtClean="0"/>
              <a:t> </a:t>
            </a:r>
            <a:r>
              <a:rPr lang="fi-FI" dirty="0"/>
              <a:t>rahoituksen siirtolaskelmaa ja tätä kautta kuntien valtionosuutta tai hyvinvointialueiden </a:t>
            </a:r>
            <a:r>
              <a:rPr lang="fi-FI" dirty="0" smtClean="0"/>
              <a:t>rahoitusta. </a:t>
            </a:r>
          </a:p>
          <a:p>
            <a:r>
              <a:rPr lang="fi-FI" dirty="0"/>
              <a:t>L</a:t>
            </a:r>
            <a:r>
              <a:rPr lang="fi-FI" dirty="0" smtClean="0"/>
              <a:t>askelmaluonnos kunnilta hyvinvointialueille siirtyvistä nettokustannuksista sisältää asetuksen nojalla oikaistavat erät</a:t>
            </a:r>
          </a:p>
          <a:p>
            <a:r>
              <a:rPr lang="fi-FI" dirty="0" smtClean="0"/>
              <a:t>Oikaisut on otettu huomioon myös hyvinvointialuekohtaisissa siirtymätasauksissa. Asiaa koskeva hallituksen esitysluonnos on lausunnoilla 18.9. asti ja on tarkoitus antaa eduskuntaan lokakuussa</a:t>
            </a:r>
          </a:p>
          <a:p>
            <a:r>
              <a:rPr lang="fi-FI" dirty="0" smtClean="0"/>
              <a:t>Kuntien </a:t>
            </a:r>
            <a:r>
              <a:rPr lang="fi-FI" dirty="0"/>
              <a:t>ja hyvinvointialueiden rahoituslaskelmat tarkentuvat </a:t>
            </a:r>
            <a:r>
              <a:rPr lang="fi-FI" dirty="0" smtClean="0"/>
              <a:t>vielä </a:t>
            </a:r>
            <a:r>
              <a:rPr lang="fi-FI" dirty="0"/>
              <a:t>loppuvuoden 2023 </a:t>
            </a:r>
            <a:r>
              <a:rPr lang="fi-FI" dirty="0" smtClean="0"/>
              <a:t>aikana.</a:t>
            </a:r>
          </a:p>
          <a:p>
            <a:r>
              <a:rPr lang="fi-FI" b="1" dirty="0" smtClean="0"/>
              <a:t>Tässä tilaisuudessa keskitytään siirtolaskelmaluonnoksessa esitettyihin oikaisuihin. </a:t>
            </a:r>
          </a:p>
          <a:p>
            <a:pPr marL="0" indent="0">
              <a:buNone/>
            </a:pPr>
            <a:endParaRPr lang="fi-FI" dirty="0"/>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4</a:t>
            </a:fld>
            <a:endParaRPr lang="fi-FI" noProof="0" dirty="0"/>
          </a:p>
        </p:txBody>
      </p:sp>
    </p:spTree>
    <p:extLst>
      <p:ext uri="{BB962C8B-B14F-4D97-AF65-F5344CB8AC3E}">
        <p14:creationId xmlns:p14="http://schemas.microsoft.com/office/powerpoint/2010/main" val="296558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p:txBody>
          <a:bodyPr>
            <a:normAutofit fontScale="90000"/>
          </a:bodyPr>
          <a:lstStyle/>
          <a:p>
            <a:r>
              <a:rPr lang="fi-FI" dirty="0" smtClean="0"/>
              <a:t>Asetuksen nojalla oikaistavat erät ja oikaisuissa sovelletut periaatteet</a:t>
            </a:r>
            <a:endParaRPr lang="fi-FI" dirty="0"/>
          </a:p>
        </p:txBody>
      </p:sp>
      <p:sp>
        <p:nvSpPr>
          <p:cNvPr id="4" name="Dian numeron paikkamerkki 3"/>
          <p:cNvSpPr>
            <a:spLocks noGrp="1"/>
          </p:cNvSpPr>
          <p:nvPr>
            <p:ph type="sldNum" sz="quarter" idx="4294967295"/>
          </p:nvPr>
        </p:nvSpPr>
        <p:spPr>
          <a:xfrm>
            <a:off x="11088688" y="6259513"/>
            <a:ext cx="1103312" cy="365125"/>
          </a:xfrm>
        </p:spPr>
        <p:txBody>
          <a:bodyPr/>
          <a:lstStyle/>
          <a:p>
            <a:fld id="{7CD1C137-87C0-4E4B-8573-EDFCC21A7E6F}" type="slidenum">
              <a:rPr lang="fi-FI" noProof="0" smtClean="0"/>
              <a:pPr/>
              <a:t>5</a:t>
            </a:fld>
            <a:endParaRPr lang="fi-FI" noProof="0" dirty="0"/>
          </a:p>
        </p:txBody>
      </p:sp>
    </p:spTree>
    <p:extLst>
      <p:ext uri="{BB962C8B-B14F-4D97-AF65-F5344CB8AC3E}">
        <p14:creationId xmlns:p14="http://schemas.microsoft.com/office/powerpoint/2010/main" val="7958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14161" y="720000"/>
            <a:ext cx="10888566" cy="761328"/>
          </a:xfrm>
        </p:spPr>
        <p:txBody>
          <a:bodyPr>
            <a:normAutofit fontScale="90000"/>
          </a:bodyPr>
          <a:lstStyle/>
          <a:p>
            <a:r>
              <a:rPr lang="fi-FI" dirty="0" smtClean="0">
                <a:solidFill>
                  <a:schemeClr val="tx2"/>
                </a:solidFill>
              </a:rPr>
              <a:t>Asetuksen nojalla oikaistavat erät </a:t>
            </a:r>
            <a:r>
              <a:rPr lang="fi-FI" dirty="0"/>
              <a:t/>
            </a:r>
            <a:br>
              <a:rPr lang="fi-FI" dirty="0"/>
            </a:br>
            <a:endParaRPr lang="fi-FI" dirty="0"/>
          </a:p>
        </p:txBody>
      </p:sp>
      <p:sp>
        <p:nvSpPr>
          <p:cNvPr id="3" name="Sisällön paikkamerkki 2"/>
          <p:cNvSpPr>
            <a:spLocks noGrp="1"/>
          </p:cNvSpPr>
          <p:nvPr>
            <p:ph idx="1"/>
          </p:nvPr>
        </p:nvSpPr>
        <p:spPr>
          <a:xfrm>
            <a:off x="814162" y="1481328"/>
            <a:ext cx="10871108" cy="4636008"/>
          </a:xfrm>
        </p:spPr>
        <p:txBody>
          <a:bodyPr>
            <a:normAutofit fontScale="92500" lnSpcReduction="10000"/>
          </a:bodyPr>
          <a:lstStyle/>
          <a:p>
            <a:pPr lvl="0"/>
            <a:r>
              <a:rPr lang="fi-FI" u="sng" dirty="0" smtClean="0"/>
              <a:t>Takautuvat </a:t>
            </a:r>
            <a:r>
              <a:rPr lang="fi-FI" u="sng" dirty="0" err="1" smtClean="0"/>
              <a:t>palkkaharmonisaatiokustannukset</a:t>
            </a:r>
            <a:endParaRPr lang="fi-FI" u="sng" dirty="0" smtClean="0"/>
          </a:p>
          <a:p>
            <a:pPr lvl="0"/>
            <a:r>
              <a:rPr lang="fi-FI" dirty="0" smtClean="0"/>
              <a:t>Takautuvat </a:t>
            </a:r>
            <a:r>
              <a:rPr lang="fi-FI" dirty="0"/>
              <a:t>pelastustoimen varallaolokorvaukset</a:t>
            </a:r>
          </a:p>
          <a:p>
            <a:pPr lvl="0"/>
            <a:r>
              <a:rPr lang="fi-FI" u="sng" dirty="0" err="1" smtClean="0"/>
              <a:t>Sote</a:t>
            </a:r>
            <a:r>
              <a:rPr lang="fi-FI" u="sng" dirty="0" smtClean="0"/>
              <a:t>- </a:t>
            </a:r>
            <a:r>
              <a:rPr lang="fi-FI" u="sng" dirty="0"/>
              <a:t>ja </a:t>
            </a:r>
            <a:r>
              <a:rPr lang="fi-FI" u="sng" dirty="0" err="1"/>
              <a:t>pela</a:t>
            </a:r>
            <a:r>
              <a:rPr lang="fi-FI" u="sng" dirty="0"/>
              <a:t>- kuntayhtymien takautuvat alijäämät ja ylijäämät</a:t>
            </a:r>
          </a:p>
          <a:p>
            <a:pPr lvl="0"/>
            <a:r>
              <a:rPr lang="fi-FI" u="sng" dirty="0"/>
              <a:t>K</a:t>
            </a:r>
            <a:r>
              <a:rPr lang="fi-FI" u="sng" dirty="0" smtClean="0"/>
              <a:t>unnan </a:t>
            </a:r>
            <a:r>
              <a:rPr lang="fi-FI" u="sng" dirty="0"/>
              <a:t>kirjaamatta jättämä osuus </a:t>
            </a:r>
            <a:r>
              <a:rPr lang="fi-FI" u="sng" dirty="0" err="1"/>
              <a:t>sote</a:t>
            </a:r>
            <a:r>
              <a:rPr lang="fi-FI" u="sng" dirty="0"/>
              <a:t>-kuntayhtymän alijäämästä</a:t>
            </a:r>
          </a:p>
          <a:p>
            <a:pPr lvl="0"/>
            <a:r>
              <a:rPr lang="fi-FI" u="sng" dirty="0" err="1"/>
              <a:t>S</a:t>
            </a:r>
            <a:r>
              <a:rPr lang="fi-FI" u="sng" dirty="0" err="1" smtClean="0"/>
              <a:t>ote</a:t>
            </a:r>
            <a:r>
              <a:rPr lang="fi-FI" u="sng" dirty="0" smtClean="0"/>
              <a:t>- </a:t>
            </a:r>
            <a:r>
              <a:rPr lang="fi-FI" u="sng" dirty="0"/>
              <a:t>ja </a:t>
            </a:r>
            <a:r>
              <a:rPr lang="fi-FI" u="sng" dirty="0" err="1"/>
              <a:t>pela</a:t>
            </a:r>
            <a:r>
              <a:rPr lang="fi-FI" u="sng" dirty="0"/>
              <a:t>-kuntayhtymien ylijäämän palautus ja alijäämän kattaminen</a:t>
            </a:r>
          </a:p>
          <a:p>
            <a:pPr lvl="0"/>
            <a:r>
              <a:rPr lang="fi-FI" dirty="0"/>
              <a:t>M</a:t>
            </a:r>
            <a:r>
              <a:rPr lang="fi-FI" dirty="0" smtClean="0"/>
              <a:t>uiden </a:t>
            </a:r>
            <a:r>
              <a:rPr lang="fi-FI" dirty="0" err="1"/>
              <a:t>sote</a:t>
            </a:r>
            <a:r>
              <a:rPr lang="fi-FI" dirty="0"/>
              <a:t>-yhteistoimintaorganisaatioiden ja pelastuslaitosten </a:t>
            </a:r>
            <a:r>
              <a:rPr lang="fi-FI" dirty="0" smtClean="0"/>
              <a:t>ylijäämän </a:t>
            </a:r>
            <a:r>
              <a:rPr lang="fi-FI" dirty="0"/>
              <a:t>palautus tai alijäämän kattaminen</a:t>
            </a:r>
          </a:p>
          <a:p>
            <a:pPr lvl="0"/>
            <a:r>
              <a:rPr lang="fi-FI" u="sng" dirty="0" smtClean="0"/>
              <a:t>Palveluluokille </a:t>
            </a:r>
            <a:r>
              <a:rPr lang="fi-FI" u="sng" dirty="0"/>
              <a:t>kirjatut </a:t>
            </a:r>
            <a:r>
              <a:rPr lang="fi-FI" u="sng" dirty="0" err="1"/>
              <a:t>sote</a:t>
            </a:r>
            <a:r>
              <a:rPr lang="fi-FI" u="sng" dirty="0"/>
              <a:t>- ja </a:t>
            </a:r>
            <a:r>
              <a:rPr lang="fi-FI" u="sng" dirty="0" err="1"/>
              <a:t>pela</a:t>
            </a:r>
            <a:r>
              <a:rPr lang="fi-FI" u="sng" dirty="0"/>
              <a:t> -toimitilojen ja kiinteistöjen luovutusvoitot ja -tappiot sekä osakkeiden ja osuuksien luovutusvoitot ja -tappiot </a:t>
            </a:r>
            <a:endParaRPr lang="fi-FI" u="sng" dirty="0" smtClean="0"/>
          </a:p>
          <a:p>
            <a:pPr lvl="0"/>
            <a:r>
              <a:rPr lang="fi-FI" u="sng" dirty="0" smtClean="0"/>
              <a:t>Palveluluokille </a:t>
            </a:r>
            <a:r>
              <a:rPr lang="fi-FI" u="sng" dirty="0"/>
              <a:t>kirjatut </a:t>
            </a:r>
            <a:r>
              <a:rPr lang="fi-FI" u="sng" dirty="0" err="1"/>
              <a:t>soten</a:t>
            </a:r>
            <a:r>
              <a:rPr lang="fi-FI" u="sng" dirty="0"/>
              <a:t> ja </a:t>
            </a:r>
            <a:r>
              <a:rPr lang="fi-FI" u="sng" dirty="0" err="1"/>
              <a:t>pelan</a:t>
            </a:r>
            <a:r>
              <a:rPr lang="fi-FI" u="sng" dirty="0"/>
              <a:t> kertaluontoiset poistot ja </a:t>
            </a:r>
            <a:r>
              <a:rPr lang="fi-FI" u="sng" dirty="0" smtClean="0"/>
              <a:t>arvonalentumiset</a:t>
            </a:r>
            <a:endParaRPr lang="fi-FI" u="sng" dirty="0"/>
          </a:p>
          <a:p>
            <a:endParaRPr lang="fi-FI" dirty="0"/>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6</a:t>
            </a:fld>
            <a:endParaRPr lang="fi-FI" noProof="0" dirty="0"/>
          </a:p>
        </p:txBody>
      </p:sp>
    </p:spTree>
    <p:extLst>
      <p:ext uri="{BB962C8B-B14F-4D97-AF65-F5344CB8AC3E}">
        <p14:creationId xmlns:p14="http://schemas.microsoft.com/office/powerpoint/2010/main" val="3716652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t>Sovelletut periaatteet oikaisuja tehdessä</a:t>
            </a:r>
            <a:endParaRPr lang="fi-FI" dirty="0"/>
          </a:p>
        </p:txBody>
      </p:sp>
      <p:sp>
        <p:nvSpPr>
          <p:cNvPr id="5" name="Sisällön paikkamerkki 4"/>
          <p:cNvSpPr>
            <a:spLocks noGrp="1"/>
          </p:cNvSpPr>
          <p:nvPr>
            <p:ph idx="1"/>
          </p:nvPr>
        </p:nvSpPr>
        <p:spPr/>
        <p:txBody>
          <a:bodyPr>
            <a:normAutofit/>
          </a:bodyPr>
          <a:lstStyle/>
          <a:p>
            <a:r>
              <a:rPr lang="fi-FI" dirty="0" smtClean="0"/>
              <a:t>Tavoitteena on, että siirtyvä kustannus kuvaa yhden vuoden palveluiden järjestämisen kustannusta. </a:t>
            </a:r>
          </a:p>
          <a:p>
            <a:r>
              <a:rPr lang="fi-FI" dirty="0"/>
              <a:t>Oikaisuissa on pyritty tasapuolisuuteen ja oikeudenmukaisuuteen kuntien kesken sekä kuntien ja hyvinvointialueiden välillä</a:t>
            </a:r>
            <a:r>
              <a:rPr lang="fi-FI" dirty="0" smtClean="0"/>
              <a:t>.</a:t>
            </a:r>
          </a:p>
          <a:p>
            <a:r>
              <a:rPr lang="fi-FI" dirty="0" smtClean="0"/>
              <a:t>Oikaisuja tehtäessä on hyödynnetty kuntien, kuntayhtymien ja hyvinvointialueiden vastauksia, Valtiokonttorin tietovarantoa, muita tilinpäätöstietoja, päätöksentekoaineistoa, perussopimuksia ja vastaajilta saatuja lisätietoja. </a:t>
            </a:r>
            <a:endParaRPr lang="fi-FI" dirty="0"/>
          </a:p>
          <a:p>
            <a:endParaRPr lang="fi-FI" dirty="0" smtClean="0"/>
          </a:p>
          <a:p>
            <a:pPr lvl="1"/>
            <a:endParaRPr lang="fi-FI" dirty="0"/>
          </a:p>
        </p:txBody>
      </p:sp>
    </p:spTree>
    <p:extLst>
      <p:ext uri="{BB962C8B-B14F-4D97-AF65-F5344CB8AC3E}">
        <p14:creationId xmlns:p14="http://schemas.microsoft.com/office/powerpoint/2010/main" val="231633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smtClean="0"/>
              <a:t>Sovelletut periaatteet oikaisuja tehtäessä </a:t>
            </a:r>
            <a:endParaRPr lang="fi-FI" dirty="0"/>
          </a:p>
        </p:txBody>
      </p:sp>
      <p:sp>
        <p:nvSpPr>
          <p:cNvPr id="5" name="Sisällön paikkamerkki 4"/>
          <p:cNvSpPr>
            <a:spLocks noGrp="1"/>
          </p:cNvSpPr>
          <p:nvPr>
            <p:ph idx="1"/>
          </p:nvPr>
        </p:nvSpPr>
        <p:spPr/>
        <p:txBody>
          <a:bodyPr>
            <a:normAutofit fontScale="92500" lnSpcReduction="20000"/>
          </a:bodyPr>
          <a:lstStyle/>
          <a:p>
            <a:r>
              <a:rPr lang="fi-FI" b="1" dirty="0" smtClean="0"/>
              <a:t>Merkittävyyden kynnys</a:t>
            </a:r>
          </a:p>
          <a:p>
            <a:r>
              <a:rPr lang="fi-FI" dirty="0" smtClean="0"/>
              <a:t>Tilinpäätöserä vähintään noin 50 euroa asukasta kohden (lukuun ottamatta </a:t>
            </a:r>
            <a:r>
              <a:rPr lang="fi-FI" dirty="0" err="1" smtClean="0"/>
              <a:t>palkkaharmonisaatiota</a:t>
            </a:r>
            <a:r>
              <a:rPr lang="fi-FI" dirty="0" smtClean="0"/>
              <a:t>)</a:t>
            </a:r>
          </a:p>
          <a:p>
            <a:r>
              <a:rPr lang="fi-FI" dirty="0" err="1" smtClean="0"/>
              <a:t>Ali-</a:t>
            </a:r>
            <a:r>
              <a:rPr lang="fi-FI" dirty="0" smtClean="0"/>
              <a:t> ja ylijäämien oikaisussa</a:t>
            </a:r>
          </a:p>
          <a:p>
            <a:pPr lvl="1"/>
            <a:r>
              <a:rPr lang="fi-FI" dirty="0" smtClean="0"/>
              <a:t>Merkittävyyttä on tarkasteltu 2021 ja 2022 tilinpäätöstietojen osalta erikseen. Jos merkittävyyden kynnys ylittyy toisen tilinpäätösvuoden osalta, oikaisu tehdään molemmille vuosille, jotta saadaan yhden vuoden palveluiden järjestämisestä aiheutuneet kustannukset.</a:t>
            </a:r>
          </a:p>
          <a:p>
            <a:pPr lvl="1"/>
            <a:r>
              <a:rPr lang="fi-FI" dirty="0" smtClean="0"/>
              <a:t>Merkittävyyden kynnystä tarkastellaan sekä yksittäisen kunnan että hyvinvointialueen osalta. Mikäli merkittävyyden kynnys ylittyy yksittäisen kunnan osalta, mutta ei hyvinvointialueen osalta, oikaisu tehdään vain yksittäiselle kunnalle. Mikäli merkittävyyden kynnys ylittyy hyvinvointialueen näkökulmasta, oikaisu tehdään kaikille kunnille.</a:t>
            </a:r>
          </a:p>
          <a:p>
            <a:pPr lvl="1"/>
            <a:endParaRPr lang="fi-FI" dirty="0"/>
          </a:p>
        </p:txBody>
      </p:sp>
    </p:spTree>
    <p:extLst>
      <p:ext uri="{BB962C8B-B14F-4D97-AF65-F5344CB8AC3E}">
        <p14:creationId xmlns:p14="http://schemas.microsoft.com/office/powerpoint/2010/main" val="4045378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Sovelletut periaatteet oikaisuja </a:t>
            </a:r>
            <a:r>
              <a:rPr lang="fi-FI" dirty="0" smtClean="0"/>
              <a:t>tehtäessä </a:t>
            </a:r>
            <a:endParaRPr lang="fi-FI" dirty="0"/>
          </a:p>
        </p:txBody>
      </p:sp>
      <p:sp>
        <p:nvSpPr>
          <p:cNvPr id="3" name="Sisällön paikkamerkki 2"/>
          <p:cNvSpPr>
            <a:spLocks noGrp="1"/>
          </p:cNvSpPr>
          <p:nvPr>
            <p:ph idx="1"/>
          </p:nvPr>
        </p:nvSpPr>
        <p:spPr/>
        <p:txBody>
          <a:bodyPr>
            <a:normAutofit/>
          </a:bodyPr>
          <a:lstStyle/>
          <a:p>
            <a:r>
              <a:rPr lang="fi-FI" b="1" dirty="0"/>
              <a:t>Kuntayhtymän ylijäämän palautus</a:t>
            </a:r>
            <a:endParaRPr lang="fi-FI" dirty="0"/>
          </a:p>
          <a:p>
            <a:pPr lvl="1"/>
            <a:r>
              <a:rPr lang="fi-FI" dirty="0"/>
              <a:t>Jos </a:t>
            </a:r>
            <a:r>
              <a:rPr lang="fi-FI" dirty="0" smtClean="0"/>
              <a:t>ylijäämä on palautettu peruspääomaosuuksien </a:t>
            </a:r>
            <a:r>
              <a:rPr lang="fi-FI" dirty="0"/>
              <a:t>suhteessa, </a:t>
            </a:r>
            <a:r>
              <a:rPr lang="fi-FI" dirty="0" smtClean="0"/>
              <a:t>se kirjataan jäsenkunnassa rahoitustuottoihin. Rahoitustuotoilla ei ole vaikutusta </a:t>
            </a:r>
            <a:r>
              <a:rPr lang="fi-FI" dirty="0" err="1"/>
              <a:t>sote</a:t>
            </a:r>
            <a:r>
              <a:rPr lang="fi-FI" dirty="0"/>
              <a:t>-palveluluokkien </a:t>
            </a:r>
            <a:r>
              <a:rPr lang="fi-FI" dirty="0" smtClean="0"/>
              <a:t>kustannuksiin, jolloin tarvetta oikaisulle ei ole. </a:t>
            </a:r>
            <a:r>
              <a:rPr lang="fi-FI" dirty="0" smtClean="0">
                <a:sym typeface="Wingdings" panose="05000000000000000000" pitchFamily="2" charset="2"/>
              </a:rPr>
              <a:t> </a:t>
            </a:r>
          </a:p>
          <a:p>
            <a:pPr lvl="1"/>
            <a:r>
              <a:rPr lang="fi-FI" dirty="0" smtClean="0"/>
              <a:t>Jos ylijäämä on palautettu </a:t>
            </a:r>
            <a:r>
              <a:rPr lang="fi-FI" dirty="0"/>
              <a:t>palveluiden käytön </a:t>
            </a:r>
            <a:r>
              <a:rPr lang="fi-FI" dirty="0" smtClean="0"/>
              <a:t>suhteessa, se kirjataan jäsenkunnassa palveluiden </a:t>
            </a:r>
            <a:r>
              <a:rPr lang="fi-FI" dirty="0"/>
              <a:t>ostojen </a:t>
            </a:r>
            <a:r>
              <a:rPr lang="fi-FI" dirty="0" smtClean="0"/>
              <a:t>oikaisuksi. Kirjaus vaikuttaa </a:t>
            </a:r>
            <a:r>
              <a:rPr lang="fi-FI" dirty="0" err="1"/>
              <a:t>sote</a:t>
            </a:r>
            <a:r>
              <a:rPr lang="fi-FI" dirty="0"/>
              <a:t>-palveluluokkien </a:t>
            </a:r>
            <a:r>
              <a:rPr lang="fi-FI" dirty="0" smtClean="0"/>
              <a:t>kustannuksiin</a:t>
            </a:r>
            <a:r>
              <a:rPr lang="fi-FI" dirty="0" smtClean="0">
                <a:sym typeface="Wingdings" panose="05000000000000000000" pitchFamily="2" charset="2"/>
              </a:rPr>
              <a:t>, jolloin merkittävän takautuvan erän osalta on tehty oikaisu.  </a:t>
            </a:r>
          </a:p>
          <a:p>
            <a:pPr lvl="1"/>
            <a:r>
              <a:rPr lang="fi-FI" dirty="0" smtClean="0"/>
              <a:t>Vuosien </a:t>
            </a:r>
            <a:r>
              <a:rPr lang="fi-FI" dirty="0"/>
              <a:t>2021 ja 2022 suoriteperusteista ylijämää (</a:t>
            </a:r>
            <a:r>
              <a:rPr lang="fi-FI" dirty="0" smtClean="0"/>
              <a:t>lisälaskutus) ei </a:t>
            </a:r>
            <a:r>
              <a:rPr lang="fi-FI" dirty="0"/>
              <a:t>oikaista, sillä se kuuluu ko. </a:t>
            </a:r>
            <a:r>
              <a:rPr lang="fi-FI" dirty="0" smtClean="0"/>
              <a:t>vuosien </a:t>
            </a:r>
            <a:r>
              <a:rPr lang="fi-FI" dirty="0"/>
              <a:t>kustannuspohjaan. </a:t>
            </a:r>
          </a:p>
        </p:txBody>
      </p:sp>
      <p:sp>
        <p:nvSpPr>
          <p:cNvPr id="4" name="Dian numeron paikkamerkki 3"/>
          <p:cNvSpPr>
            <a:spLocks noGrp="1"/>
          </p:cNvSpPr>
          <p:nvPr>
            <p:ph type="sldNum" sz="quarter" idx="12"/>
          </p:nvPr>
        </p:nvSpPr>
        <p:spPr/>
        <p:txBody>
          <a:bodyPr/>
          <a:lstStyle/>
          <a:p>
            <a:fld id="{7CD1C137-87C0-4E4B-8573-EDFCC21A7E6F}" type="slidenum">
              <a:rPr lang="fi-FI" noProof="0" smtClean="0"/>
              <a:pPr/>
              <a:t>9</a:t>
            </a:fld>
            <a:endParaRPr lang="fi-FI" noProof="0" dirty="0"/>
          </a:p>
        </p:txBody>
      </p:sp>
    </p:spTree>
    <p:extLst>
      <p:ext uri="{BB962C8B-B14F-4D97-AF65-F5344CB8AC3E}">
        <p14:creationId xmlns:p14="http://schemas.microsoft.com/office/powerpoint/2010/main" val="3828133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Valtiovarainministeriö">
  <a:themeElements>
    <a:clrScheme name="VM väripaletti">
      <a:dk1>
        <a:srgbClr val="000000"/>
      </a:dk1>
      <a:lt1>
        <a:srgbClr val="FFFFFF"/>
      </a:lt1>
      <a:dk2>
        <a:srgbClr val="1A7483"/>
      </a:dk2>
      <a:lt2>
        <a:srgbClr val="F3F3F1"/>
      </a:lt2>
      <a:accent1>
        <a:srgbClr val="006475"/>
      </a:accent1>
      <a:accent2>
        <a:srgbClr val="B5D8CC"/>
      </a:accent2>
      <a:accent3>
        <a:srgbClr val="365ABD"/>
      </a:accent3>
      <a:accent4>
        <a:srgbClr val="F3F3F1"/>
      </a:accent4>
      <a:accent5>
        <a:srgbClr val="1B396D"/>
      </a:accent5>
      <a:accent6>
        <a:srgbClr val="C48903"/>
      </a:accent6>
      <a:hlink>
        <a:srgbClr val="1A7483"/>
      </a:hlink>
      <a:folHlink>
        <a:srgbClr val="00647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AE8A5ABE-A8FF-40F7-AA49-8D25FFD83B22}" vid="{A7AE3D7A-9652-4E67-AC39-6426DCC99A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C32A7189E8AE240AF6CB24E6D2A1D32" ma:contentTypeVersion="2" ma:contentTypeDescription="Create a new document." ma:contentTypeScope="" ma:versionID="2f4bbdef7a0cb55d9cac6b3dae53fe66">
  <xsd:schema xmlns:xsd="http://www.w3.org/2001/XMLSchema" xmlns:xs="http://www.w3.org/2001/XMLSchema" xmlns:p="http://schemas.microsoft.com/office/2006/metadata/properties" xmlns:ns2="68f0e4e1-dfed-4ac2-8a53-aeec47be855d" targetNamespace="http://schemas.microsoft.com/office/2006/metadata/properties" ma:root="true" ma:fieldsID="9423928af764a590c0d475932cffd03b" ns2:_="">
    <xsd:import namespace="68f0e4e1-dfed-4ac2-8a53-aeec47be855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f0e4e1-dfed-4ac2-8a53-aeec47be85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0A6AA7-8C4F-465C-A179-B541C841FA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68f0e4e1-dfed-4ac2-8a53-aeec47be855d"/>
    <ds:schemaRef ds:uri="http://www.w3.org/XML/1998/namespace"/>
  </ds:schemaRefs>
</ds:datastoreItem>
</file>

<file path=customXml/itemProps2.xml><?xml version="1.0" encoding="utf-8"?>
<ds:datastoreItem xmlns:ds="http://schemas.openxmlformats.org/officeDocument/2006/customXml" ds:itemID="{51057D6B-712E-42A5-87F5-B751194748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f0e4e1-dfed-4ac2-8a53-aeec47be85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B1A4F7-4995-49F0-AAF5-44086463F2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3874</TotalTime>
  <Words>1194</Words>
  <Application>Microsoft Office PowerPoint</Application>
  <PresentationFormat>Laajakuva</PresentationFormat>
  <Paragraphs>125</Paragraphs>
  <Slides>20</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20</vt:i4>
      </vt:variant>
    </vt:vector>
  </HeadingPairs>
  <TitlesOfParts>
    <vt:vector size="24" baseType="lpstr">
      <vt:lpstr>Arial</vt:lpstr>
      <vt:lpstr>Calibri</vt:lpstr>
      <vt:lpstr>Wingdings</vt:lpstr>
      <vt:lpstr>Valtiovarainministeriö</vt:lpstr>
      <vt:lpstr>Oikaisut kuntien vuoden 2021 ja 2022 tilinpäätöstietojen mukaisiin kustannuksiin </vt:lpstr>
      <vt:lpstr>Tilaisuuden ohjelma</vt:lpstr>
      <vt:lpstr>Mitä 31.8. julkaistut laskelmat sisältävät?</vt:lpstr>
      <vt:lpstr>Laskelmia merkittävästi vääristävien tietojen oikaisu</vt:lpstr>
      <vt:lpstr>Asetuksen nojalla oikaistavat erät ja oikaisuissa sovelletut periaatteet</vt:lpstr>
      <vt:lpstr>Asetuksen nojalla oikaistavat erät  </vt:lpstr>
      <vt:lpstr>Sovelletut periaatteet oikaisuja tehdessä</vt:lpstr>
      <vt:lpstr>Sovelletut periaatteet oikaisuja tehtäessä </vt:lpstr>
      <vt:lpstr>Sovelletut periaatteet oikaisuja tehtäessä </vt:lpstr>
      <vt:lpstr>Sovelletut periaatteet oikaisuja tehtäessä </vt:lpstr>
      <vt:lpstr>Sovelletut periaatteet oikaisuja tehtäessä </vt:lpstr>
      <vt:lpstr>Sovelletut periaatteet oikaisuja tehtäessä </vt:lpstr>
      <vt:lpstr>Sovelletut periaatteet oikaisuja tehtäessä </vt:lpstr>
      <vt:lpstr>Sovelletut periaatteet oikaisuja tehtäessä </vt:lpstr>
      <vt:lpstr>Julkaistu aineisto oikaisuista sekä kommentoinnin ohjeistus </vt:lpstr>
      <vt:lpstr>Siirtolaskelmaluonnoksessa 31.8. julkaistut oikaisut</vt:lpstr>
      <vt:lpstr>Oikaisujen jälkeen kunnilta hyvinvointialueelle siirtyvä kustannus  yht. 21,9 mrd. euroa, kasvanut viime kevään arviosta +100 milj. </vt:lpstr>
      <vt:lpstr>Voit esittää huomioita oikaisuista 30.9.2023 asti </vt:lpstr>
      <vt:lpstr>Mitä laskelmia julkaistaan kommentointiajan jälkeen?</vt:lpstr>
      <vt:lpstr>Keskustelua yleisistä oikaisuihin liittyvistä periaatteista</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 esitykselle kuvaava otsikko, pituus 2–3 riviä</dc:title>
  <dc:creator>Valkama Roosa (VM)</dc:creator>
  <cp:lastModifiedBy>Valkama Roosa (VM)</cp:lastModifiedBy>
  <cp:revision>249</cp:revision>
  <dcterms:created xsi:type="dcterms:W3CDTF">2023-04-04T12:39:58Z</dcterms:created>
  <dcterms:modified xsi:type="dcterms:W3CDTF">2023-09-06T12:08:34Z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0x0101008C32A7189E8AE240AF6CB24E6D2A1D32</vt:lpwstr>
  </property>
</Properties>
</file>