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</p:sldMasterIdLst>
  <p:notesMasterIdLst>
    <p:notesMasterId r:id="rId60"/>
  </p:notesMasterIdLst>
  <p:handoutMasterIdLst>
    <p:handoutMasterId r:id="rId61"/>
  </p:handoutMasterIdLst>
  <p:sldIdLst>
    <p:sldId id="278" r:id="rId6"/>
    <p:sldId id="362" r:id="rId7"/>
    <p:sldId id="363" r:id="rId8"/>
    <p:sldId id="369" r:id="rId9"/>
    <p:sldId id="364" r:id="rId10"/>
    <p:sldId id="279" r:id="rId11"/>
    <p:sldId id="296" r:id="rId12"/>
    <p:sldId id="325" r:id="rId13"/>
    <p:sldId id="326" r:id="rId14"/>
    <p:sldId id="328" r:id="rId15"/>
    <p:sldId id="327" r:id="rId16"/>
    <p:sldId id="329" r:id="rId17"/>
    <p:sldId id="330" r:id="rId18"/>
    <p:sldId id="331" r:id="rId19"/>
    <p:sldId id="332" r:id="rId20"/>
    <p:sldId id="333" r:id="rId21"/>
    <p:sldId id="334" r:id="rId22"/>
    <p:sldId id="341" r:id="rId23"/>
    <p:sldId id="295" r:id="rId24"/>
    <p:sldId id="342" r:id="rId25"/>
    <p:sldId id="365" r:id="rId26"/>
    <p:sldId id="318" r:id="rId27"/>
    <p:sldId id="345" r:id="rId28"/>
    <p:sldId id="346" r:id="rId29"/>
    <p:sldId id="321" r:id="rId30"/>
    <p:sldId id="322" r:id="rId31"/>
    <p:sldId id="323" r:id="rId32"/>
    <p:sldId id="366" r:id="rId33"/>
    <p:sldId id="386" r:id="rId34"/>
    <p:sldId id="387" r:id="rId35"/>
    <p:sldId id="388" r:id="rId36"/>
    <p:sldId id="389" r:id="rId37"/>
    <p:sldId id="390" r:id="rId38"/>
    <p:sldId id="391" r:id="rId39"/>
    <p:sldId id="392" r:id="rId40"/>
    <p:sldId id="393" r:id="rId41"/>
    <p:sldId id="394" r:id="rId42"/>
    <p:sldId id="367" r:id="rId43"/>
    <p:sldId id="372" r:id="rId44"/>
    <p:sldId id="384" r:id="rId45"/>
    <p:sldId id="374" r:id="rId46"/>
    <p:sldId id="375" r:id="rId47"/>
    <p:sldId id="371" r:id="rId48"/>
    <p:sldId id="376" r:id="rId49"/>
    <p:sldId id="377" r:id="rId50"/>
    <p:sldId id="378" r:id="rId51"/>
    <p:sldId id="382" r:id="rId52"/>
    <p:sldId id="379" r:id="rId53"/>
    <p:sldId id="380" r:id="rId54"/>
    <p:sldId id="381" r:id="rId55"/>
    <p:sldId id="368" r:id="rId56"/>
    <p:sldId id="335" r:id="rId57"/>
    <p:sldId id="385" r:id="rId58"/>
    <p:sldId id="268" r:id="rId59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icrosoft Office User" initials="Office [6]" lastIdx="1" clrIdx="6">
    <p:extLst/>
  </p:cmAuthor>
  <p:cmAuthor id="1" name="Saarijärvi Marjukka (VM)" initials="SM(" lastIdx="16" clrIdx="0">
    <p:extLst/>
  </p:cmAuthor>
  <p:cmAuthor id="8" name="Microsoft Office User" initials="Office [7]" lastIdx="1" clrIdx="7">
    <p:extLst/>
  </p:cmAuthor>
  <p:cmAuthor id="2" name="Microsoft Office User" initials="Office" lastIdx="1" clrIdx="1">
    <p:extLst/>
  </p:cmAuthor>
  <p:cmAuthor id="9" name="Microsoft Office User" initials="Office [8]" lastIdx="1" clrIdx="8">
    <p:extLst/>
  </p:cmAuthor>
  <p:cmAuthor id="3" name="Microsoft Office User" initials="Office [2]" lastIdx="1" clrIdx="2">
    <p:extLst/>
  </p:cmAuthor>
  <p:cmAuthor id="10" name="Microsoft Office User" initials="Office [5] [2]" lastIdx="1" clrIdx="9">
    <p:extLst/>
  </p:cmAuthor>
  <p:cmAuthor id="4" name="Microsoft Office User" initials="Office [3]" lastIdx="1" clrIdx="3">
    <p:extLst/>
  </p:cmAuthor>
  <p:cmAuthor id="11" name="Microsoft Office User" initials="Office [6] [2]" lastIdx="1" clrIdx="10">
    <p:extLst/>
  </p:cmAuthor>
  <p:cmAuthor id="5" name="Microsoft Office User" initials="Office [4]" lastIdx="1" clrIdx="4">
    <p:extLst/>
  </p:cmAuthor>
  <p:cmAuthor id="6" name="Microsoft Office User" initials="Office [5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85651" autoAdjust="0"/>
  </p:normalViewPr>
  <p:slideViewPr>
    <p:cSldViewPr showGuides="1">
      <p:cViewPr varScale="1">
        <p:scale>
          <a:sx n="78" d="100"/>
          <a:sy n="78" d="100"/>
        </p:scale>
        <p:origin x="996" y="4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7994A-71B0-8940-9DAE-DC996DCC7517}" type="datetimeFigureOut">
              <a:t>20.3.2019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040AA-249A-B748-9680-3CAAD56AA2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86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425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8290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7850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9241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6003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613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9792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6025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632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960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799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3973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3191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3106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3561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9615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40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284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1473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43555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84773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45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19403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46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4149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65143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47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54681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48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42478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49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91662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50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66425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52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64250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53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843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3789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8558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Luonnollisia henkilöitä ei velvoiteta sähköiseen asiointiin.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25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0163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0070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65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47615"/>
            <a:ext cx="7200800" cy="122413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48978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643758"/>
            <a:ext cx="7200800" cy="351437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Esittäjän/tapahtuman tiedot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D8E-3BBF-4559-A944-858650886418}" type="datetime1">
              <a:rPr lang="fi-FI" smtClean="0"/>
              <a:t>20.3.2019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D668-9E7C-4320-927C-A1F49686FDD4}" type="datetime1">
              <a:rPr lang="fi-FI" smtClean="0"/>
              <a:t>20.3.2019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D444-EEF8-41CE-900E-E47E39595C60}" type="datetime1">
              <a:rPr lang="fi-FI" smtClean="0"/>
              <a:t>20.3.2019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6478"/>
            <a:ext cx="8715829" cy="4725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1491630"/>
            <a:ext cx="320934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1491630"/>
            <a:ext cx="422000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12F3-1F9C-47CF-8421-67E345159D8D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5231-191F-4F68-9838-BC90A2E046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0270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901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00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29100" y="1417500"/>
            <a:ext cx="6588000" cy="1795500"/>
          </a:xfrm>
          <a:prstGeom prst="rect">
            <a:avLst/>
          </a:prstGeom>
        </p:spPr>
        <p:txBody>
          <a:bodyPr anchor="b"/>
          <a:lstStyle>
            <a:lvl1pPr>
              <a:defRPr sz="405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9100" y="3280500"/>
            <a:ext cx="6588000" cy="1242000"/>
          </a:xfrm>
          <a:prstGeom prst="rect">
            <a:avLst/>
          </a:prstGeom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072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29612"/>
            <a:ext cx="7200800" cy="1098122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2427734"/>
            <a:ext cx="7200800" cy="3600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50400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787775"/>
            <a:ext cx="7200800" cy="2880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668448" y="303610"/>
            <a:ext cx="936000" cy="936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Hanketunnus   </a:t>
            </a:r>
            <a:r>
              <a:rPr lang="fr-FR" dirty="0"/>
              <a:t>2,6 x 2,6 cm    155 x 155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0946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29100" y="1161000"/>
            <a:ext cx="3888000" cy="369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4631749" y="1161000"/>
            <a:ext cx="3888000" cy="369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34617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29100" y="1417500"/>
            <a:ext cx="6588000" cy="1795500"/>
          </a:xfrm>
          <a:prstGeom prst="rect">
            <a:avLst/>
          </a:prstGeom>
        </p:spPr>
        <p:txBody>
          <a:bodyPr anchor="b"/>
          <a:lstStyle>
            <a:lvl1pPr>
              <a:defRPr sz="405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9100" y="3280500"/>
            <a:ext cx="6588000" cy="1242000"/>
          </a:xfrm>
          <a:prstGeom prst="rect">
            <a:avLst/>
          </a:prstGeom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6119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77EFAF-E1AB-4AFF-86D3-6AB4A2EDCB74}"/>
              </a:ext>
            </a:extLst>
          </p:cNvPr>
          <p:cNvSpPr/>
          <p:nvPr/>
        </p:nvSpPr>
        <p:spPr bwMode="hidden">
          <a:xfrm>
            <a:off x="0" y="54000"/>
            <a:ext cx="3078000" cy="50895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9144000" cy="54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6900" y="342900"/>
            <a:ext cx="5319000" cy="4544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" y="81000"/>
            <a:ext cx="331085" cy="33108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00" y="442800"/>
            <a:ext cx="2727000" cy="9477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072" y="1701000"/>
            <a:ext cx="2727722" cy="3157538"/>
          </a:xfrm>
        </p:spPr>
        <p:txBody>
          <a:bodyPr/>
          <a:lstStyle>
            <a:lvl1pPr>
              <a:buClr>
                <a:schemeClr val="bg1"/>
              </a:buClr>
              <a:defRPr sz="15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0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9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9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0CFFF18C-ADFF-4EBB-9B95-36023C787766}"/>
              </a:ext>
            </a:extLst>
          </p:cNvPr>
          <p:cNvCxnSpPr/>
          <p:nvPr/>
        </p:nvCxnSpPr>
        <p:spPr>
          <a:xfrm>
            <a:off x="0" y="1513073"/>
            <a:ext cx="3105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851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416500" y="1080370"/>
            <a:ext cx="6210000" cy="1323000"/>
          </a:xfrm>
          <a:prstGeom prst="rect">
            <a:avLst/>
          </a:prstGeom>
        </p:spPr>
        <p:txBody>
          <a:bodyPr anchor="b"/>
          <a:lstStyle>
            <a:lvl1pPr>
              <a:defRPr sz="405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416500" y="2430000"/>
            <a:ext cx="6210000" cy="1147500"/>
          </a:xfrm>
          <a:prstGeom prst="rect">
            <a:avLst/>
          </a:prstGeom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1786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721519" y="1426872"/>
            <a:ext cx="7665244" cy="2564606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59A9FF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B684989C-5558-4170-8443-462C880473B6}"/>
              </a:ext>
            </a:extLst>
          </p:cNvPr>
          <p:cNvGrpSpPr/>
          <p:nvPr/>
        </p:nvGrpSpPr>
        <p:grpSpPr bwMode="ltGray">
          <a:xfrm>
            <a:off x="4218638" y="1123515"/>
            <a:ext cx="621000" cy="621000"/>
            <a:chOff x="5624850" y="1498020"/>
            <a:chExt cx="828000" cy="828000"/>
          </a:xfrm>
        </p:grpSpPr>
        <p:sp>
          <p:nvSpPr>
            <p:cNvPr id="13" name="Oval 9">
              <a:extLst>
                <a:ext uri="{FF2B5EF4-FFF2-40B4-BE49-F238E27FC236}">
                  <a16:creationId xmlns:a16="http://schemas.microsoft.com/office/drawing/2014/main" id="{09D981C5-6418-46BA-B2D6-C0B91C14D585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DE1F3CA3-4461-43AE-BCDB-993D1A704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60CF3A6E-F5F1-4B3C-81D6-2849B6003526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/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8DFC2908-6632-453C-9F13-3839C9BE5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A62F0A09-9FB7-4A36-B34A-BA450DED787F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6BF030AD-5CF2-47A2-B19C-DD2106AFA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grpSp>
          <p:nvGrpSpPr>
            <p:cNvPr id="19" name="Ryhmä 18">
              <a:extLst>
                <a:ext uri="{FF2B5EF4-FFF2-40B4-BE49-F238E27FC236}">
                  <a16:creationId xmlns:a16="http://schemas.microsoft.com/office/drawing/2014/main" id="{899F0D78-4440-4F8F-9978-9227252A098B}"/>
                </a:ext>
              </a:extLst>
            </p:cNvPr>
            <p:cNvGrpSpPr/>
            <p:nvPr/>
          </p:nvGrpSpPr>
          <p:grpSpPr bwMode="ltGray">
            <a:xfrm>
              <a:off x="5624850" y="1498020"/>
              <a:ext cx="828000" cy="828000"/>
              <a:chOff x="5624850" y="1498020"/>
              <a:chExt cx="828000" cy="828000"/>
            </a:xfrm>
          </p:grpSpPr>
          <p:sp>
            <p:nvSpPr>
              <p:cNvPr id="20" name="Oval 6">
                <a:extLst>
                  <a:ext uri="{FF2B5EF4-FFF2-40B4-BE49-F238E27FC236}">
                    <a16:creationId xmlns:a16="http://schemas.microsoft.com/office/drawing/2014/main" id="{551BC299-3E2E-4E48-A390-B50801882BB0}"/>
                  </a:ext>
                </a:extLst>
              </p:cNvPr>
              <p:cNvSpPr/>
              <p:nvPr/>
            </p:nvSpPr>
            <p:spPr bwMode="ltGray">
              <a:xfrm>
                <a:off x="5624850" y="1498020"/>
                <a:ext cx="828000" cy="828000"/>
              </a:xfrm>
              <a:prstGeom prst="ellipse">
                <a:avLst/>
              </a:prstGeom>
              <a:solidFill>
                <a:srgbClr val="002E5F">
                  <a:alpha val="44706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350"/>
              </a:p>
            </p:txBody>
          </p:sp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3EDEE508-C7C1-4B21-B94D-9948D8670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ltGray">
              <a:xfrm>
                <a:off x="5886450" y="1771650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77898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D08672A-176A-47B1-BDC9-3E2341DEE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3" y="189776"/>
            <a:ext cx="331085" cy="3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55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37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216-412F-44BC-A83A-B2A80E9EC161}" type="datetime1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4000" y="1377043"/>
            <a:ext cx="7380000" cy="321758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AE37-2DE2-41BD-97FD-C689329C0CB9}" type="datetime1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1043868"/>
            <a:ext cx="7380000" cy="377428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/>
              <a:t>Lisää väliotsikko napsauttamalla</a:t>
            </a:r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039500"/>
            <a:ext cx="3780000" cy="358447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400"/>
            </a:lvl1pPr>
            <a:lvl2pPr>
              <a:spcBef>
                <a:spcPts val="0"/>
              </a:spcBef>
              <a:spcAft>
                <a:spcPts val="1200"/>
              </a:spcAft>
              <a:defRPr sz="1400"/>
            </a:lvl2pPr>
            <a:lvl3pPr>
              <a:spcBef>
                <a:spcPts val="0"/>
              </a:spcBef>
              <a:spcAft>
                <a:spcPts val="1200"/>
              </a:spcAft>
              <a:defRPr sz="14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039500"/>
            <a:ext cx="3816000" cy="3584478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385D-328E-49CF-8A2F-B87A2E90108C}" type="datetime1">
              <a:rPr lang="fi-FI" smtClean="0"/>
              <a:t>20.3.2019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166E-3385-4E75-90B8-42D60FB3A95F}" type="datetime1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3455988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/>
              <a:t>Lisää kuva                                    9,6 x 9,6 cm | </a:t>
            </a:r>
            <a:r>
              <a:rPr lang="fr-FR" dirty="0"/>
              <a:t>565 px x 565 px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5906-2EEB-49D6-AE2A-991E992C9A6F}" type="datetime1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1560" y="110699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/>
              <a:t>Lisää kuva                                    2,8 x 9,6 cm </a:t>
            </a:r>
            <a:r>
              <a:rPr lang="fr-FR" dirty="0"/>
              <a:t>| 165 cm x 565 px</a:t>
            </a:r>
            <a:endParaRPr lang="fi-FI" dirty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611560" y="2355726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/>
              <a:t>Lisää kuva                                    2,8 x 9,6 cm </a:t>
            </a:r>
            <a:r>
              <a:rPr lang="fr-FR" dirty="0"/>
              <a:t>| 165 cm x 565 px</a:t>
            </a:r>
            <a:endParaRPr lang="fi-FI" dirty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611560" y="357128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/>
              <a:t>Lisää kuva                                    2,8 x 9,6 cm </a:t>
            </a:r>
            <a:r>
              <a:rPr lang="fr-FR" dirty="0"/>
              <a:t>| 165 cm x 565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0200-C0E9-4DBE-8522-BFB4FA0D1DB7}" type="datetime1">
              <a:rPr lang="fi-FI" smtClean="0"/>
              <a:t>20.3.2019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7920000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/>
              <a:t>Lisää kuva                                                                                      koko </a:t>
            </a:r>
            <a:r>
              <a:rPr lang="fr-FR" dirty="0"/>
              <a:t>9,6 x 22 cm | 565 x 1300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743E-6521-4D9D-A669-2F0B70702EAC}" type="datetime1">
              <a:rPr lang="fi-FI" smtClean="0"/>
              <a:t>20.3.2019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12000" y="1113235"/>
            <a:ext cx="3816000" cy="1674019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726800" y="1113235"/>
            <a:ext cx="3816000" cy="1674019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12000" y="3057804"/>
            <a:ext cx="3816000" cy="1674019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726800" y="3057804"/>
            <a:ext cx="3816000" cy="1674019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32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72680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120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7268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50" y="-1"/>
            <a:ext cx="1373365" cy="264586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03992" y="108858"/>
            <a:ext cx="7380376" cy="88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3992" y="1039586"/>
            <a:ext cx="7380376" cy="358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3992" y="4822372"/>
            <a:ext cx="975264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9F10F7DF-2664-4BBB-942E-73259016D497}" type="datetime1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822372"/>
            <a:ext cx="2895600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88800" y="4822372"/>
            <a:ext cx="477416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2937600" y="4914000"/>
            <a:ext cx="3258000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800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28650" y="162000"/>
            <a:ext cx="7886700" cy="94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28650" y="1295999"/>
            <a:ext cx="7886700" cy="35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3" y="189776"/>
            <a:ext cx="331085" cy="331085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C3A25805-1DC0-484F-BCC1-B1C09DC6FD9B}"/>
              </a:ext>
            </a:extLst>
          </p:cNvPr>
          <p:cNvSpPr/>
          <p:nvPr/>
        </p:nvSpPr>
        <p:spPr>
          <a:xfrm>
            <a:off x="0" y="0"/>
            <a:ext cx="9144000" cy="54000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91584A2D-EEAC-43E3-81FC-19AED7CD3E3F}"/>
              </a:ext>
            </a:extLst>
          </p:cNvPr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dirty="0"/>
          </a:p>
        </p:txBody>
      </p:sp>
    </p:spTree>
    <p:extLst>
      <p:ext uri="{BB962C8B-B14F-4D97-AF65-F5344CB8AC3E}">
        <p14:creationId xmlns:p14="http://schemas.microsoft.com/office/powerpoint/2010/main" val="356997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xStyles>
    <p:titleStyle>
      <a:lvl1pPr algn="l" defTabSz="457189" rtl="0" eaLnBrk="1" latinLnBrk="0" hangingPunct="1">
        <a:spcBef>
          <a:spcPct val="0"/>
        </a:spcBef>
        <a:buNone/>
        <a:defRPr sz="285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300" marR="0" indent="-186300" algn="l" defTabSz="457189" rtl="0" eaLnBrk="1" fontAlgn="auto" latinLnBrk="0" hangingPunct="1">
        <a:lnSpc>
          <a:spcPct val="90000"/>
        </a:lnSpc>
        <a:spcBef>
          <a:spcPts val="450"/>
        </a:spcBef>
        <a:spcAft>
          <a:spcPts val="900"/>
        </a:spcAft>
        <a:buClr>
          <a:schemeClr val="tx2"/>
        </a:buClr>
        <a:buSzPct val="85000"/>
        <a:buFont typeface="Wingdings" panose="05000000000000000000" pitchFamily="2" charset="2"/>
        <a:buChar char="§"/>
        <a:tabLst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3000" marR="0" indent="-172800" algn="l" defTabSz="457189" rtl="0" eaLnBrk="1" fontAlgn="auto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64000" marR="0" indent="-189000" algn="l" defTabSz="457189" rtl="0" eaLnBrk="1" fontAlgn="auto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tx2"/>
        </a:buClr>
        <a:buSzPct val="80000"/>
        <a:buFont typeface="Courier New" panose="02070309020205020404" pitchFamily="49" charset="0"/>
        <a:buChar char="o"/>
        <a:tabLst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161000" marR="0" indent="-189000" algn="l" defTabSz="457189" rtl="0" eaLnBrk="1" fontAlgn="auto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485000" marR="0" indent="-189000" algn="l" defTabSz="457189" rtl="0" eaLnBrk="1" fontAlgn="auto" latinLnBrk="0" hangingPunct="1">
        <a:lnSpc>
          <a:spcPct val="90000"/>
        </a:lnSpc>
        <a:spcBef>
          <a:spcPct val="20000"/>
        </a:spcBef>
        <a:spcAft>
          <a:spcPts val="45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09000" indent="-189000" algn="l" defTabSz="457189" rtl="0" eaLnBrk="1" latinLnBrk="0" hangingPunct="1">
        <a:lnSpc>
          <a:spcPct val="90000"/>
        </a:lnSpc>
        <a:spcBef>
          <a:spcPts val="280"/>
        </a:spcBef>
        <a:spcAft>
          <a:spcPts val="45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160000" indent="-189000" algn="l" defTabSz="457189" rtl="0" eaLnBrk="1" latinLnBrk="0" hangingPunct="1">
        <a:lnSpc>
          <a:spcPct val="90000"/>
        </a:lnSpc>
        <a:spcBef>
          <a:spcPts val="280"/>
        </a:spcBef>
        <a:spcAft>
          <a:spcPts val="45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2457000" indent="-189000" algn="l" defTabSz="457189" rtl="0" eaLnBrk="1" latinLnBrk="0" hangingPunct="1">
        <a:lnSpc>
          <a:spcPct val="90000"/>
        </a:lnSpc>
        <a:spcBef>
          <a:spcPts val="280"/>
        </a:spcBef>
        <a:spcAft>
          <a:spcPts val="45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2808000" indent="-189000" algn="l" defTabSz="457189" rtl="0" eaLnBrk="1" latinLnBrk="0" hangingPunct="1">
        <a:lnSpc>
          <a:spcPct val="90000"/>
        </a:lnSpc>
        <a:spcBef>
          <a:spcPts val="280"/>
        </a:spcBef>
        <a:spcAft>
          <a:spcPts val="45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vm.fi/digitalisoinnin-periaatteet" TargetMode="External"/><Relationship Id="rId4" Type="http://schemas.openxmlformats.org/officeDocument/2006/relationships/hyperlink" Target="https://vm.fi/digipalveluiden-laatu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vm.fi/digipalvelujen-ensisijaisuus" TargetMode="External"/><Relationship Id="rId7" Type="http://schemas.openxmlformats.org/officeDocument/2006/relationships/hyperlink" Target="https://vm.fi/velvollisuus-tarjota-digipalveluja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m.fi/digipalvelujen-tiekartta" TargetMode="External"/><Relationship Id="rId5" Type="http://schemas.openxmlformats.org/officeDocument/2006/relationships/hyperlink" Target="https://vm.fi/digipalveluiden-laatu" TargetMode="External"/><Relationship Id="rId4" Type="http://schemas.openxmlformats.org/officeDocument/2006/relationships/hyperlink" Target="https://vm.fi/sahkoisen-asioinnin-ja-viestinvalityksen-toimintatavat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Digi </a:t>
            </a:r>
            <a:r>
              <a:rPr lang="fi-FI" dirty="0" err="1" smtClean="0"/>
              <a:t>ekaksi</a:t>
            </a:r>
            <a:r>
              <a:rPr lang="fi-FI" dirty="0" smtClean="0"/>
              <a:t> -seminaari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20.3.2019 GLO Hotel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6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992" y="252874"/>
            <a:ext cx="7452384" cy="889873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fi-FI" sz="2600" dirty="0"/>
              <a:t>Kehitetään digitaalisten asiointipalvelujen ja </a:t>
            </a:r>
            <a:br>
              <a:rPr lang="fi-FI" sz="2600" dirty="0"/>
            </a:br>
            <a:r>
              <a:rPr lang="fi-FI" sz="2600" dirty="0" err="1"/>
              <a:t>Suomi.fi</a:t>
            </a:r>
            <a:r>
              <a:rPr lang="fi-FI" sz="2600" dirty="0"/>
              <a:t>-viestien yhteensopivuutta ja yhteistoimintaa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3992" y="1255610"/>
            <a:ext cx="7452384" cy="3692404"/>
          </a:xfrm>
        </p:spPr>
        <p:txBody>
          <a:bodyPr>
            <a:noAutofit/>
          </a:bodyPr>
          <a:lstStyle/>
          <a:p>
            <a:pPr lvl="0">
              <a:lnSpc>
                <a:spcPts val="1800"/>
              </a:lnSpc>
            </a:pPr>
            <a:r>
              <a:rPr lang="fi-FI" sz="1600" dirty="0"/>
              <a:t>Suomi.fi-viestejä tulee mahdollisimman nopeasti kehittää vastaamaan asiointipalveluiden tarvitsemaa tavoitetilaa.</a:t>
            </a:r>
          </a:p>
          <a:p>
            <a:pPr lvl="0">
              <a:lnSpc>
                <a:spcPts val="1800"/>
              </a:lnSpc>
            </a:pPr>
            <a:r>
              <a:rPr lang="fi-FI" sz="1600" dirty="0"/>
              <a:t>Viranomaisten on huolehdittava asiointipalveluidensa yhteensopivuudesta Viestit-palvelun kanssa.</a:t>
            </a:r>
            <a:endParaRPr lang="en-US" sz="1600" dirty="0"/>
          </a:p>
          <a:p>
            <a:pPr marL="0" lvl="0" indent="0">
              <a:lnSpc>
                <a:spcPts val="1800"/>
              </a:lnSpc>
              <a:buNone/>
            </a:pPr>
            <a:r>
              <a:rPr lang="fi-FI" sz="1600" b="1" dirty="0"/>
              <a:t>Toimenpiteet</a:t>
            </a:r>
          </a:p>
          <a:p>
            <a:pPr lvl="0">
              <a:lnSpc>
                <a:spcPts val="1800"/>
              </a:lnSpc>
            </a:pPr>
            <a:r>
              <a:rPr lang="fi-FI" sz="1600" dirty="0"/>
              <a:t>Suomi.fi-viestejä kehitetään vastaamaan tarvittua tavoitetilaa.</a:t>
            </a:r>
          </a:p>
          <a:p>
            <a:pPr lvl="0">
              <a:lnSpc>
                <a:spcPts val="1800"/>
              </a:lnSpc>
            </a:pPr>
            <a:r>
              <a:rPr lang="fi-FI" sz="1600" dirty="0"/>
              <a:t>Asiointipalveluja tulee kehittää edelleen hyödyntämään asiakkaan antamaa suostumusta ja Viestit-palvelun </a:t>
            </a:r>
            <a:r>
              <a:rPr lang="fi-FI" sz="1600" dirty="0" err="1"/>
              <a:t>toiminnallisuuksia</a:t>
            </a:r>
            <a:r>
              <a:rPr lang="fi-FI" sz="1600" dirty="0"/>
              <a:t>.</a:t>
            </a:r>
            <a:endParaRPr lang="en-US" sz="1600" dirty="0"/>
          </a:p>
          <a:p>
            <a:pPr lvl="0">
              <a:lnSpc>
                <a:spcPts val="1800"/>
              </a:lnSpc>
            </a:pPr>
            <a:r>
              <a:rPr lang="fi-FI" sz="1600" dirty="0" err="1"/>
              <a:t>VRK:n</a:t>
            </a:r>
            <a:r>
              <a:rPr lang="fi-FI" sz="1600" dirty="0"/>
              <a:t> ja VM:n Suomi.fi-palveluiden ohjausryhmät käsittelevät ja seuraavat toteutustoimien etenemistä. VRK pitää palveluntuottajat ajan tasalla </a:t>
            </a:r>
            <a:r>
              <a:rPr lang="fi-FI" sz="1600" dirty="0" err="1"/>
              <a:t>Suomi.fi:n</a:t>
            </a:r>
            <a:r>
              <a:rPr lang="fi-FI" sz="1600" dirty="0"/>
              <a:t> kehityssuunnitelman etenemisestä. </a:t>
            </a:r>
            <a:endParaRPr lang="en-US" sz="1600" dirty="0"/>
          </a:p>
          <a:p>
            <a:pPr lvl="0">
              <a:lnSpc>
                <a:spcPts val="1800"/>
              </a:lnSpc>
            </a:pPr>
            <a:r>
              <a:rPr lang="fi-FI" sz="1600" dirty="0" err="1"/>
              <a:t>JulkICT</a:t>
            </a:r>
            <a:r>
              <a:rPr lang="fi-FI" sz="1600" dirty="0"/>
              <a:t> huomioi kehittämistarpeet ohjatessaan </a:t>
            </a:r>
            <a:r>
              <a:rPr lang="fi-FI" sz="1600" dirty="0" err="1"/>
              <a:t>VRK:ta</a:t>
            </a:r>
            <a:r>
              <a:rPr lang="fi-FI" sz="1600" dirty="0"/>
              <a:t>.</a:t>
            </a:r>
            <a:endParaRPr lang="en-US" sz="1600" dirty="0"/>
          </a:p>
          <a:p>
            <a:endParaRPr lang="en-US" sz="1600" b="1" dirty="0"/>
          </a:p>
          <a:p>
            <a:pPr marL="0" indent="0">
              <a:buNone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6417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fi-FI" sz="2600" dirty="0"/>
              <a:t>Varmistetaan kehittyneempi tietoturva ja -suoja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3992" y="987574"/>
            <a:ext cx="7452384" cy="3692404"/>
          </a:xfrm>
        </p:spPr>
        <p:txBody>
          <a:bodyPr>
            <a:normAutofit/>
          </a:bodyPr>
          <a:lstStyle/>
          <a:p>
            <a:pPr lvl="0">
              <a:lnSpc>
                <a:spcPts val="2000"/>
              </a:lnSpc>
            </a:pPr>
            <a:r>
              <a:rPr lang="fi-FI" sz="1800" dirty="0"/>
              <a:t>Asiointipalveluissa on otettava </a:t>
            </a:r>
            <a:r>
              <a:rPr lang="fi-FI" sz="1800" dirty="0" err="1"/>
              <a:t>Suomi.fi</a:t>
            </a:r>
            <a:r>
              <a:rPr lang="fi-FI" sz="1800" dirty="0"/>
              <a:t>-viestit käyttöön mahdollisimman pikaisesti tietoturvan ja -suojan sekä </a:t>
            </a:r>
            <a:br>
              <a:rPr lang="fi-FI" sz="1800" dirty="0"/>
            </a:br>
            <a:r>
              <a:rPr lang="fi-FI" sz="1800" dirty="0"/>
              <a:t>yhtenäisen toimintatavan osalta.</a:t>
            </a:r>
            <a:endParaRPr lang="en-US" sz="1800" dirty="0"/>
          </a:p>
          <a:p>
            <a:pPr marL="0" lvl="0" indent="0">
              <a:lnSpc>
                <a:spcPts val="2000"/>
              </a:lnSpc>
              <a:buNone/>
            </a:pPr>
            <a:r>
              <a:rPr lang="fi-FI" sz="1800" b="1" dirty="0"/>
              <a:t>Toimenpiteet</a:t>
            </a:r>
          </a:p>
          <a:p>
            <a:pPr>
              <a:lnSpc>
                <a:spcPts val="2000"/>
              </a:lnSpc>
            </a:pPr>
            <a:r>
              <a:rPr lang="fi-FI" sz="1800" dirty="0"/>
              <a:t>Tiedotetaan sekä asiakkaille että viranomaisille </a:t>
            </a:r>
            <a:r>
              <a:rPr lang="fi-FI" sz="1800" dirty="0" err="1"/>
              <a:t>Suomi.fi</a:t>
            </a:r>
            <a:r>
              <a:rPr lang="fi-FI" sz="1800" dirty="0"/>
              <a:t>-viestien paremmasta tietoturvasta ja -suojasta verrattuna tavalliseen sähköpostiin.</a:t>
            </a:r>
            <a:endParaRPr lang="en-US" sz="1800" dirty="0"/>
          </a:p>
          <a:p>
            <a:endParaRPr lang="en-US" b="1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52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992" y="108858"/>
            <a:ext cx="7956440" cy="889873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fi-FI" sz="2600" dirty="0"/>
              <a:t>Panostetaan digitaalisen asioinnin tukeen ja neuvontaan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3992" y="915566"/>
            <a:ext cx="7956440" cy="3692404"/>
          </a:xfrm>
        </p:spPr>
        <p:txBody>
          <a:bodyPr>
            <a:noAutofit/>
          </a:bodyPr>
          <a:lstStyle/>
          <a:p>
            <a:pPr lvl="0">
              <a:lnSpc>
                <a:spcPts val="1800"/>
              </a:lnSpc>
            </a:pPr>
            <a:r>
              <a:rPr lang="fi-FI" sz="1600" dirty="0"/>
              <a:t>Viranomaiset varmistavat sekä uusien että vanhojen digipalveluiden käyttöön riittävän ja laadukkaan tuen – myös elinkeinotoimintaa harjoittaville.</a:t>
            </a:r>
            <a:endParaRPr lang="en-US" sz="1600" dirty="0"/>
          </a:p>
          <a:p>
            <a:pPr lvl="0">
              <a:lnSpc>
                <a:spcPts val="1800"/>
              </a:lnSpc>
            </a:pPr>
            <a:r>
              <a:rPr lang="fi-FI" sz="1600" dirty="0"/>
              <a:t>Viranomainen etsii yhdessä digiosaamista tarvitsevan asiakkaan kanssa lähimmän digituen tarjoajan, jos asiakas tarvitsee digiosaamista kasvattavaa tukea</a:t>
            </a:r>
          </a:p>
          <a:p>
            <a:pPr lvl="0">
              <a:lnSpc>
                <a:spcPts val="1800"/>
              </a:lnSpc>
            </a:pPr>
            <a:r>
              <a:rPr lang="fi-FI" sz="1600" dirty="0"/>
              <a:t>Ensisijaisia neuvontakanavia ovat </a:t>
            </a:r>
            <a:r>
              <a:rPr lang="fi-FI" sz="1600" dirty="0" err="1"/>
              <a:t>chat</a:t>
            </a:r>
            <a:r>
              <a:rPr lang="fi-FI" sz="1600" dirty="0"/>
              <a:t>, </a:t>
            </a:r>
            <a:r>
              <a:rPr lang="fi-FI" sz="1600" dirty="0" err="1"/>
              <a:t>chattibotti</a:t>
            </a:r>
            <a:r>
              <a:rPr lang="fi-FI" sz="1600" dirty="0"/>
              <a:t> tai puhelinnumero – toissijaisia </a:t>
            </a:r>
            <a:r>
              <a:rPr lang="fi-FI" sz="1600" dirty="0" err="1"/>
              <a:t>somekanavat</a:t>
            </a:r>
            <a:r>
              <a:rPr lang="fi-FI" sz="1600" dirty="0"/>
              <a:t>, sähköposti ja verkkolomakkeet.</a:t>
            </a:r>
            <a:endParaRPr lang="en-US" sz="1600" dirty="0"/>
          </a:p>
          <a:p>
            <a:pPr marL="0" lvl="0" indent="0">
              <a:lnSpc>
                <a:spcPts val="1800"/>
              </a:lnSpc>
              <a:buNone/>
            </a:pPr>
            <a:r>
              <a:rPr lang="fi-FI" sz="1600" b="1" dirty="0"/>
              <a:t>Toimenpiteet</a:t>
            </a:r>
          </a:p>
          <a:p>
            <a:pPr lvl="0">
              <a:lnSpc>
                <a:spcPts val="1800"/>
              </a:lnSpc>
            </a:pPr>
            <a:r>
              <a:rPr lang="fi-FI" sz="1600" dirty="0"/>
              <a:t>Tarvittaessa ohjataan digituen verkoston palveluihin.</a:t>
            </a:r>
            <a:endParaRPr lang="en-US" sz="1600" dirty="0"/>
          </a:p>
          <a:p>
            <a:pPr lvl="0">
              <a:lnSpc>
                <a:spcPts val="1800"/>
              </a:lnSpc>
            </a:pPr>
            <a:r>
              <a:rPr lang="fi-FI" sz="1600" dirty="0"/>
              <a:t>Otetaan </a:t>
            </a:r>
            <a:r>
              <a:rPr lang="fi-FI" sz="1600" dirty="0" err="1"/>
              <a:t>chat-</a:t>
            </a:r>
            <a:r>
              <a:rPr lang="fi-FI" sz="1600" dirty="0"/>
              <a:t> ja </a:t>
            </a:r>
            <a:r>
              <a:rPr lang="fi-FI" sz="1600" dirty="0" err="1"/>
              <a:t>chatbot</a:t>
            </a:r>
            <a:r>
              <a:rPr lang="fi-FI" sz="1600" dirty="0"/>
              <a:t>-neuvontakanavat käyttöön. </a:t>
            </a:r>
            <a:br>
              <a:rPr lang="fi-FI" sz="1600" dirty="0"/>
            </a:br>
            <a:r>
              <a:rPr lang="fi-FI" sz="1600" dirty="0"/>
              <a:t>Järjestetään tuki sekä uusiin että vanhoihin palveluihin.</a:t>
            </a:r>
            <a:endParaRPr lang="en-US" sz="1600" dirty="0"/>
          </a:p>
          <a:p>
            <a:pPr lvl="0">
              <a:lnSpc>
                <a:spcPts val="1800"/>
              </a:lnSpc>
            </a:pPr>
            <a:r>
              <a:rPr lang="fi-FI" sz="1600" dirty="0"/>
              <a:t>Toimijoiden asiakastuet omaksuvat yhteisten sähköisten tukipalveluiden perusteet.</a:t>
            </a:r>
            <a:endParaRPr lang="en-US" sz="1600" dirty="0"/>
          </a:p>
          <a:p>
            <a:pPr lvl="0">
              <a:lnSpc>
                <a:spcPts val="1800"/>
              </a:lnSpc>
            </a:pPr>
            <a:r>
              <a:rPr lang="fi-FI" sz="1600" dirty="0"/>
              <a:t>VRK järjestää koulutukset organisaatioiden asiakastukipalveluille.</a:t>
            </a:r>
            <a:endParaRPr lang="en-US" sz="1600" dirty="0"/>
          </a:p>
          <a:p>
            <a:pPr marL="0" indent="0">
              <a:buNone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1220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992" y="200862"/>
            <a:ext cx="7380376" cy="889873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fi-FI" sz="2600" dirty="0"/>
              <a:t>Laajennetaan </a:t>
            </a:r>
            <a:r>
              <a:rPr lang="fi-FI" sz="2600" dirty="0" err="1"/>
              <a:t>digipalvelujen</a:t>
            </a:r>
            <a:r>
              <a:rPr lang="fi-FI" sz="2600" dirty="0"/>
              <a:t> asiakaskuntaa mahdollistamalla toisen puolesta asiointi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3992" y="1131590"/>
            <a:ext cx="7452384" cy="3692404"/>
          </a:xfrm>
        </p:spPr>
        <p:txBody>
          <a:bodyPr>
            <a:normAutofit/>
          </a:bodyPr>
          <a:lstStyle/>
          <a:p>
            <a:pPr lvl="0">
              <a:lnSpc>
                <a:spcPts val="2000"/>
              </a:lnSpc>
            </a:pPr>
            <a:r>
              <a:rPr lang="fi-FI" sz="1800" dirty="0"/>
              <a:t>Digipalvelujen käytön lisäämiseksi viranomaisten tulee toteuttaa toisen puolesta asiointi mahdollisimman nopeasti omiin palveluihinsa </a:t>
            </a:r>
            <a:r>
              <a:rPr lang="fi-FI" sz="1800" dirty="0" err="1"/>
              <a:t>Suomi.fi</a:t>
            </a:r>
            <a:r>
              <a:rPr lang="fi-FI" sz="1800" dirty="0"/>
              <a:t>-valtuuksia hyödyntämällä. </a:t>
            </a:r>
            <a:endParaRPr lang="en-US" sz="1800" dirty="0"/>
          </a:p>
          <a:p>
            <a:pPr marL="0" lvl="0" indent="0">
              <a:lnSpc>
                <a:spcPts val="2000"/>
              </a:lnSpc>
              <a:buNone/>
            </a:pPr>
            <a:r>
              <a:rPr lang="fi-FI" sz="1800" b="1" dirty="0"/>
              <a:t>Toimenpiteet</a:t>
            </a:r>
          </a:p>
          <a:p>
            <a:pPr lvl="0">
              <a:lnSpc>
                <a:spcPts val="2000"/>
              </a:lnSpc>
            </a:pPr>
            <a:r>
              <a:rPr lang="fi-FI" sz="1800" dirty="0"/>
              <a:t>Sisällytetään seuraavalla hallituskaudella lakiin sähköisen asioinnin tukipalveluista (571/2016) </a:t>
            </a:r>
          </a:p>
          <a:p>
            <a:pPr lvl="1">
              <a:lnSpc>
                <a:spcPts val="2000"/>
              </a:lnSpc>
            </a:pPr>
            <a:r>
              <a:rPr lang="fi-FI" sz="1800" dirty="0"/>
              <a:t>viranomaisille velvollisuus käyttää </a:t>
            </a:r>
            <a:r>
              <a:rPr lang="fi-FI" sz="1800" dirty="0" err="1"/>
              <a:t>Suomi.fi</a:t>
            </a:r>
            <a:r>
              <a:rPr lang="fi-FI" sz="1800" dirty="0"/>
              <a:t>-valtuuksia ja </a:t>
            </a:r>
          </a:p>
          <a:p>
            <a:pPr lvl="1">
              <a:lnSpc>
                <a:spcPts val="2000"/>
              </a:lnSpc>
            </a:pPr>
            <a:r>
              <a:rPr lang="fi-FI" sz="1800" dirty="0"/>
              <a:t>asiakkaille mahdollisuus saada sähköiset valtuudet kirjattua myös viranomaisen toimipisteissä.</a:t>
            </a:r>
            <a:endParaRPr lang="en-US" sz="1800" dirty="0"/>
          </a:p>
          <a:p>
            <a:pPr>
              <a:lnSpc>
                <a:spcPts val="2000"/>
              </a:lnSpc>
            </a:pPr>
            <a:endParaRPr lang="en-US" sz="1800" b="1" dirty="0"/>
          </a:p>
          <a:p>
            <a:pPr marL="0" indent="0">
              <a:lnSpc>
                <a:spcPts val="2000"/>
              </a:lnSpc>
              <a:buNone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6422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3992" y="1111594"/>
            <a:ext cx="7452384" cy="3692404"/>
          </a:xfrm>
        </p:spPr>
        <p:txBody>
          <a:bodyPr>
            <a:normAutofit/>
          </a:bodyPr>
          <a:lstStyle/>
          <a:p>
            <a:pPr lvl="0"/>
            <a:r>
              <a:rPr lang="fi-FI" sz="1600" dirty="0"/>
              <a:t>Maksullisten palveluiden tuottajien tulee tutkia maksuporrastusten hyödyntämistä palvelukanavakohtaisiin kokonaiskustannuksiin perustuen (Määtän selvitysraportti).</a:t>
            </a:r>
            <a:endParaRPr lang="en-US" sz="1600" dirty="0"/>
          </a:p>
          <a:p>
            <a:pPr lvl="0"/>
            <a:r>
              <a:rPr lang="fi-FI" sz="1600" dirty="0"/>
              <a:t>Lainsäädäntö mahdollistaa jo palvelumaksujen porrastukset.</a:t>
            </a:r>
            <a:endParaRPr lang="en-US" sz="1600" dirty="0"/>
          </a:p>
          <a:p>
            <a:pPr lvl="0">
              <a:lnSpc>
                <a:spcPts val="1800"/>
              </a:lnSpc>
            </a:pPr>
            <a:r>
              <a:rPr lang="fi-FI" sz="1600" dirty="0"/>
              <a:t>Eri asiointitapojen maksujen välisen eron tulee olla kohtuullinen yhdenvertaisuusperiaatteen mukaisesti. Jo pienellä porrastuksella voitaneen saavuttaa riittävä asiakaskannustin.</a:t>
            </a:r>
            <a:endParaRPr lang="en-US" sz="1600" dirty="0"/>
          </a:p>
          <a:p>
            <a:pPr lvl="0"/>
            <a:r>
              <a:rPr lang="fi-FI" sz="1600" dirty="0"/>
              <a:t>Hinnoittelun lisäksi palvelulupaus nopeammasta käsittelyajasta kannustaa asiakkaita siirtymään sähköiseen asiointiin.</a:t>
            </a:r>
            <a:endParaRPr lang="en-US" sz="1600" dirty="0"/>
          </a:p>
          <a:p>
            <a:pPr marL="0" lvl="0" indent="0">
              <a:buNone/>
            </a:pPr>
            <a:r>
              <a:rPr lang="fi-FI" sz="1600" b="1" dirty="0"/>
              <a:t>Toimenpiteet</a:t>
            </a:r>
          </a:p>
          <a:p>
            <a:pPr lvl="0"/>
            <a:r>
              <a:rPr lang="fi-FI" sz="1600" dirty="0"/>
              <a:t>Valtiovarainministeriön budjettiosasto viestii asiasta ministeriöille, </a:t>
            </a:r>
            <a:br>
              <a:rPr lang="fi-FI" sz="1600" dirty="0"/>
            </a:br>
            <a:r>
              <a:rPr lang="fi-FI" sz="1600" dirty="0"/>
              <a:t>jotka informoivat hallinnonalansa palveluntuottajia.</a:t>
            </a:r>
            <a:endParaRPr lang="en-US" sz="1600" b="1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503992" y="195486"/>
            <a:ext cx="7380376" cy="889873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fi-FI" sz="2600" dirty="0"/>
              <a:t>Kannustetaan digipalvelujen käyttöön </a:t>
            </a:r>
            <a:br>
              <a:rPr lang="fi-FI" sz="2600" dirty="0"/>
            </a:br>
            <a:r>
              <a:rPr lang="fi-FI" sz="2600" dirty="0"/>
              <a:t>hinnoittelulla ja maksuporrastuksella</a:t>
            </a:r>
          </a:p>
        </p:txBody>
      </p:sp>
    </p:spTree>
    <p:extLst>
      <p:ext uri="{BB962C8B-B14F-4D97-AF65-F5344CB8AC3E}">
        <p14:creationId xmlns:p14="http://schemas.microsoft.com/office/powerpoint/2010/main" val="12628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3992" y="1131590"/>
            <a:ext cx="7452384" cy="3692404"/>
          </a:xfrm>
        </p:spPr>
        <p:txBody>
          <a:bodyPr>
            <a:noAutofit/>
          </a:bodyPr>
          <a:lstStyle/>
          <a:p>
            <a:pPr lvl="0">
              <a:lnSpc>
                <a:spcPts val="2000"/>
              </a:lnSpc>
            </a:pPr>
            <a:r>
              <a:rPr lang="fi-FI" sz="1800" dirty="0"/>
              <a:t>Viranomaisten tulee ohjata viestinnän, tiedottamisen ja kanavaohjauksen keinoin asiakas käyttämään ensimmäisenä sähköisiä palveluita.</a:t>
            </a:r>
            <a:endParaRPr lang="en-US" sz="1800" dirty="0"/>
          </a:p>
          <a:p>
            <a:pPr marL="0" lvl="0" indent="0">
              <a:lnSpc>
                <a:spcPts val="2000"/>
              </a:lnSpc>
              <a:buNone/>
            </a:pPr>
            <a:r>
              <a:rPr lang="fi-FI" sz="1800" b="1" dirty="0"/>
              <a:t>Toimenpiteet</a:t>
            </a:r>
          </a:p>
          <a:p>
            <a:pPr lvl="0">
              <a:lnSpc>
                <a:spcPts val="2000"/>
              </a:lnSpc>
            </a:pPr>
            <a:r>
              <a:rPr lang="fi-FI" sz="1800" dirty="0"/>
              <a:t>Sähköistä palvelukanavaa tarjotaan asiakkaille </a:t>
            </a:r>
            <a:br>
              <a:rPr lang="fi-FI" sz="1800" dirty="0"/>
            </a:br>
            <a:r>
              <a:rPr lang="fi-FI" sz="1800" dirty="0"/>
              <a:t>ensimmäisenä vaihtoehtona</a:t>
            </a:r>
            <a:r>
              <a:rPr lang="fi-FI" sz="1600" dirty="0"/>
              <a:t>.</a:t>
            </a:r>
            <a:endParaRPr lang="en-US" sz="1600" dirty="0"/>
          </a:p>
          <a:p>
            <a:pPr>
              <a:lnSpc>
                <a:spcPts val="1800"/>
              </a:lnSpc>
            </a:pPr>
            <a:endParaRPr lang="en-US" sz="1600" b="1" dirty="0"/>
          </a:p>
          <a:p>
            <a:pPr marL="0" indent="0">
              <a:lnSpc>
                <a:spcPts val="1800"/>
              </a:lnSpc>
              <a:buNone/>
            </a:pPr>
            <a:endParaRPr lang="fi-FI" sz="1600" dirty="0"/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503992" y="195485"/>
            <a:ext cx="7380376" cy="889873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fi-FI" sz="2600" dirty="0"/>
              <a:t>Tarjotaan asiakkaille ensimmäisenä </a:t>
            </a:r>
            <a:br>
              <a:rPr lang="fi-FI" sz="2600" dirty="0"/>
            </a:br>
            <a:r>
              <a:rPr lang="fi-FI" sz="2600" dirty="0"/>
              <a:t>digitaalisia kanavia ja toimintatapoja</a:t>
            </a:r>
          </a:p>
        </p:txBody>
      </p:sp>
    </p:spTree>
    <p:extLst>
      <p:ext uri="{BB962C8B-B14F-4D97-AF65-F5344CB8AC3E}">
        <p14:creationId xmlns:p14="http://schemas.microsoft.com/office/powerpoint/2010/main" val="9263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3992" y="1131590"/>
            <a:ext cx="7452384" cy="3692404"/>
          </a:xfrm>
        </p:spPr>
        <p:txBody>
          <a:bodyPr>
            <a:noAutofit/>
          </a:bodyPr>
          <a:lstStyle/>
          <a:p>
            <a:pPr lvl="0">
              <a:lnSpc>
                <a:spcPts val="2000"/>
              </a:lnSpc>
            </a:pPr>
            <a:r>
              <a:rPr lang="fi-FI" sz="1800" dirty="0"/>
              <a:t>Tietosuoja-asetuksen mukainen mahdollisuus tarkastaa omat tiedot tulee toteuttaa digipalveluihin selkeästi ja kattavasti.</a:t>
            </a:r>
            <a:endParaRPr lang="en-US" sz="1800" dirty="0"/>
          </a:p>
          <a:p>
            <a:pPr lvl="0">
              <a:lnSpc>
                <a:spcPts val="2000"/>
              </a:lnSpc>
            </a:pPr>
            <a:r>
              <a:rPr lang="fi-FI" sz="1800" dirty="0"/>
              <a:t>Työryhmä suosittelee, että tarkastusmahdollisuuden toteuttamisessa hyödynnetään </a:t>
            </a:r>
            <a:r>
              <a:rPr lang="fi-FI" sz="1800" dirty="0" err="1"/>
              <a:t>Suomi.fi</a:t>
            </a:r>
            <a:r>
              <a:rPr lang="fi-FI" sz="1800" dirty="0"/>
              <a:t>-viestejä.</a:t>
            </a:r>
            <a:endParaRPr lang="en-US" sz="1800" dirty="0"/>
          </a:p>
          <a:p>
            <a:pPr marL="0" lvl="0" indent="0">
              <a:lnSpc>
                <a:spcPts val="2000"/>
              </a:lnSpc>
              <a:buNone/>
            </a:pPr>
            <a:r>
              <a:rPr lang="fi-FI" sz="1800" b="1" dirty="0"/>
              <a:t>Toimenpiteet</a:t>
            </a:r>
          </a:p>
          <a:p>
            <a:pPr>
              <a:lnSpc>
                <a:spcPts val="2000"/>
              </a:lnSpc>
            </a:pPr>
            <a:r>
              <a:rPr lang="fi-FI" sz="1800" dirty="0"/>
              <a:t>Organisaatioiden tulee selvästi ja näkyvästi tarjota asiakkaille mahdollisuus jättää tietopyyntö. </a:t>
            </a:r>
          </a:p>
          <a:p>
            <a:pPr>
              <a:lnSpc>
                <a:spcPts val="2000"/>
              </a:lnSpc>
            </a:pPr>
            <a:r>
              <a:rPr lang="fi-FI" sz="1800" dirty="0"/>
              <a:t>Asiakasta tulee opastaa tietoturvan ja -suojan mukaisiin toimintatapoihin tietopyyntöjä ja -aineistoja lähetettäessä.</a:t>
            </a:r>
            <a:endParaRPr lang="en-US" sz="1800" dirty="0"/>
          </a:p>
          <a:p>
            <a:pPr lvl="0">
              <a:lnSpc>
                <a:spcPts val="2000"/>
              </a:lnSpc>
            </a:pPr>
            <a:r>
              <a:rPr lang="fi-FI" sz="1800" dirty="0"/>
              <a:t>Tietopyyntöihin liittyvien valtuuksien toimivallan laajuuden ja toteutukseen liittyvien kohtien tarkempi määritys. </a:t>
            </a:r>
            <a:endParaRPr lang="en-US" sz="1800" dirty="0"/>
          </a:p>
          <a:p>
            <a:endParaRPr lang="en-US" b="1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503992" y="195485"/>
            <a:ext cx="7380376" cy="889873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fi-FI" sz="2600" dirty="0"/>
              <a:t>Toteutetaan digipalveluihin </a:t>
            </a:r>
            <a:br>
              <a:rPr lang="fi-FI" sz="2600" dirty="0"/>
            </a:br>
            <a:r>
              <a:rPr lang="fi-FI" sz="2600" dirty="0"/>
              <a:t>omien tietojen tarkastusmahdollisuus </a:t>
            </a:r>
          </a:p>
        </p:txBody>
      </p:sp>
    </p:spTree>
    <p:extLst>
      <p:ext uri="{BB962C8B-B14F-4D97-AF65-F5344CB8AC3E}">
        <p14:creationId xmlns:p14="http://schemas.microsoft.com/office/powerpoint/2010/main" val="16123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1368" y="1131590"/>
            <a:ext cx="7452384" cy="3692404"/>
          </a:xfrm>
        </p:spPr>
        <p:txBody>
          <a:bodyPr>
            <a:normAutofit/>
          </a:bodyPr>
          <a:lstStyle/>
          <a:p>
            <a:pPr lvl="0">
              <a:lnSpc>
                <a:spcPts val="2000"/>
              </a:lnSpc>
            </a:pPr>
            <a:r>
              <a:rPr lang="fi-FI" sz="1800" dirty="0"/>
              <a:t>Tarve mobiiliasioinnin kehittämisen yhteisiin suuntaviivoihin </a:t>
            </a:r>
            <a:br>
              <a:rPr lang="fi-FI" sz="1800" dirty="0"/>
            </a:br>
            <a:r>
              <a:rPr lang="fi-FI" sz="1800" dirty="0"/>
              <a:t>tulee huomioida valtiovarainministeriön </a:t>
            </a:r>
            <a:r>
              <a:rPr lang="fi-FI" sz="1800" dirty="0" err="1"/>
              <a:t>JulkICT</a:t>
            </a:r>
            <a:r>
              <a:rPr lang="fi-FI" sz="1800" dirty="0"/>
              <a:t>-osastolla.</a:t>
            </a:r>
            <a:endParaRPr lang="en-US" sz="1800" dirty="0"/>
          </a:p>
          <a:p>
            <a:pPr marL="0" lvl="0" indent="0">
              <a:lnSpc>
                <a:spcPts val="2000"/>
              </a:lnSpc>
              <a:buNone/>
            </a:pPr>
            <a:r>
              <a:rPr lang="fi-FI" sz="1800" b="1" dirty="0"/>
              <a:t>Toimenpiteet</a:t>
            </a:r>
          </a:p>
          <a:p>
            <a:pPr lvl="0">
              <a:lnSpc>
                <a:spcPts val="2000"/>
              </a:lnSpc>
            </a:pPr>
            <a:r>
              <a:rPr lang="fi-FI" sz="1800" dirty="0"/>
              <a:t>Viedään ehdotus ns. mobiilisuunnitelman valmistelemisesta </a:t>
            </a:r>
            <a:r>
              <a:rPr lang="fi-FI" sz="1800" dirty="0" err="1"/>
              <a:t>JulkICT</a:t>
            </a:r>
            <a:r>
              <a:rPr lang="fi-FI" sz="1800" dirty="0"/>
              <a:t>-osastolle otettavaksi huomioon osaston tulevia strategioita ja toimintasuunnitelmia laadittaessa. </a:t>
            </a:r>
            <a:endParaRPr lang="en-US" sz="1800" dirty="0"/>
          </a:p>
          <a:p>
            <a:endParaRPr lang="en-US" b="1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510208" y="195484"/>
            <a:ext cx="7380376" cy="889873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fi-FI" sz="2600" dirty="0"/>
              <a:t>Laaditaan julkiselle hallinnolle </a:t>
            </a:r>
            <a:br>
              <a:rPr lang="fi-FI" sz="2600" dirty="0"/>
            </a:br>
            <a:r>
              <a:rPr lang="fi-FI" sz="2600" dirty="0"/>
              <a:t>yhteiset mobiiliasioinnin suuntaviivat</a:t>
            </a:r>
          </a:p>
        </p:txBody>
      </p:sp>
    </p:spTree>
    <p:extLst>
      <p:ext uri="{BB962C8B-B14F-4D97-AF65-F5344CB8AC3E}">
        <p14:creationId xmlns:p14="http://schemas.microsoft.com/office/powerpoint/2010/main" val="18467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Työryhmän esitys elinkeinotoimintaa harjoittavien velvoittamisesta digipalvelujen ja viestinvälityksen käyttöön</a:t>
            </a:r>
          </a:p>
        </p:txBody>
      </p:sp>
    </p:spTree>
    <p:extLst>
      <p:ext uri="{BB962C8B-B14F-4D97-AF65-F5344CB8AC3E}">
        <p14:creationId xmlns:p14="http://schemas.microsoft.com/office/powerpoint/2010/main" val="965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992" y="267494"/>
            <a:ext cx="7524392" cy="889873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fi-FI" sz="2600" dirty="0"/>
              <a:t>Elinkeinotoimintaa harjoittavat velvoitetaan julkisten digipalvelujen käyttöön </a:t>
            </a:r>
            <a:r>
              <a:rPr lang="fi-FI" sz="2600"/>
              <a:t>siirtymäaikana </a:t>
            </a:r>
            <a:r>
              <a:rPr lang="fi-FI" sz="2600" smtClean="0"/>
              <a:t>2019–2022 </a:t>
            </a:r>
            <a:endParaRPr lang="fi-FI" sz="2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3992" y="1222841"/>
            <a:ext cx="7380376" cy="1532164"/>
          </a:xfrm>
        </p:spPr>
        <p:txBody>
          <a:bodyPr>
            <a:noAutofit/>
          </a:bodyPr>
          <a:lstStyle/>
          <a:p>
            <a:r>
              <a:rPr lang="fi-FI" sz="1800" dirty="0"/>
              <a:t>Tehdään tarvittavat lainsäädäntömuutokset.</a:t>
            </a:r>
          </a:p>
          <a:p>
            <a:r>
              <a:rPr lang="fi-FI" sz="1800" dirty="0"/>
              <a:t>Asetetaan selkeästi julkisen hallinnon toimijoille velvoite tuottaa elinkeinonharjoittajille suunnatut asiointipalvelut sähköisenä.</a:t>
            </a:r>
          </a:p>
          <a:p>
            <a:r>
              <a:rPr lang="fi-FI" sz="1800" dirty="0"/>
              <a:t>Laajennetaan digitukea elinkeinonharjoittajiin.</a:t>
            </a:r>
          </a:p>
          <a:p>
            <a:endParaRPr lang="fi-FI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21893" r="13370" b="29633"/>
          <a:stretch/>
        </p:blipFill>
        <p:spPr>
          <a:xfrm>
            <a:off x="503993" y="2643758"/>
            <a:ext cx="608423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9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Digi </a:t>
            </a:r>
            <a:r>
              <a:rPr lang="fi-FI" dirty="0" err="1" smtClean="0"/>
              <a:t>ekaksi</a:t>
            </a:r>
            <a:r>
              <a:rPr lang="fi-FI" dirty="0" smtClean="0"/>
              <a:t> -seminaariohjelma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87425" indent="-987425">
              <a:spcAft>
                <a:spcPts val="600"/>
              </a:spcAft>
              <a:buNone/>
            </a:pPr>
            <a:r>
              <a:rPr lang="fi-FI" sz="1200" dirty="0" smtClean="0"/>
              <a:t>8.30 </a:t>
            </a:r>
            <a:r>
              <a:rPr lang="fi-FI" sz="1200" dirty="0"/>
              <a:t>– </a:t>
            </a:r>
            <a:r>
              <a:rPr lang="fi-FI" sz="1200" dirty="0" smtClean="0"/>
              <a:t>9.00	Aamukahvit</a:t>
            </a:r>
            <a:endParaRPr lang="fi-FI" sz="1200" dirty="0"/>
          </a:p>
          <a:p>
            <a:pPr marL="987425" indent="-987425">
              <a:spcAft>
                <a:spcPts val="0"/>
              </a:spcAft>
              <a:buNone/>
            </a:pPr>
            <a:r>
              <a:rPr lang="fi-FI" sz="1200" dirty="0"/>
              <a:t>9.00 – </a:t>
            </a:r>
            <a:r>
              <a:rPr lang="fi-FI" sz="1200" dirty="0" smtClean="0"/>
              <a:t>9.15	</a:t>
            </a:r>
            <a:r>
              <a:rPr lang="fi-FI" sz="1200" b="1" dirty="0" smtClean="0"/>
              <a:t>Avauspuheenvuoro</a:t>
            </a:r>
            <a:endParaRPr lang="fi-FI" sz="1200" dirty="0"/>
          </a:p>
          <a:p>
            <a:pPr marL="987425" indent="-987425">
              <a:spcAft>
                <a:spcPts val="600"/>
              </a:spcAft>
              <a:buNone/>
            </a:pPr>
            <a:r>
              <a:rPr lang="fi-FI" sz="1200" i="1" dirty="0" smtClean="0"/>
              <a:t>		ICT-johtaja </a:t>
            </a:r>
            <a:r>
              <a:rPr lang="fi-FI" sz="1200" i="1" dirty="0"/>
              <a:t>Anna-Maija Karjalainen, VM</a:t>
            </a:r>
            <a:endParaRPr lang="fi-FI" sz="1200" dirty="0"/>
          </a:p>
          <a:p>
            <a:pPr marL="987425" indent="-987425">
              <a:spcAft>
                <a:spcPts val="0"/>
              </a:spcAft>
              <a:buNone/>
            </a:pPr>
            <a:r>
              <a:rPr lang="fi-FI" sz="1200" dirty="0"/>
              <a:t>9.15 – </a:t>
            </a:r>
            <a:r>
              <a:rPr lang="fi-FI" sz="1200" dirty="0" smtClean="0"/>
              <a:t>9.40	</a:t>
            </a:r>
            <a:r>
              <a:rPr lang="fi-FI" sz="1200" b="1" dirty="0" smtClean="0"/>
              <a:t>Sähköisen asioinnin ja viestinvälityksen toimintatapatyöryhmän esitykset</a:t>
            </a:r>
            <a:endParaRPr lang="fi-FI" sz="1200" dirty="0" smtClean="0"/>
          </a:p>
          <a:p>
            <a:pPr marL="987425" indent="-987425">
              <a:spcAft>
                <a:spcPts val="600"/>
              </a:spcAft>
              <a:buNone/>
            </a:pPr>
            <a:r>
              <a:rPr lang="fi-FI" sz="1200" i="1" dirty="0" smtClean="0"/>
              <a:t>		Neuvotteleva </a:t>
            </a:r>
            <a:r>
              <a:rPr lang="fi-FI" sz="1200" i="1" dirty="0"/>
              <a:t>virkamies Marjukka Saarijärvi, VM</a:t>
            </a:r>
            <a:endParaRPr lang="fi-FI" sz="1200" dirty="0"/>
          </a:p>
          <a:p>
            <a:pPr marL="987425" indent="-987425">
              <a:spcAft>
                <a:spcPts val="0"/>
              </a:spcAft>
              <a:buNone/>
            </a:pPr>
            <a:r>
              <a:rPr lang="fi-FI" sz="1200" dirty="0" smtClean="0"/>
              <a:t>9.40 </a:t>
            </a:r>
            <a:r>
              <a:rPr lang="fi-FI" sz="1200" dirty="0"/>
              <a:t>– </a:t>
            </a:r>
            <a:r>
              <a:rPr lang="fi-FI" sz="1200" dirty="0" smtClean="0"/>
              <a:t>10.00	</a:t>
            </a:r>
            <a:r>
              <a:rPr lang="fi-FI" sz="1200" b="1" dirty="0" smtClean="0"/>
              <a:t>Palvelulaatutyöskentelyn </a:t>
            </a:r>
            <a:r>
              <a:rPr lang="fi-FI" sz="1200" b="1" dirty="0"/>
              <a:t>tulosten hyödyntäminen</a:t>
            </a:r>
            <a:endParaRPr lang="fi-FI" sz="1200" dirty="0"/>
          </a:p>
          <a:p>
            <a:pPr marL="987425" indent="-987425">
              <a:spcAft>
                <a:spcPts val="600"/>
              </a:spcAft>
              <a:buNone/>
            </a:pPr>
            <a:r>
              <a:rPr lang="fi-FI" sz="1200" i="1" dirty="0" smtClean="0"/>
              <a:t>		Hankepäällikkö </a:t>
            </a:r>
            <a:r>
              <a:rPr lang="fi-FI" sz="1200" i="1" dirty="0"/>
              <a:t>Petteri Ohvo, VM</a:t>
            </a:r>
            <a:endParaRPr lang="fi-FI" sz="1200" dirty="0"/>
          </a:p>
          <a:p>
            <a:pPr marL="987425" indent="-987425">
              <a:spcAft>
                <a:spcPts val="0"/>
              </a:spcAft>
              <a:buNone/>
            </a:pPr>
            <a:r>
              <a:rPr lang="fi-FI" sz="1200" dirty="0" smtClean="0"/>
              <a:t>10.00 </a:t>
            </a:r>
            <a:r>
              <a:rPr lang="fi-FI" sz="1200" dirty="0"/>
              <a:t>– </a:t>
            </a:r>
            <a:r>
              <a:rPr lang="fi-FI" sz="1200" dirty="0" smtClean="0"/>
              <a:t>10.20	</a:t>
            </a:r>
            <a:r>
              <a:rPr lang="fi-FI" sz="1200" b="1" dirty="0" smtClean="0"/>
              <a:t>Kommenttipuheenvuoro</a:t>
            </a:r>
            <a:endParaRPr lang="fi-FI" sz="1200" dirty="0"/>
          </a:p>
          <a:p>
            <a:pPr marL="987425" indent="-987425">
              <a:spcAft>
                <a:spcPts val="600"/>
              </a:spcAft>
              <a:buNone/>
            </a:pPr>
            <a:r>
              <a:rPr lang="fi-FI" sz="1200" i="1" dirty="0" smtClean="0"/>
              <a:t>		Hankepäällikkö </a:t>
            </a:r>
            <a:r>
              <a:rPr lang="fi-FI" sz="1200" i="1" dirty="0"/>
              <a:t>Jani Ruuskanen, VRK</a:t>
            </a:r>
            <a:endParaRPr lang="fi-FI" sz="1200" dirty="0"/>
          </a:p>
          <a:p>
            <a:pPr marL="987425" indent="-987425">
              <a:spcAft>
                <a:spcPts val="600"/>
              </a:spcAft>
              <a:buNone/>
            </a:pPr>
            <a:r>
              <a:rPr lang="fi-FI" sz="1200" i="1" dirty="0" smtClean="0"/>
              <a:t>	Keskustelu</a:t>
            </a:r>
          </a:p>
          <a:p>
            <a:pPr marL="987425" indent="-987425">
              <a:spcAft>
                <a:spcPts val="0"/>
              </a:spcAft>
              <a:buNone/>
            </a:pPr>
            <a:r>
              <a:rPr lang="fi-FI" sz="1200" dirty="0" smtClean="0"/>
              <a:t>10.30 </a:t>
            </a:r>
            <a:r>
              <a:rPr lang="fi-FI" sz="1200" dirty="0"/>
              <a:t>– </a:t>
            </a:r>
            <a:r>
              <a:rPr lang="fi-FI" sz="1200" dirty="0" smtClean="0"/>
              <a:t>10:50	</a:t>
            </a:r>
            <a:r>
              <a:rPr lang="fi-FI" sz="1200" b="1" dirty="0" smtClean="0"/>
              <a:t>Digitaalisten </a:t>
            </a:r>
            <a:r>
              <a:rPr lang="fi-FI" sz="1200" b="1" dirty="0"/>
              <a:t>asiointipalvelujen tiekartan 2019 – 2023 julkistus</a:t>
            </a:r>
            <a:endParaRPr lang="fi-FI" sz="1200" dirty="0"/>
          </a:p>
          <a:p>
            <a:pPr marL="987425" indent="-987425">
              <a:spcAft>
                <a:spcPts val="0"/>
              </a:spcAft>
              <a:buNone/>
            </a:pPr>
            <a:r>
              <a:rPr lang="fi-FI" sz="1200" b="1" dirty="0" smtClean="0"/>
              <a:t>		</a:t>
            </a:r>
            <a:r>
              <a:rPr lang="fi-FI" sz="1200" i="1" dirty="0" smtClean="0"/>
              <a:t>Neuvotteleva </a:t>
            </a:r>
            <a:r>
              <a:rPr lang="fi-FI" sz="1200" i="1" dirty="0"/>
              <a:t>virkamies Marjukka Saarijärvi </a:t>
            </a:r>
            <a:endParaRPr lang="fi-FI" sz="1200" i="1" dirty="0" smtClean="0"/>
          </a:p>
          <a:p>
            <a:pPr marL="987425" indent="-987425">
              <a:spcAft>
                <a:spcPts val="600"/>
              </a:spcAft>
              <a:buNone/>
            </a:pPr>
            <a:r>
              <a:rPr lang="fi-FI" sz="1200" i="1" dirty="0"/>
              <a:t>	</a:t>
            </a:r>
            <a:r>
              <a:rPr lang="fi-FI" sz="1200" i="1" dirty="0" smtClean="0"/>
              <a:t>	Hankepäällikkö </a:t>
            </a:r>
            <a:r>
              <a:rPr lang="fi-FI" sz="1200" i="1" dirty="0"/>
              <a:t>Petteri Ohvo, VM</a:t>
            </a:r>
            <a:endParaRPr lang="fi-FI" sz="1200" dirty="0"/>
          </a:p>
          <a:p>
            <a:pPr marL="987425" indent="-987425">
              <a:spcAft>
                <a:spcPts val="600"/>
              </a:spcAft>
              <a:buNone/>
            </a:pPr>
            <a:r>
              <a:rPr lang="fi-FI" sz="1200" i="1" dirty="0" smtClean="0"/>
              <a:t>	Keskustelu</a:t>
            </a:r>
            <a:endParaRPr lang="fi-FI" sz="1200" i="1" dirty="0"/>
          </a:p>
          <a:p>
            <a:pPr marL="987425" indent="-987425">
              <a:spcAft>
                <a:spcPts val="0"/>
              </a:spcAft>
              <a:buNone/>
            </a:pPr>
            <a:r>
              <a:rPr lang="fi-FI" sz="1200" dirty="0" smtClean="0"/>
              <a:t>10.55 </a:t>
            </a:r>
            <a:r>
              <a:rPr lang="fi-FI" sz="1200" dirty="0"/>
              <a:t>– </a:t>
            </a:r>
            <a:r>
              <a:rPr lang="fi-FI" sz="1200" dirty="0" smtClean="0"/>
              <a:t>11.00	</a:t>
            </a:r>
            <a:r>
              <a:rPr lang="fi-FI" sz="1200" b="1" dirty="0" smtClean="0"/>
              <a:t>Päätössanat</a:t>
            </a:r>
            <a:endParaRPr lang="fi-FI" sz="1200" dirty="0"/>
          </a:p>
          <a:p>
            <a:pPr marL="987425" indent="-987425">
              <a:buNone/>
            </a:pPr>
            <a:r>
              <a:rPr lang="fi-FI" sz="1200" i="1" dirty="0" smtClean="0"/>
              <a:t>		Neuvotteleva </a:t>
            </a:r>
            <a:r>
              <a:rPr lang="fi-FI" sz="1200" i="1" dirty="0"/>
              <a:t>virkamies Marjukka Saarijärvi, </a:t>
            </a:r>
            <a:r>
              <a:rPr lang="fi-FI" sz="1200" i="1" dirty="0" smtClean="0"/>
              <a:t>VM</a:t>
            </a:r>
            <a:endParaRPr lang="fi-FI" sz="1200" dirty="0"/>
          </a:p>
        </p:txBody>
      </p:sp>
      <p:sp>
        <p:nvSpPr>
          <p:cNvPr id="9" name="Suorakulmio 8"/>
          <p:cNvSpPr/>
          <p:nvPr/>
        </p:nvSpPr>
        <p:spPr>
          <a:xfrm>
            <a:off x="6732240" y="3363838"/>
            <a:ext cx="1944216" cy="576064"/>
          </a:xfrm>
          <a:prstGeom prst="rect">
            <a:avLst/>
          </a:prstGeom>
          <a:solidFill>
            <a:srgbClr val="304F8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dirty="0" smtClean="0"/>
              <a:t>#</a:t>
            </a:r>
            <a:r>
              <a:rPr lang="fi-FI" dirty="0" err="1" smtClean="0"/>
              <a:t>digiekaksi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63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7" b="20345"/>
          <a:stretch/>
        </p:blipFill>
        <p:spPr>
          <a:xfrm>
            <a:off x="88963" y="1229374"/>
            <a:ext cx="8947534" cy="3430608"/>
          </a:xfrm>
          <a:prstGeom prst="rect">
            <a:avLst/>
          </a:prstGeom>
        </p:spPr>
      </p:pic>
      <p:sp>
        <p:nvSpPr>
          <p:cNvPr id="8" name="Otsikko 1"/>
          <p:cNvSpPr txBox="1">
            <a:spLocks/>
          </p:cNvSpPr>
          <p:nvPr/>
        </p:nvSpPr>
        <p:spPr>
          <a:xfrm>
            <a:off x="503992" y="267494"/>
            <a:ext cx="7812424" cy="889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fi-FI" sz="2600"/>
              <a:t>VM ohjeistaa viranomaiset tekemään suunnitelmat </a:t>
            </a:r>
            <a:br>
              <a:rPr lang="fi-FI" sz="2600"/>
            </a:br>
            <a:r>
              <a:rPr lang="fi-FI" sz="2600"/>
              <a:t>digitaaliseen palvelutapaan siirtymisestä ja tarvittavista toimista</a:t>
            </a:r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8802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3200" b="1" dirty="0"/>
              <a:t>Palvelulaatutyöskentelyn tulosten hyödyntäminen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 smtClean="0"/>
              <a:t/>
            </a:r>
            <a:br>
              <a:rPr lang="fi-FI" sz="3200" dirty="0" smtClean="0"/>
            </a:br>
            <a:r>
              <a:rPr lang="fi-FI" sz="2200" i="1" dirty="0" smtClean="0"/>
              <a:t>Hankepäällikkö </a:t>
            </a:r>
            <a:r>
              <a:rPr lang="fi-FI" sz="2200" i="1" dirty="0"/>
              <a:t>Petteri Ohvo, VM</a:t>
            </a:r>
            <a:endParaRPr lang="fi-FI" sz="22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294967295"/>
          </p:nvPr>
        </p:nvSpPr>
        <p:spPr>
          <a:xfrm>
            <a:off x="8666163" y="4822825"/>
            <a:ext cx="477837" cy="219075"/>
          </a:xfrm>
        </p:spPr>
        <p:txBody>
          <a:bodyPr/>
          <a:lstStyle/>
          <a:p>
            <a:fld id="{52D72BAF-8CDA-4878-B74D-CAA2BE485765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96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2700" b="1" dirty="0"/>
              <a:t>Palveluiden hyvällä laadulla </a:t>
            </a:r>
            <a:br>
              <a:rPr lang="fi-FI" sz="2700" b="1" dirty="0"/>
            </a:br>
            <a:r>
              <a:rPr lang="fi-FI" sz="2700" dirty="0"/>
              <a:t>digitaalisten palvelujen ensisijaisuuteen</a:t>
            </a:r>
          </a:p>
        </p:txBody>
      </p:sp>
    </p:spTree>
    <p:extLst>
      <p:ext uri="{BB962C8B-B14F-4D97-AF65-F5344CB8AC3E}">
        <p14:creationId xmlns:p14="http://schemas.microsoft.com/office/powerpoint/2010/main" val="16027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19529" y="131466"/>
            <a:ext cx="7380376" cy="889873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fi-FI" sz="2600" dirty="0"/>
              <a:t>Digitaalisten asiointipalveluiden laatu</a:t>
            </a:r>
          </a:p>
        </p:txBody>
      </p:sp>
      <p:sp>
        <p:nvSpPr>
          <p:cNvPr id="10" name="Sisällön paikkamerkki 3"/>
          <p:cNvSpPr txBox="1">
            <a:spLocks/>
          </p:cNvSpPr>
          <p:nvPr/>
        </p:nvSpPr>
        <p:spPr>
          <a:xfrm>
            <a:off x="532065" y="1021339"/>
            <a:ext cx="7660901" cy="1656348"/>
          </a:xfrm>
          <a:prstGeom prst="rect">
            <a:avLst/>
          </a:prstGeom>
        </p:spPr>
        <p:txBody>
          <a:bodyPr>
            <a:noAutofit/>
          </a:bodyPr>
          <a:lstStyle>
            <a:lvl1pPr marL="355600" indent="-35560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6353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400" indent="-36353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88" indent="-18097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/>
              <a:t>Hyvä asiointikokemus vahvistaa asiakkaiden halua käyttää </a:t>
            </a:r>
            <a:br>
              <a:rPr lang="fi-FI" sz="1600" dirty="0"/>
            </a:br>
            <a:r>
              <a:rPr lang="fi-FI" sz="1600" dirty="0"/>
              <a:t>kustannustehokkaita digitaalisia palveluita jatkossakin</a:t>
            </a:r>
          </a:p>
          <a:p>
            <a:r>
              <a:rPr lang="fi-FI" sz="1600" dirty="0"/>
              <a:t>Selvitetty tekijät, jotka vaikuttavat myönteisen käyttökokemuksen muodostumiseen</a:t>
            </a:r>
          </a:p>
          <a:p>
            <a:r>
              <a:rPr lang="fi-FI" sz="1600" dirty="0"/>
              <a:t>Määritetty toimenpiteet palveluiden ja käyttökokemusten kehittämiseksi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0" b="27201"/>
          <a:stretch/>
        </p:blipFill>
        <p:spPr>
          <a:xfrm>
            <a:off x="457200" y="2571750"/>
            <a:ext cx="821105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992" y="180756"/>
            <a:ext cx="7380376" cy="889873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fi-FI" sz="2600" dirty="0"/>
              <a:t>Laatutekijät johtavat asiakkaan sähköisen asioinnin onnistumiseen ja parempaan käyttökokemukseen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3" b="10767"/>
          <a:stretch/>
        </p:blipFill>
        <p:spPr>
          <a:xfrm>
            <a:off x="457201" y="1131589"/>
            <a:ext cx="8211057" cy="401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992" y="149712"/>
            <a:ext cx="7380376" cy="889873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fi-FI" sz="2600" dirty="0"/>
              <a:t>Kehityskohteet selville palvelulaadun </a:t>
            </a:r>
            <a:r>
              <a:rPr lang="fi-FI" sz="2600" dirty="0" err="1"/>
              <a:t>itsearviointimallilla</a:t>
            </a:r>
            <a:endParaRPr lang="fi-FI" sz="2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Täydentää asiointipalveluiden laatukriteereitä ja konkretisoi niihin liittyviä ja vaikuttavia yksityiskohtia.</a:t>
            </a:r>
          </a:p>
          <a:p>
            <a:r>
              <a:rPr lang="fi-FI" dirty="0"/>
              <a:t>Auttaa muodostamaan yhteisen käsityksen palvelun laadusta ja tunnistamaan kehittämistarpeita.</a:t>
            </a:r>
          </a:p>
          <a:p>
            <a:r>
              <a:rPr lang="fi-FI" dirty="0"/>
              <a:t>Antaa mahdollisuuden verrata omaa palvelua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muihin </a:t>
            </a:r>
            <a:r>
              <a:rPr lang="fi-FI" dirty="0"/>
              <a:t>palveluihin.</a:t>
            </a:r>
          </a:p>
          <a:p>
            <a:r>
              <a:rPr lang="fi-FI" dirty="0"/>
              <a:t>Voidaan hyödyntää myös </a:t>
            </a:r>
            <a:r>
              <a:rPr lang="fi-FI" dirty="0" smtClean="0"/>
              <a:t>asiointipalvelu-</a:t>
            </a:r>
            <a:br>
              <a:rPr lang="fi-FI" dirty="0" smtClean="0"/>
            </a:br>
            <a:r>
              <a:rPr lang="fi-FI" dirty="0" smtClean="0"/>
              <a:t>hankintojen </a:t>
            </a:r>
            <a:r>
              <a:rPr lang="fi-FI" dirty="0"/>
              <a:t>vaatimusmäärittelyissä.</a:t>
            </a:r>
          </a:p>
          <a:p>
            <a:r>
              <a:rPr lang="fi-FI" dirty="0"/>
              <a:t>Itsearviointeja varten on tuotettu Excel-työkirja.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2283718"/>
            <a:ext cx="2441252" cy="2201037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9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992" y="149713"/>
            <a:ext cx="7380376" cy="889873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fi-FI" sz="2600" dirty="0"/>
              <a:t>Jatkuva</a:t>
            </a:r>
            <a:r>
              <a:rPr lang="fi-FI" sz="2700" dirty="0"/>
              <a:t> asiakasarviointi </a:t>
            </a:r>
            <a:r>
              <a:rPr lang="fi-FI" sz="2700" dirty="0" err="1"/>
              <a:t>itsearvioinnin</a:t>
            </a:r>
            <a:r>
              <a:rPr lang="fi-FI" sz="2700" dirty="0"/>
              <a:t> täydentäjänä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Selvitetään asiakkaan mielipide ja arvio juuri koetusta palvelutapahtumasta.</a:t>
            </a:r>
          </a:p>
          <a:p>
            <a:r>
              <a:rPr lang="fi-FI" dirty="0"/>
              <a:t>Suuret poikkeamat itsearviointiin nähden vaativat tarkempaa analyysiä.</a:t>
            </a:r>
          </a:p>
          <a:p>
            <a:r>
              <a:rPr lang="fi-FI" dirty="0"/>
              <a:t>Asiakasarviointi ei välttämättä indikoi asiakkaan kokemusta koko palvelun tai palveluketjun toiminnasta mutta</a:t>
            </a:r>
            <a:r>
              <a:rPr lang="fi-FI" dirty="0">
                <a:sym typeface="Wingdings" panose="05000000000000000000" pitchFamily="2" charset="2"/>
              </a:rPr>
              <a:t> auttaa tunnistamaan haastavimmat vaiheet palvelusta.</a:t>
            </a:r>
          </a:p>
          <a:p>
            <a:r>
              <a:rPr lang="fi-FI" dirty="0">
                <a:sym typeface="Wingdings" panose="05000000000000000000" pitchFamily="2" charset="2"/>
              </a:rPr>
              <a:t>Yhtenäiset kysymykset antavat mahdollisuuden vertailla palveluita.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05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992" y="397451"/>
            <a:ext cx="7380376" cy="889873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fi-FI" sz="2600" dirty="0"/>
              <a:t>Käyttöastemittauksella todennetaan </a:t>
            </a:r>
            <a:br>
              <a:rPr lang="fi-FI" sz="2600" dirty="0"/>
            </a:br>
            <a:r>
              <a:rPr lang="fi-FI" sz="2600" dirty="0"/>
              <a:t>digipalveluiden ensisijaisuus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3992" y="1419622"/>
            <a:ext cx="7380376" cy="3584392"/>
          </a:xfrm>
        </p:spPr>
        <p:txBody>
          <a:bodyPr/>
          <a:lstStyle/>
          <a:p>
            <a:r>
              <a:rPr lang="fi-FI" dirty="0"/>
              <a:t>Julkisten palvelujen kanavakohtaisista käyttömääristä tarvitaan nykyistä parempi kokonaiskuva.</a:t>
            </a:r>
          </a:p>
          <a:p>
            <a:r>
              <a:rPr lang="fi-FI" dirty="0"/>
              <a:t>Kanavakohtaisella seurannalla voidaan todentaa asioinnin siirtymistä sähköisiin kanaviin.</a:t>
            </a:r>
          </a:p>
          <a:p>
            <a:r>
              <a:rPr lang="fi-FI" dirty="0"/>
              <a:t>Käyttöastemittaus auttaa arvioimaan kehityshankkeiden tai </a:t>
            </a:r>
            <a:br>
              <a:rPr lang="fi-FI" dirty="0"/>
            </a:br>
            <a:r>
              <a:rPr lang="fi-FI" dirty="0"/>
              <a:t>-toimenpiteiden vaikuttavuutta ja asettamaan realistiset tavoitteet. 	</a:t>
            </a:r>
          </a:p>
        </p:txBody>
      </p:sp>
    </p:spTree>
    <p:extLst>
      <p:ext uri="{BB962C8B-B14F-4D97-AF65-F5344CB8AC3E}">
        <p14:creationId xmlns:p14="http://schemas.microsoft.com/office/powerpoint/2010/main" val="179503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3200" b="1" dirty="0"/>
              <a:t>Kommenttipuheenvuoro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 smtClean="0"/>
              <a:t/>
            </a:r>
            <a:br>
              <a:rPr lang="fi-FI" sz="3200" dirty="0" smtClean="0"/>
            </a:br>
            <a:r>
              <a:rPr lang="fi-FI" sz="2200" i="1" dirty="0" smtClean="0"/>
              <a:t>Hankepäällikkö </a:t>
            </a:r>
            <a:r>
              <a:rPr lang="fi-FI" sz="2200" i="1" dirty="0"/>
              <a:t>Jani Ruuskanen, VRK</a:t>
            </a:r>
            <a:endParaRPr lang="fi-FI" sz="22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294967295"/>
          </p:nvPr>
        </p:nvSpPr>
        <p:spPr>
          <a:xfrm>
            <a:off x="8666163" y="4822825"/>
            <a:ext cx="477837" cy="219075"/>
          </a:xfrm>
        </p:spPr>
        <p:txBody>
          <a:bodyPr/>
          <a:lstStyle/>
          <a:p>
            <a:fld id="{52D72BAF-8CDA-4878-B74D-CAA2BE485765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81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4535B4-ED5B-4EAC-AB39-E57A0AFAAD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Digi </a:t>
            </a:r>
            <a:r>
              <a:rPr lang="fi-FI" dirty="0" err="1"/>
              <a:t>ekaksi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DEA2815-60A2-4931-8251-40285D11A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Yhtenäisillä toimintatavoilla digitaalisten palveluiden ensisijaisuuteen – kommenttipuheenvuoro</a:t>
            </a:r>
          </a:p>
          <a:p>
            <a:r>
              <a:rPr lang="fi-FI" sz="1425" dirty="0"/>
              <a:t>Jani Ruuskanen, Suomi.fi-palveluiden jatkokehityshankkeen hankepäällikkö, Väestörekisterikeskus, 20.3.2019</a:t>
            </a:r>
          </a:p>
        </p:txBody>
      </p:sp>
      <p:sp>
        <p:nvSpPr>
          <p:cNvPr id="4" name="Tekstikehys 7">
            <a:extLst>
              <a:ext uri="{FF2B5EF4-FFF2-40B4-BE49-F238E27FC236}">
                <a16:creationId xmlns:a16="http://schemas.microsoft.com/office/drawing/2014/main" id="{5DFCD7E2-CA66-4898-9C82-CE8E4E3D471C}"/>
              </a:ext>
            </a:extLst>
          </p:cNvPr>
          <p:cNvSpPr txBox="1"/>
          <p:nvPr/>
        </p:nvSpPr>
        <p:spPr>
          <a:xfrm>
            <a:off x="7523916" y="384406"/>
            <a:ext cx="1296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fi-FI" sz="1200" dirty="0">
                <a:solidFill>
                  <a:srgbClr val="FFFFFF"/>
                </a:solidFill>
                <a:latin typeface="Calibri"/>
              </a:rPr>
              <a:t>@</a:t>
            </a:r>
            <a:r>
              <a:rPr lang="fi-FI" sz="1200" dirty="0" err="1">
                <a:solidFill>
                  <a:srgbClr val="FFFFFF"/>
                </a:solidFill>
                <a:latin typeface="Calibri"/>
              </a:rPr>
              <a:t>jani_ruuskanen</a:t>
            </a:r>
            <a:r>
              <a:rPr lang="fi-FI" sz="1200" dirty="0">
                <a:solidFill>
                  <a:srgbClr val="FFFFFF"/>
                </a:solidFill>
                <a:latin typeface="Calibri"/>
              </a:rPr>
              <a:t/>
            </a:r>
            <a:br>
              <a:rPr lang="fi-FI" sz="1200" dirty="0">
                <a:solidFill>
                  <a:srgbClr val="FFFFFF"/>
                </a:solidFill>
                <a:latin typeface="Calibri"/>
              </a:rPr>
            </a:br>
            <a:r>
              <a:rPr lang="fi-FI" sz="1200" dirty="0">
                <a:solidFill>
                  <a:srgbClr val="FFFFFF"/>
                </a:solidFill>
                <a:latin typeface="Calibri"/>
              </a:rPr>
              <a:t>@</a:t>
            </a:r>
            <a:r>
              <a:rPr lang="fi-FI" sz="1200" dirty="0" err="1">
                <a:solidFill>
                  <a:srgbClr val="FFFFFF"/>
                </a:solidFill>
                <a:latin typeface="Calibri"/>
              </a:rPr>
              <a:t>suomifi</a:t>
            </a:r>
            <a:endParaRPr lang="fi-FI" sz="12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Picture 8" descr="https://g.twimg.com/Twitter_logo_blue.png">
            <a:extLst>
              <a:ext uri="{FF2B5EF4-FFF2-40B4-BE49-F238E27FC236}">
                <a16:creationId xmlns:a16="http://schemas.microsoft.com/office/drawing/2014/main" id="{AB94AFDA-3A34-47BE-A0D8-8E2A5776D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0992" y="332842"/>
            <a:ext cx="590696" cy="48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61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fi-FI" sz="3200" b="1" dirty="0" smtClean="0"/>
              <a:t>Avauspuheenvuoro</a:t>
            </a:r>
            <a:br>
              <a:rPr lang="fi-FI" sz="3200" b="1" dirty="0" smtClean="0"/>
            </a:br>
            <a:r>
              <a:rPr lang="fi-FI" sz="3200" dirty="0" smtClean="0"/>
              <a:t/>
            </a:r>
            <a:br>
              <a:rPr lang="fi-FI" sz="3200" dirty="0" smtClean="0"/>
            </a:br>
            <a:r>
              <a:rPr lang="fi-FI" sz="2200" i="1" dirty="0" smtClean="0"/>
              <a:t>ICT-johtaja </a:t>
            </a:r>
            <a:r>
              <a:rPr lang="fi-FI" sz="2200" i="1" dirty="0"/>
              <a:t>Anna-Maija Karjalainen, VM</a:t>
            </a:r>
            <a:endParaRPr lang="fi-FI" sz="22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294967295"/>
          </p:nvPr>
        </p:nvSpPr>
        <p:spPr>
          <a:xfrm>
            <a:off x="8666163" y="4822825"/>
            <a:ext cx="477837" cy="219075"/>
          </a:xfrm>
        </p:spPr>
        <p:txBody>
          <a:bodyPr/>
          <a:lstStyle/>
          <a:p>
            <a:fld id="{52D72BAF-8CDA-4878-B74D-CAA2BE485765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33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446BBE-FF0B-406B-8E9B-39B2C0C30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Työryhmien ehdotukset ovat kannatettavia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90237F-BDDD-4407-9EAA-D86146F15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Kannatamme esitettyjä toimenpiteitä ja Suomi.fi-palveluiden hyödyntämistä toimeenpanossa.</a:t>
            </a:r>
          </a:p>
          <a:p>
            <a:r>
              <a:rPr lang="fi-FI" dirty="0"/>
              <a:t>Väestörekisterikeskus on ollut mukana arvioimassa jo työryhmien työn aikana esitettyjen toimenpiteiden vaikutuksia (viestit, valtuudet, suomi.fi ja palvelutietovarannon hyödyntäminen).</a:t>
            </a:r>
          </a:p>
          <a:p>
            <a:r>
              <a:rPr lang="fi-FI" dirty="0"/>
              <a:t>Suomi.fi-palveluiden jatkokehityshankkeessa (2018-2019) on jo tehty – ja tehdään vielä – työtä tavoitteiden mahdollistamiseksi.</a:t>
            </a:r>
          </a:p>
          <a:p>
            <a:r>
              <a:rPr lang="fi-FI" dirty="0"/>
              <a:t>Lisää kehitystyötä tarvitaan silti vielä myös 2020-2022, jotta esitetyt toimenpiteet voidaan toteuttaa täysimääräisesti.</a:t>
            </a:r>
          </a:p>
          <a:p>
            <a:r>
              <a:rPr lang="fi-FI" dirty="0"/>
              <a:t>Esitykset tuodaan yhteisten Suomi.fi-palveluiden strategisen ohjausryhmän käsittelyyn resurssien ja toimeenpanon varmistamiseksi myös vuosille 2020-2022.</a:t>
            </a:r>
          </a:p>
        </p:txBody>
      </p:sp>
    </p:spTree>
    <p:extLst>
      <p:ext uri="{BB962C8B-B14F-4D97-AF65-F5344CB8AC3E}">
        <p14:creationId xmlns:p14="http://schemas.microsoft.com/office/powerpoint/2010/main" val="375042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02E56C-CF35-48AD-B64F-3F586772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Sähköisen viestinvälityksen ensisijaisuus – Suomi.fi-viestit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DA0672-15EA-481C-8A74-9AAFF5806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Viestit mahdollistaa jo tuotannossa viestien lähettämisen kansalaisille ja yrityksille (rekisteripohjainen valtuus) ja niihin liittyvät sähköpostiherätteet, mobiilisovelluksen kansalaisille, sekä paperipostituksen niille jotka eivät vastaanota sähköisiä viestejä.</a:t>
            </a:r>
          </a:p>
          <a:p>
            <a:r>
              <a:rPr lang="fi-FI" dirty="0"/>
              <a:t>2019 aikana Viestit laajenee:</a:t>
            </a:r>
          </a:p>
          <a:p>
            <a:pPr lvl="1"/>
            <a:r>
              <a:rPr lang="fi-FI" dirty="0"/>
              <a:t>Valtakirjapohjainen yrityksen asiointi viestit-palvelussa.</a:t>
            </a:r>
          </a:p>
          <a:p>
            <a:pPr lvl="1"/>
            <a:r>
              <a:rPr lang="fi-FI" dirty="0"/>
              <a:t>Huoltajien Viestit-palvelun käyttö alaikäisen puolesta.</a:t>
            </a:r>
          </a:p>
          <a:p>
            <a:pPr lvl="1"/>
            <a:r>
              <a:rPr lang="fi-FI" dirty="0"/>
              <a:t>Valtakirjapohjainen toisen henkilön puolesta asiointi (esim. lapset ikääntyvän puolesta).</a:t>
            </a:r>
          </a:p>
          <a:p>
            <a:pPr lvl="1"/>
            <a:r>
              <a:rPr lang="fi-FI" dirty="0"/>
              <a:t>Mobiilisovelluksen käyttö myös yrityksille (rekisteripohjainen)</a:t>
            </a:r>
          </a:p>
        </p:txBody>
      </p:sp>
    </p:spTree>
    <p:extLst>
      <p:ext uri="{BB962C8B-B14F-4D97-AF65-F5344CB8AC3E}">
        <p14:creationId xmlns:p14="http://schemas.microsoft.com/office/powerpoint/2010/main" val="3519620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02E56C-CF35-48AD-B64F-3F586772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Sähköisen viestinvälityksen ensisijaisuus – Suomi.fi-viestit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DA0672-15EA-481C-8A74-9AAFF5806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Viestien käyttö kasvaa:</a:t>
            </a:r>
          </a:p>
          <a:p>
            <a:pPr lvl="1"/>
            <a:r>
              <a:rPr lang="fi-FI" dirty="0"/>
              <a:t>Viestejä kansalaisille lähettää jo 171 organisaatiota, suostumuksen antaneita kansalaisia on noin 182 000.</a:t>
            </a:r>
          </a:p>
          <a:p>
            <a:pPr lvl="1"/>
            <a:r>
              <a:rPr lang="fi-FI" dirty="0"/>
              <a:t>2019 aikana käynnissä erittäin suuri määrä (yli 100 organisaatiota) uusia käyttöönottoja (VM myöntänyt tukea Viestien käyttöönottoon).</a:t>
            </a:r>
          </a:p>
          <a:p>
            <a:pPr lvl="1"/>
            <a:r>
              <a:rPr lang="fi-FI" dirty="0"/>
              <a:t>Käynnissä on myös käyttöönottoprojekteja yrityksille viestejä lähettävien organisaatioiden kanssa ja palvelu avataan käyttöön kun mukana on riittävästi lähettäjiä.</a:t>
            </a:r>
          </a:p>
          <a:p>
            <a:r>
              <a:rPr lang="fi-FI" dirty="0"/>
              <a:t>Ensisijaisuuden edistämistä voitaisiin tehdä vieläkin enemmän yhteistyössä viranomaisten kesken viestimällä omille asiakkaille Viestien käyttöönotosta eri asiakaspalvelutilanteissa.</a:t>
            </a:r>
          </a:p>
        </p:txBody>
      </p:sp>
    </p:spTree>
    <p:extLst>
      <p:ext uri="{BB962C8B-B14F-4D97-AF65-F5344CB8AC3E}">
        <p14:creationId xmlns:p14="http://schemas.microsoft.com/office/powerpoint/2010/main" val="2202678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FCADFB-AEE5-4A7C-A708-8D3486F15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Puolesta asioinnin hyödyntäminen laajemmin – Suomi.fi-valtuudet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353542-8FF3-4BBB-8C45-91803F232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Vuoden 2019 lopussa erillinen KATSO-tunnistus lakkaa. Jatkossa henkilö tunnistautuu aina omana itsenään ja Valtuudet-palvelu tuottaa tiedon edustusoikeudesta.</a:t>
            </a:r>
          </a:p>
          <a:p>
            <a:r>
              <a:rPr lang="fi-FI" dirty="0"/>
              <a:t>Valtuuksiin toteutetaan 2019 aikana ns. virkailijaliittymä, jolla viranomaiset voivat tehdä valtakirjoja niiden asiakkaiden puolesta, joita ei voida palvella rekisteripohjaisesti, esimerkiksi:</a:t>
            </a:r>
          </a:p>
          <a:p>
            <a:pPr lvl="1"/>
            <a:r>
              <a:rPr lang="fi-FI" dirty="0"/>
              <a:t>Ulkomaalaiset yritykset.</a:t>
            </a:r>
          </a:p>
          <a:p>
            <a:pPr lvl="1"/>
            <a:r>
              <a:rPr lang="fi-FI" dirty="0"/>
              <a:t>Julkisen hallinnon organisaatiot.</a:t>
            </a:r>
          </a:p>
          <a:p>
            <a:pPr lvl="1"/>
            <a:r>
              <a:rPr lang="fi-FI" dirty="0"/>
              <a:t>Kuolinpesät.</a:t>
            </a:r>
          </a:p>
          <a:p>
            <a:pPr lvl="1"/>
            <a:r>
              <a:rPr lang="fi-FI" dirty="0"/>
              <a:t>Säätiöt.</a:t>
            </a:r>
          </a:p>
          <a:p>
            <a:pPr lvl="1"/>
            <a:r>
              <a:rPr lang="fi-FI" dirty="0"/>
              <a:t>Sama toiminnallisuus mahdollistaa myös valtakirjojen tekemisen tiskillä asioivien henkilöiden puolesta (esim. henkilö joka ei itse asioi ollenkaan verkossa).</a:t>
            </a:r>
          </a:p>
          <a:p>
            <a:pPr lvl="1"/>
            <a:r>
              <a:rPr lang="fi-FI" dirty="0"/>
              <a:t>2019 aikana virkailijaliittymän käyttöönotto toteutetaan sopimuspohjaisesti (VRK + hyödyntäjäorganisaatio), tulossa tarkemmin KAPA-lain päivityksissä arvion mukaan 2020 alusta.</a:t>
            </a:r>
          </a:p>
        </p:txBody>
      </p:sp>
    </p:spTree>
    <p:extLst>
      <p:ext uri="{BB962C8B-B14F-4D97-AF65-F5344CB8AC3E}">
        <p14:creationId xmlns:p14="http://schemas.microsoft.com/office/powerpoint/2010/main" val="863784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FCADFB-AEE5-4A7C-A708-8D3486F15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Puolesta asioinnin hyödyntäminen laajemmin – Suomi.fi-valtuudet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353542-8FF3-4BBB-8C45-91803F232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Valtuudet laajenee 2019:</a:t>
            </a:r>
          </a:p>
          <a:p>
            <a:pPr lvl="1"/>
            <a:r>
              <a:rPr lang="fi-FI" dirty="0"/>
              <a:t>Useamman vahvistajan henkilövaltakirja (useampi huoltaja).</a:t>
            </a:r>
          </a:p>
          <a:p>
            <a:pPr lvl="1"/>
            <a:r>
              <a:rPr lang="fi-FI" dirty="0"/>
              <a:t>Kokeilu- / harjoitteluympäristö Suomi.fi:ssä.</a:t>
            </a:r>
          </a:p>
          <a:p>
            <a:pPr lvl="1"/>
            <a:r>
              <a:rPr lang="fi-FI" dirty="0"/>
              <a:t>Useamman vahvistajan yritysvaltakirja (yrityksen hallitus edustaa yritystä tai useampi henkilö edustaa yritystä yhdessä).</a:t>
            </a:r>
          </a:p>
          <a:p>
            <a:pPr lvl="1"/>
            <a:r>
              <a:rPr lang="fi-FI" dirty="0"/>
              <a:t>Asiointi yhdistysten puolesta (PRH / yhdistysrekisteri Valtuuksien käyttöön).</a:t>
            </a:r>
          </a:p>
          <a:p>
            <a:r>
              <a:rPr lang="fi-FI" dirty="0"/>
              <a:t>Valtuuksien käyttö laajenee 2019:</a:t>
            </a:r>
          </a:p>
          <a:p>
            <a:pPr lvl="1"/>
            <a:r>
              <a:rPr lang="fi-FI" dirty="0"/>
              <a:t>Valtuuskyselyjä tehtiin helmikuussa jo noin miljoona kertaa, valtakirjoja on tehty lähes 3 miljoonaa kappaletta.</a:t>
            </a:r>
          </a:p>
          <a:p>
            <a:pPr lvl="1"/>
            <a:r>
              <a:rPr lang="fi-FI" dirty="0"/>
              <a:t>KATSO-organisaatioita siirtyy Valtuuksiin vielä noin 80 kappaletta ja samaan aikaa käynnissä on myös useita kokonaan uusien sähköisten asiointipalveluiden käyttöönottoja.</a:t>
            </a:r>
          </a:p>
          <a:p>
            <a:pPr lvl="1"/>
            <a:r>
              <a:rPr lang="fi-FI" dirty="0"/>
              <a:t>Valtuuskyselyjen ja valtakirjojen määrän odotetaan ainakin kolminkertaistuvan 2019 aikana.</a:t>
            </a:r>
          </a:p>
          <a:p>
            <a:pPr lvl="1"/>
            <a:r>
              <a:rPr lang="fi-FI" dirty="0"/>
              <a:t>Valtakirjojen luonti tiskiasioinnissa laajentaa myös huomattavasti kansalaisten mahdollisuuksia asioida sähköisesti ja tukee digitaalisten palveluiden käytön ensisijaisuutta.</a:t>
            </a:r>
          </a:p>
        </p:txBody>
      </p:sp>
    </p:spTree>
    <p:extLst>
      <p:ext uri="{BB962C8B-B14F-4D97-AF65-F5344CB8AC3E}">
        <p14:creationId xmlns:p14="http://schemas.microsoft.com/office/powerpoint/2010/main" val="666540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7B424F-8A45-4605-936E-DB1D99BB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Palvelutietovaranto ja palvelujen laatutyö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7DD713-9E24-4FA6-AC03-EC1792463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Itsearviointitiedot ja käyttöastetiedot palvelukanavittain on hyvinkin järkevää ja mahdollista kerätä palvelutietovarantoon tietomallia ja sovellusta eteenpäin kehittämällä.</a:t>
            </a:r>
          </a:p>
          <a:p>
            <a:r>
              <a:rPr lang="fi-FI" dirty="0"/>
              <a:t>Tiedot voidaan tuoda myös Suomi.fi-verkkopalveluun käyttäjien hyödyksi siltä osin kuin nähdään järkeväksi.</a:t>
            </a:r>
          </a:p>
          <a:p>
            <a:r>
              <a:rPr lang="fi-FI" dirty="0"/>
              <a:t>Oleellista on myös varmistaa että itse palvelut ja palvelukanavat on kuvattu palvelutietovarantoon.</a:t>
            </a:r>
          </a:p>
          <a:p>
            <a:r>
              <a:rPr lang="fi-FI" dirty="0"/>
              <a:t>Palvelutietovaranto kytkeytyy jo nykyisellään VRK:n tietovarastoon joten on mahdollista kehittää myös raportointia tiedolla ohjaamisen tueksi.</a:t>
            </a:r>
          </a:p>
          <a:p>
            <a:r>
              <a:rPr lang="fi-FI" dirty="0"/>
              <a:t>Myös yhdenmukaisen asiakaslaadun mittaustyökalun toteutus on mahdollista VRK:n toimesta, vähintään laatutiedot kannattaa integroida palvelutietovarantoon riippumatta siitä miten ja kuka laatutietosovelluksen kehittää.</a:t>
            </a:r>
          </a:p>
        </p:txBody>
      </p:sp>
    </p:spTree>
    <p:extLst>
      <p:ext uri="{BB962C8B-B14F-4D97-AF65-F5344CB8AC3E}">
        <p14:creationId xmlns:p14="http://schemas.microsoft.com/office/powerpoint/2010/main" val="18339930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4FB991-9B5F-4D0E-BE0E-E8883F93B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Kehittämiskohteita joita VRK (</a:t>
            </a:r>
            <a:r>
              <a:rPr lang="fi-FI" i="1" dirty="0"/>
              <a:t>Digi- ja väestötietovirasto</a:t>
            </a:r>
            <a:r>
              <a:rPr lang="fi-FI" dirty="0"/>
              <a:t>) ainakin edistää 2020-2022 toimeenpanon tueksi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CFA380-2D69-4D23-874A-480F12970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Viestien ja Valtuuksien edelleen kehittäminen, jotta mahdollistetaan varmasti kaikkien liikkeenharjoittajien sähköinen viestinvälitys Viestit-palvelu avulla:</a:t>
            </a:r>
          </a:p>
          <a:p>
            <a:pPr lvl="1"/>
            <a:r>
              <a:rPr lang="fi-FI" dirty="0"/>
              <a:t>Valtuuskoodien hyödyntäminen viestien tarkemmassa kohdentamisessa esimerkiksi yrityksen tietyille henkilölle (vaatii koodien käytön myös lähettävien viranomaisten toimesta).</a:t>
            </a:r>
          </a:p>
          <a:p>
            <a:pPr lvl="1"/>
            <a:r>
              <a:rPr lang="fi-FI" dirty="0"/>
              <a:t>Rajapintojen edelleen kehittäminen, mahdollisesti viestien välitys ulospäin (isot yritykset).</a:t>
            </a:r>
          </a:p>
          <a:p>
            <a:pPr lvl="1"/>
            <a:r>
              <a:rPr lang="fi-FI" dirty="0"/>
              <a:t>Edunvalvojien sähköinen asiointi, perusrekisteri + prosessit ja tietojen koneluettavuus.</a:t>
            </a:r>
          </a:p>
          <a:p>
            <a:pPr lvl="1"/>
            <a:r>
              <a:rPr lang="fi-FI" dirty="0"/>
              <a:t>Näköpiirissä on myös rajat ylittävän sähköisen asioinnin kasvu (Single Digital Gateway-asetus), jossa VRK tukee Suomi.fi-palveluilla toimeenpanoa Suomessa.</a:t>
            </a:r>
          </a:p>
          <a:p>
            <a:r>
              <a:rPr lang="fi-FI" dirty="0"/>
              <a:t>Suostumustietojen ja tavoitettavuustietojen (puhelinnumero) tietojen sijainti ja toteutukset (VTJ ja YTJ?), suunnittelu ja kerääminen.</a:t>
            </a:r>
          </a:p>
          <a:p>
            <a:r>
              <a:rPr lang="fi-FI" dirty="0"/>
              <a:t>Palvelutietovarannon edelleen kehittäminen laatutietojen keräämistä ja raportointia varten.</a:t>
            </a:r>
          </a:p>
          <a:p>
            <a:r>
              <a:rPr lang="fi-FI" dirty="0"/>
              <a:t>Digituen tarjoaminen ja edelleen kehittäminen tukemaan digitaalisten palveluiden ensisijaisuuden toimeenpanoa.</a:t>
            </a:r>
          </a:p>
        </p:txBody>
      </p:sp>
    </p:spTree>
    <p:extLst>
      <p:ext uri="{BB962C8B-B14F-4D97-AF65-F5344CB8AC3E}">
        <p14:creationId xmlns:p14="http://schemas.microsoft.com/office/powerpoint/2010/main" val="4265054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42218BE-F691-4F6C-976A-DDAA2713DE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Kiitos.</a:t>
            </a:r>
          </a:p>
        </p:txBody>
      </p:sp>
      <p:sp>
        <p:nvSpPr>
          <p:cNvPr id="7" name="Alaotsikko 6">
            <a:extLst>
              <a:ext uri="{FF2B5EF4-FFF2-40B4-BE49-F238E27FC236}">
                <a16:creationId xmlns:a16="http://schemas.microsoft.com/office/drawing/2014/main" id="{471B361A-5D6E-4843-81BF-E25BC79D7B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6382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3200" b="1" dirty="0"/>
              <a:t>Digitaalisten asiointipalvelujen tiekartan 2019 – 2023 julkistus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3200" b="1" dirty="0" smtClean="0"/>
              <a:t/>
            </a:r>
            <a:br>
              <a:rPr lang="fi-FI" sz="3200" b="1" dirty="0" smtClean="0"/>
            </a:br>
            <a:r>
              <a:rPr lang="fi-FI" sz="2200" i="1" dirty="0" smtClean="0"/>
              <a:t>Neuvotteleva </a:t>
            </a:r>
            <a:r>
              <a:rPr lang="fi-FI" sz="2200" i="1" dirty="0"/>
              <a:t>virkamies Marjukka Saarijärvi </a:t>
            </a:r>
            <a:br>
              <a:rPr lang="fi-FI" sz="2200" i="1" dirty="0"/>
            </a:br>
            <a:r>
              <a:rPr lang="fi-FI" sz="2200" i="1" dirty="0" smtClean="0"/>
              <a:t>Hankepäällikkö </a:t>
            </a:r>
            <a:r>
              <a:rPr lang="fi-FI" sz="2200" i="1" dirty="0"/>
              <a:t>Petteri Ohvo, VM</a:t>
            </a:r>
            <a:endParaRPr lang="fi-FI" sz="22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294967295"/>
          </p:nvPr>
        </p:nvSpPr>
        <p:spPr>
          <a:xfrm>
            <a:off x="8666163" y="4822825"/>
            <a:ext cx="477837" cy="219075"/>
          </a:xfrm>
        </p:spPr>
        <p:txBody>
          <a:bodyPr/>
          <a:lstStyle/>
          <a:p>
            <a:fld id="{52D72BAF-8CDA-4878-B74D-CAA2BE485765}" type="slidenum">
              <a:rPr lang="fi-FI" smtClean="0"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24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7018514" cy="1314822"/>
          </a:xfrm>
        </p:spPr>
        <p:txBody>
          <a:bodyPr>
            <a:normAutofit/>
          </a:bodyPr>
          <a:lstStyle/>
          <a:p>
            <a:r>
              <a:rPr lang="fi-FI" sz="2700" dirty="0"/>
              <a:t>Digitiekartta 2019–2023 kuvaa </a:t>
            </a:r>
            <a:br>
              <a:rPr lang="fi-FI" sz="2700" dirty="0"/>
            </a:br>
            <a:r>
              <a:rPr lang="fi-FI" sz="2700" dirty="0"/>
              <a:t>julkiset digipalvelut yksilöille ja yrityksille</a:t>
            </a:r>
          </a:p>
        </p:txBody>
      </p:sp>
    </p:spTree>
    <p:extLst>
      <p:ext uri="{BB962C8B-B14F-4D97-AF65-F5344CB8AC3E}">
        <p14:creationId xmlns:p14="http://schemas.microsoft.com/office/powerpoint/2010/main" val="35198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9124023" cy="5143500"/>
          </a:xfrm>
          <a:prstGeom prst="rect">
            <a:avLst/>
          </a:prstGeom>
        </p:spPr>
      </p:pic>
      <p:sp>
        <p:nvSpPr>
          <p:cNvPr id="2" name="Suorakulmio 1"/>
          <p:cNvSpPr/>
          <p:nvPr/>
        </p:nvSpPr>
        <p:spPr>
          <a:xfrm>
            <a:off x="395536" y="4803998"/>
            <a:ext cx="244827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88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4" t="18801" r="13155"/>
          <a:stretch/>
        </p:blipFill>
        <p:spPr>
          <a:xfrm>
            <a:off x="359976" y="771550"/>
            <a:ext cx="5904656" cy="4176464"/>
          </a:xfrm>
          <a:prstGeom prst="rect">
            <a:avLst/>
          </a:prstGeom>
        </p:spPr>
      </p:pic>
      <p:sp>
        <p:nvSpPr>
          <p:cNvPr id="15" name="Otsikko 1"/>
          <p:cNvSpPr txBox="1">
            <a:spLocks/>
          </p:cNvSpPr>
          <p:nvPr/>
        </p:nvSpPr>
        <p:spPr>
          <a:xfrm>
            <a:off x="359976" y="267494"/>
            <a:ext cx="7380376" cy="6609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fi-FI" sz="2600" dirty="0"/>
              <a:t>Digitiekartan tavoitteet</a:t>
            </a:r>
          </a:p>
        </p:txBody>
      </p:sp>
      <p:sp>
        <p:nvSpPr>
          <p:cNvPr id="2" name="Suorakulmio 1"/>
          <p:cNvSpPr/>
          <p:nvPr/>
        </p:nvSpPr>
        <p:spPr>
          <a:xfrm>
            <a:off x="5958376" y="1763392"/>
            <a:ext cx="2790088" cy="600193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/>
              <a:t>Antaa </a:t>
            </a:r>
            <a:r>
              <a:rPr lang="fi-FI" sz="1100" dirty="0"/>
              <a:t>julkiselle hallinnolle vahvemman selkänojan satsata digipalvelujen </a:t>
            </a:r>
            <a:r>
              <a:rPr lang="fi-FI" sz="1100" dirty="0" smtClean="0"/>
              <a:t>tarjontaan.</a:t>
            </a:r>
            <a:endParaRPr lang="fi-FI" sz="1100" dirty="0"/>
          </a:p>
        </p:txBody>
      </p:sp>
      <p:sp>
        <p:nvSpPr>
          <p:cNvPr id="7" name="Suorakulmio 6"/>
          <p:cNvSpPr/>
          <p:nvPr/>
        </p:nvSpPr>
        <p:spPr>
          <a:xfrm>
            <a:off x="5958376" y="2491607"/>
            <a:ext cx="2790088" cy="600193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 err="1" smtClean="0"/>
              <a:t>Korostaa</a:t>
            </a:r>
            <a:r>
              <a:rPr lang="en-US" sz="1100" dirty="0" smtClean="0"/>
              <a:t> </a:t>
            </a:r>
            <a:r>
              <a:rPr lang="en-US" sz="1100" dirty="0" err="1"/>
              <a:t>digipalvelun</a:t>
            </a:r>
            <a:r>
              <a:rPr lang="en-US" sz="1100" dirty="0"/>
              <a:t> </a:t>
            </a:r>
            <a:r>
              <a:rPr lang="en-US" sz="1100" dirty="0" err="1"/>
              <a:t>ensisijaisuutta</a:t>
            </a:r>
            <a:r>
              <a:rPr lang="en-US" sz="1100" dirty="0"/>
              <a:t> </a:t>
            </a:r>
            <a:r>
              <a:rPr lang="en-US" sz="1100" dirty="0" err="1"/>
              <a:t>palvelun</a:t>
            </a:r>
            <a:r>
              <a:rPr lang="en-US" sz="1100" dirty="0"/>
              <a:t> </a:t>
            </a:r>
            <a:r>
              <a:rPr lang="en-US" sz="1100" dirty="0" err="1"/>
              <a:t>tarjonnassa</a:t>
            </a:r>
            <a:r>
              <a:rPr lang="en-US" sz="1100" dirty="0"/>
              <a:t> ja </a:t>
            </a:r>
            <a:r>
              <a:rPr lang="en-US" sz="1100" dirty="0" err="1" smtClean="0"/>
              <a:t>käytössä</a:t>
            </a:r>
            <a:r>
              <a:rPr lang="en-US" sz="1100" dirty="0" smtClean="0"/>
              <a:t>.</a:t>
            </a:r>
            <a:endParaRPr lang="fi-FI" sz="1100" dirty="0"/>
          </a:p>
        </p:txBody>
      </p:sp>
      <p:sp>
        <p:nvSpPr>
          <p:cNvPr id="8" name="Suorakulmio 7"/>
          <p:cNvSpPr/>
          <p:nvPr/>
        </p:nvSpPr>
        <p:spPr>
          <a:xfrm>
            <a:off x="5958376" y="3219822"/>
            <a:ext cx="2790088" cy="600193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/>
              <a:t>Tunnistaa </a:t>
            </a:r>
            <a:r>
              <a:rPr lang="fi-FI" sz="1100" dirty="0"/>
              <a:t>mihin elämäntapahtumaan tai liiketoimintatapahtumaan palvelut </a:t>
            </a:r>
            <a:r>
              <a:rPr lang="fi-FI" sz="1100" dirty="0" smtClean="0"/>
              <a:t>liittyvät.</a:t>
            </a:r>
            <a:endParaRPr lang="fi-FI" sz="1100" dirty="0"/>
          </a:p>
        </p:txBody>
      </p:sp>
      <p:sp>
        <p:nvSpPr>
          <p:cNvPr id="9" name="Suorakulmio 8"/>
          <p:cNvSpPr/>
          <p:nvPr/>
        </p:nvSpPr>
        <p:spPr>
          <a:xfrm>
            <a:off x="5958376" y="1035177"/>
            <a:ext cx="2790088" cy="600193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 err="1" smtClean="0"/>
              <a:t>Kuvaa</a:t>
            </a:r>
            <a:r>
              <a:rPr lang="en-US" sz="1100" dirty="0" smtClean="0"/>
              <a:t> </a:t>
            </a:r>
            <a:r>
              <a:rPr lang="en-US" sz="1100" dirty="0" err="1"/>
              <a:t>julkiset</a:t>
            </a:r>
            <a:r>
              <a:rPr lang="en-US" sz="1100" dirty="0"/>
              <a:t> </a:t>
            </a:r>
            <a:r>
              <a:rPr lang="en-US" sz="1100" dirty="0" err="1"/>
              <a:t>digitaaliset</a:t>
            </a:r>
            <a:r>
              <a:rPr lang="en-US" sz="1100" dirty="0"/>
              <a:t> </a:t>
            </a:r>
            <a:r>
              <a:rPr lang="en-US" sz="1100" dirty="0" err="1"/>
              <a:t>palvelut</a:t>
            </a:r>
            <a:r>
              <a:rPr lang="en-US" sz="1100" dirty="0"/>
              <a:t>, </a:t>
            </a:r>
            <a:r>
              <a:rPr lang="en-US" sz="1100" dirty="0" err="1"/>
              <a:t>joita</a:t>
            </a:r>
            <a:r>
              <a:rPr lang="en-US" sz="1100" dirty="0"/>
              <a:t> </a:t>
            </a:r>
            <a:r>
              <a:rPr lang="en-US" sz="1100" dirty="0" err="1"/>
              <a:t>tarjotaan</a:t>
            </a:r>
            <a:r>
              <a:rPr lang="en-US" sz="1100" dirty="0"/>
              <a:t> </a:t>
            </a:r>
            <a:r>
              <a:rPr lang="en-US" sz="1100" dirty="0" err="1"/>
              <a:t>henkilöasiakkaille</a:t>
            </a:r>
            <a:r>
              <a:rPr lang="en-US" sz="1100" dirty="0"/>
              <a:t> ja </a:t>
            </a:r>
            <a:r>
              <a:rPr lang="en-US" sz="1100" dirty="0" err="1"/>
              <a:t>elinkeinotoiminnan</a:t>
            </a:r>
            <a:r>
              <a:rPr lang="en-US" sz="1100" dirty="0"/>
              <a:t> </a:t>
            </a:r>
            <a:r>
              <a:rPr lang="en-US" sz="1100" dirty="0" err="1" smtClean="0"/>
              <a:t>harjoittajille</a:t>
            </a:r>
            <a:r>
              <a:rPr lang="en-US" sz="1100" dirty="0" smtClean="0"/>
              <a:t>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9459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470"/>
            <a:ext cx="8211059" cy="5143499"/>
          </a:xfrm>
          <a:prstGeom prst="rect">
            <a:avLst/>
          </a:prstGeom>
        </p:spPr>
      </p:pic>
      <p:sp>
        <p:nvSpPr>
          <p:cNvPr id="7" name="Otsikko 1"/>
          <p:cNvSpPr txBox="1">
            <a:spLocks/>
          </p:cNvSpPr>
          <p:nvPr/>
        </p:nvSpPr>
        <p:spPr>
          <a:xfrm>
            <a:off x="359976" y="267494"/>
            <a:ext cx="7380376" cy="6609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fi-FI" sz="2600" dirty="0"/>
              <a:t>Mitä tarkoitetaan digitaalisella asiointipalvelulla?</a:t>
            </a:r>
          </a:p>
        </p:txBody>
      </p:sp>
    </p:spTree>
    <p:extLst>
      <p:ext uri="{BB962C8B-B14F-4D97-AF65-F5344CB8AC3E}">
        <p14:creationId xmlns:p14="http://schemas.microsoft.com/office/powerpoint/2010/main" val="36274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0" b="11378"/>
          <a:stretch/>
        </p:blipFill>
        <p:spPr>
          <a:xfrm>
            <a:off x="0" y="627534"/>
            <a:ext cx="8820472" cy="42484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560" y="1065012"/>
            <a:ext cx="4752528" cy="3472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5" lvl="1" indent="-128585" defTabSz="60125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000" dirty="0"/>
              <a:t>Palvelu täyttää digitaalisen asiointipalvelun määritelmän:</a:t>
            </a:r>
          </a:p>
          <a:p>
            <a:pPr marL="304650" lvl="1" indent="-171450" defTabSz="601251">
              <a:spcBef>
                <a:spcPct val="20000"/>
              </a:spcBef>
              <a:buFont typeface="Arial" charset="0"/>
              <a:buChar char="•"/>
            </a:pPr>
            <a:r>
              <a:rPr lang="fi-FI" sz="1000" dirty="0"/>
              <a:t>Vuorovaikutteinen ja sähköistä asiointia sisältävä palvelu – ei siis pelkkä tietopalvelusivusto</a:t>
            </a:r>
          </a:p>
          <a:p>
            <a:pPr marL="304650" lvl="1" indent="-171450" defTabSz="601251">
              <a:spcBef>
                <a:spcPct val="20000"/>
              </a:spcBef>
              <a:buFont typeface="Arial" charset="0"/>
              <a:buChar char="•"/>
            </a:pPr>
            <a:r>
              <a:rPr lang="en-GB" sz="1000" dirty="0" err="1"/>
              <a:t>Ulkoisten</a:t>
            </a:r>
            <a:r>
              <a:rPr lang="en-GB" sz="1000" dirty="0"/>
              <a:t> </a:t>
            </a:r>
            <a:r>
              <a:rPr lang="en-GB" sz="1000" dirty="0" err="1"/>
              <a:t>asiakkaiden</a:t>
            </a:r>
            <a:r>
              <a:rPr lang="en-GB" sz="1000" dirty="0"/>
              <a:t> </a:t>
            </a:r>
            <a:r>
              <a:rPr lang="en-GB" sz="1000" dirty="0" err="1"/>
              <a:t>käytössä</a:t>
            </a:r>
            <a:endParaRPr lang="en-GB" sz="1000" dirty="0"/>
          </a:p>
          <a:p>
            <a:pPr marL="304650" lvl="1" indent="-171450" defTabSz="601251">
              <a:spcBef>
                <a:spcPct val="20000"/>
              </a:spcBef>
              <a:buFont typeface="Arial" charset="0"/>
              <a:buChar char="•"/>
            </a:pPr>
            <a:r>
              <a:rPr lang="en-GB" sz="1000" dirty="0" err="1"/>
              <a:t>Alkaa</a:t>
            </a:r>
            <a:r>
              <a:rPr lang="en-GB" sz="1000" dirty="0"/>
              <a:t> </a:t>
            </a:r>
            <a:r>
              <a:rPr lang="en-GB" sz="1000" dirty="0" err="1"/>
              <a:t>digitaalisesti</a:t>
            </a:r>
            <a:endParaRPr lang="en-GB" sz="1000" dirty="0"/>
          </a:p>
          <a:p>
            <a:pPr marL="304650" lvl="1" indent="-171450" defTabSz="601251">
              <a:spcBef>
                <a:spcPct val="20000"/>
              </a:spcBef>
              <a:spcAft>
                <a:spcPts val="1400"/>
              </a:spcAft>
              <a:buFont typeface="Arial" charset="0"/>
              <a:buChar char="•"/>
            </a:pPr>
            <a:r>
              <a:rPr lang="fi-FI" sz="1000" dirty="0"/>
              <a:t>Tiekartalle otetaan myös digitaalisia neuvontapalveluja ja </a:t>
            </a:r>
            <a:r>
              <a:rPr lang="fi-FI" sz="1000" dirty="0" err="1"/>
              <a:t>botteja</a:t>
            </a:r>
            <a:r>
              <a:rPr lang="fi-FI" sz="1000" dirty="0"/>
              <a:t> </a:t>
            </a:r>
          </a:p>
          <a:p>
            <a:pPr marL="128585" lvl="1" indent="-128585" defTabSz="60125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i-FI" sz="1000" dirty="0"/>
          </a:p>
          <a:p>
            <a:pPr marL="128585" lvl="1" indent="-128585" defTabSz="60125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i-FI" sz="1000" dirty="0"/>
          </a:p>
          <a:p>
            <a:pPr marL="128585" lvl="1" indent="-128585" defTabSz="60125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000" dirty="0"/>
              <a:t>Erillinen palvelulaadun itsearviointi viimeistään 3 kuukauden kuluessa palvelun ehdottamisesta tiekartalle – käytettävä digipalvelujen </a:t>
            </a:r>
            <a:r>
              <a:rPr lang="fi-FI" sz="1000" dirty="0" err="1"/>
              <a:t>laatukriteeristöä</a:t>
            </a:r>
            <a:r>
              <a:rPr lang="fi-FI" sz="1000" dirty="0"/>
              <a:t>: </a:t>
            </a:r>
            <a:r>
              <a:rPr lang="fi-FI" sz="1000" dirty="0">
                <a:hlinkClick r:id="rId4"/>
              </a:rPr>
              <a:t>https://vm.fi/digipalveluiden-laatu</a:t>
            </a:r>
            <a:endParaRPr lang="fi-FI" sz="1000" dirty="0"/>
          </a:p>
          <a:p>
            <a:pPr marL="128585" lvl="1" indent="-128585" defTabSz="60125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000" dirty="0"/>
              <a:t>Palveluvolyymi ja kanavajakauma selvillä</a:t>
            </a:r>
          </a:p>
          <a:p>
            <a:pPr marL="128585" lvl="1" indent="-128585" defTabSz="60125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000" dirty="0"/>
              <a:t>Kuvattu Palvelutietovarannossa </a:t>
            </a:r>
            <a:r>
              <a:rPr lang="fi-FI" sz="1000" dirty="0" err="1"/>
              <a:t>Suomi.fi</a:t>
            </a:r>
            <a:r>
              <a:rPr lang="fi-FI" sz="1000" dirty="0"/>
              <a:t>-sivustolla</a:t>
            </a:r>
          </a:p>
          <a:p>
            <a:pPr marL="128585" lvl="1" indent="-128585" defTabSz="60125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000" dirty="0"/>
              <a:t>Toiminnassa ja jatkuvassa käytössä – luotettavasti myös poikkeustilanteissa</a:t>
            </a:r>
          </a:p>
          <a:p>
            <a:pPr marL="128585" lvl="1" indent="-128585" defTabSz="60125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000" dirty="0"/>
              <a:t>Tietoturvallinen ja auditoitu</a:t>
            </a:r>
          </a:p>
          <a:p>
            <a:pPr marL="128585" lvl="1" indent="-128585" defTabSz="60125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000" dirty="0"/>
              <a:t>Helppokäyttöinen ja saavutettava, selkeä kieli  ja kieliversiot </a:t>
            </a:r>
          </a:p>
          <a:p>
            <a:pPr marL="128585" lvl="1" indent="-128585" defTabSz="60125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000" dirty="0"/>
              <a:t>Käytön tuki järjestetty</a:t>
            </a:r>
          </a:p>
          <a:p>
            <a:pPr marL="128585" lvl="1" indent="-128585" defTabSz="60125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000" dirty="0"/>
              <a:t>Asiakasryhmä tunnistettu</a:t>
            </a:r>
          </a:p>
        </p:txBody>
      </p:sp>
      <p:sp>
        <p:nvSpPr>
          <p:cNvPr id="6" name="Rectangle 5"/>
          <p:cNvSpPr/>
          <p:nvPr/>
        </p:nvSpPr>
        <p:spPr>
          <a:xfrm>
            <a:off x="5909538" y="1059582"/>
            <a:ext cx="2565401" cy="3600986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601251">
              <a:spcBef>
                <a:spcPct val="20000"/>
              </a:spcBef>
              <a:spcAft>
                <a:spcPts val="600"/>
              </a:spcAft>
            </a:pPr>
            <a:r>
              <a:rPr lang="en-GB" sz="1000" dirty="0"/>
              <a:t>DIGITALISOINNIN </a:t>
            </a:r>
            <a:br>
              <a:rPr lang="en-GB" sz="1000" dirty="0"/>
            </a:br>
            <a:r>
              <a:rPr lang="en-GB" sz="1000" dirty="0"/>
              <a:t>YHDEKSÄN PERIAATETTA (D9)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fi-FI" sz="1000" dirty="0"/>
              <a:t>Kehitämme palvelut asiakaslähtöisesti 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fi-FI" sz="1000" dirty="0"/>
              <a:t>Poistamme turhan asioinnin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fi-FI" sz="1000" dirty="0"/>
              <a:t>Rakennamme helppokäyttöisiä ja turvallisia  palveluita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fi-FI" sz="1000" dirty="0"/>
              <a:t>Tuotamme asiakkaalle hyötyä nopeasti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fi-FI" sz="1000" dirty="0"/>
              <a:t>Palvelemme myös häiriötilanteissa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fi-FI" sz="1000" dirty="0"/>
              <a:t>Pyydämme uutta tietoa vain kerran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fi-FI" sz="1000" dirty="0"/>
              <a:t>Hyödynnämme jo olemassa olevia julkisia ja yksityisiä sähköisiä palveluita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fi-FI" sz="1000" dirty="0"/>
              <a:t>Avaamme tiedon ja rajapinnat yrityksille </a:t>
            </a:r>
            <a:br>
              <a:rPr lang="fi-FI" sz="1000" dirty="0"/>
            </a:br>
            <a:r>
              <a:rPr lang="fi-FI" sz="1000" dirty="0"/>
              <a:t>ja kansalaisille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fi-FI" sz="1000" dirty="0"/>
              <a:t>Nimeämme palvelulle ja sen toteutukselle omistajan</a:t>
            </a:r>
          </a:p>
          <a:p>
            <a:endParaRPr lang="en-US" sz="1000" dirty="0"/>
          </a:p>
          <a:p>
            <a:r>
              <a:rPr lang="en-US" sz="1000" dirty="0"/>
              <a:t>Lue </a:t>
            </a:r>
            <a:r>
              <a:rPr lang="en-US" sz="1000" dirty="0" err="1"/>
              <a:t>lisää</a:t>
            </a:r>
            <a:r>
              <a:rPr lang="en-US" sz="1000" dirty="0">
                <a:solidFill>
                  <a:schemeClr val="bg1"/>
                </a:solidFill>
              </a:rPr>
              <a:t>:</a:t>
            </a:r>
          </a:p>
          <a:p>
            <a:r>
              <a:rPr lang="en-US" sz="1000" dirty="0">
                <a:solidFill>
                  <a:schemeClr val="bg1"/>
                </a:solidFill>
                <a:hlinkClick r:id="rId5"/>
              </a:rPr>
              <a:t>https://vm.fi/digitalisoinnin-periaatteet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  <a:endParaRPr lang="fi-FI" sz="1000" dirty="0">
              <a:solidFill>
                <a:schemeClr val="bg1"/>
              </a:solidFill>
            </a:endParaRPr>
          </a:p>
          <a:p>
            <a:pPr marL="128585" indent="-128585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28585" indent="-128585">
              <a:buFont typeface="Arial" panose="020B0604020202020204" pitchFamily="34" charset="0"/>
              <a:buChar char="•"/>
            </a:pPr>
            <a:endParaRPr lang="en-US" sz="1100" dirty="0"/>
          </a:p>
          <a:p>
            <a:endParaRPr lang="en-US" sz="1100" dirty="0"/>
          </a:p>
          <a:p>
            <a:pPr marL="128585" indent="-128585">
              <a:buFont typeface="Arial" panose="020B0604020202020204" pitchFamily="34" charset="0"/>
              <a:buChar char="•"/>
            </a:pPr>
            <a:endParaRPr lang="fi-FI" sz="1100" dirty="0"/>
          </a:p>
          <a:p>
            <a:endParaRPr lang="fi-FI" sz="1100" dirty="0"/>
          </a:p>
        </p:txBody>
      </p:sp>
      <p:sp>
        <p:nvSpPr>
          <p:cNvPr id="11" name="Rectangle 10"/>
          <p:cNvSpPr/>
          <p:nvPr/>
        </p:nvSpPr>
        <p:spPr>
          <a:xfrm>
            <a:off x="755576" y="2304000"/>
            <a:ext cx="48084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i-FI" sz="1000" b="1" spc="20" dirty="0"/>
              <a:t>Palvelun kehittämisessä noudatetaan digitalisoinnin yhdeksää periaatetta </a:t>
            </a:r>
            <a:endParaRPr lang="en-US" sz="1000" b="1" spc="20" dirty="0"/>
          </a:p>
        </p:txBody>
      </p:sp>
      <p:sp>
        <p:nvSpPr>
          <p:cNvPr id="9" name="Otsikko 1"/>
          <p:cNvSpPr txBox="1">
            <a:spLocks/>
          </p:cNvSpPr>
          <p:nvPr/>
        </p:nvSpPr>
        <p:spPr>
          <a:xfrm>
            <a:off x="359976" y="259283"/>
            <a:ext cx="7380376" cy="6609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2600" dirty="0" err="1"/>
              <a:t>Valintakriteerit</a:t>
            </a:r>
            <a:r>
              <a:rPr lang="en-US" sz="2600" dirty="0"/>
              <a:t> </a:t>
            </a:r>
            <a:r>
              <a:rPr lang="en-US" sz="2600" dirty="0" err="1"/>
              <a:t>vuoden</a:t>
            </a:r>
            <a:r>
              <a:rPr lang="en-US" sz="2600" dirty="0"/>
              <a:t> 2019 </a:t>
            </a:r>
            <a:r>
              <a:rPr lang="en-US" sz="2600" dirty="0" err="1"/>
              <a:t>tiekartan</a:t>
            </a:r>
            <a:r>
              <a:rPr lang="en-US" sz="2600" dirty="0"/>
              <a:t> </a:t>
            </a:r>
            <a:r>
              <a:rPr lang="en-US" sz="2600" dirty="0" err="1"/>
              <a:t>palveluille</a:t>
            </a:r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6758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" y="7666"/>
            <a:ext cx="912402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" y="0"/>
            <a:ext cx="9124023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7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" y="0"/>
            <a:ext cx="9124023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" y="0"/>
            <a:ext cx="9124023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" y="0"/>
            <a:ext cx="9124023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" y="0"/>
            <a:ext cx="912402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7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" y="0"/>
            <a:ext cx="912402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9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7306546" cy="1314822"/>
          </a:xfrm>
        </p:spPr>
        <p:txBody>
          <a:bodyPr>
            <a:normAutofit fontScale="90000"/>
          </a:bodyPr>
          <a:lstStyle/>
          <a:p>
            <a:r>
              <a:rPr lang="fi-FI" sz="3200" b="1" dirty="0"/>
              <a:t>Sähköisen asioinnin ja viestinvälityksen toimintatapatyöryhmän esitykset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 smtClean="0"/>
              <a:t/>
            </a:r>
            <a:br>
              <a:rPr lang="fi-FI" sz="3200" dirty="0" smtClean="0"/>
            </a:br>
            <a:r>
              <a:rPr lang="fi-FI" sz="2200" i="1" dirty="0" smtClean="0"/>
              <a:t>Neuvotteleva </a:t>
            </a:r>
            <a:r>
              <a:rPr lang="fi-FI" sz="2200" i="1" dirty="0"/>
              <a:t>virkamies Marjukka Saarijärvi, VM</a:t>
            </a:r>
            <a:endParaRPr lang="fi-FI" sz="22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294967295"/>
          </p:nvPr>
        </p:nvSpPr>
        <p:spPr>
          <a:xfrm>
            <a:off x="8666163" y="4822825"/>
            <a:ext cx="477837" cy="219075"/>
          </a:xfrm>
        </p:spPr>
        <p:txBody>
          <a:bodyPr/>
          <a:lstStyle/>
          <a:p>
            <a:fld id="{52D72BAF-8CDA-4878-B74D-CAA2BE48576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35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" y="0"/>
            <a:ext cx="91240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7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3200" b="1" dirty="0"/>
              <a:t>Päätössanat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3200" i="1" dirty="0" smtClean="0"/>
              <a:t/>
            </a:r>
            <a:br>
              <a:rPr lang="fi-FI" sz="3200" i="1" dirty="0" smtClean="0"/>
            </a:br>
            <a:r>
              <a:rPr lang="fi-FI" sz="2200" i="1" dirty="0" smtClean="0"/>
              <a:t>Neuvotteleva </a:t>
            </a:r>
            <a:r>
              <a:rPr lang="fi-FI" sz="2200" i="1" dirty="0"/>
              <a:t>virkamies Marjukka Saarijärvi, VM</a:t>
            </a:r>
            <a:endParaRPr lang="fi-FI" sz="22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294967295"/>
          </p:nvPr>
        </p:nvSpPr>
        <p:spPr>
          <a:xfrm>
            <a:off x="8666163" y="4822825"/>
            <a:ext cx="477837" cy="219075"/>
          </a:xfrm>
        </p:spPr>
        <p:txBody>
          <a:bodyPr/>
          <a:lstStyle/>
          <a:p>
            <a:fld id="{52D72BAF-8CDA-4878-B74D-CAA2BE485765}" type="slidenum">
              <a:rPr lang="fi-FI" smtClean="0"/>
              <a:t>51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60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992" y="149713"/>
            <a:ext cx="7380376" cy="889873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fi-FI" sz="2600" dirty="0"/>
              <a:t>Hae lisätietoa verkosta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u="sng">
                <a:hlinkClick r:id="rId3"/>
              </a:rPr>
              <a:t>https://vm.fi/digipalvelujen-ensisijaisuus</a:t>
            </a:r>
            <a:endParaRPr lang="en-US"/>
          </a:p>
          <a:p>
            <a:r>
              <a:rPr lang="fi-FI" u="sng">
                <a:hlinkClick r:id="rId4"/>
              </a:rPr>
              <a:t>https://vm.fi/sahkoisen-asioinnin-ja-viestinvalityksen-toimintatavat</a:t>
            </a:r>
            <a:endParaRPr lang="en-US"/>
          </a:p>
          <a:p>
            <a:r>
              <a:rPr lang="en-US">
                <a:hlinkClick r:id="rId5"/>
              </a:rPr>
              <a:t>https://vm.fi/digipalveluiden-laatu</a:t>
            </a:r>
            <a:endParaRPr lang="en-US"/>
          </a:p>
          <a:p>
            <a:r>
              <a:rPr lang="fi-FI" u="sng">
                <a:hlinkClick r:id="rId6"/>
              </a:rPr>
              <a:t>https://vm.fi/digipalvelujen-tiekartta</a:t>
            </a:r>
            <a:endParaRPr lang="en-US"/>
          </a:p>
          <a:p>
            <a:r>
              <a:rPr lang="fi-FI" u="sng">
                <a:hlinkClick r:id="rId7"/>
              </a:rPr>
              <a:t>https://vm.fi/velvollisuus-tarjota-digipalveluja</a:t>
            </a:r>
            <a:endParaRPr lang="en-US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99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9124023" cy="5143500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395536" y="4803998"/>
            <a:ext cx="244827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414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Marjukka </a:t>
            </a:r>
            <a:r>
              <a:rPr lang="fi-FI" dirty="0"/>
              <a:t>Saarijärvi</a:t>
            </a:r>
          </a:p>
          <a:p>
            <a:r>
              <a:rPr lang="fi-FI" dirty="0"/>
              <a:t>neuvotteleva </a:t>
            </a:r>
            <a:r>
              <a:rPr lang="fi-FI" dirty="0" smtClean="0"/>
              <a:t>virkamies</a:t>
            </a:r>
          </a:p>
          <a:p>
            <a:endParaRPr lang="fi-FI" dirty="0"/>
          </a:p>
          <a:p>
            <a:r>
              <a:rPr lang="fi-FI" dirty="0" err="1"/>
              <a:t>marjukka.saarijarvi@vm.fi</a:t>
            </a:r>
            <a:endParaRPr lang="fi-FI" dirty="0"/>
          </a:p>
          <a:p>
            <a:r>
              <a:rPr lang="fi-FI" dirty="0"/>
              <a:t>@MarjukkaSaari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A488A-91FA-C84B-B74D-4F7700A9CA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Petteri Ohvo</a:t>
            </a:r>
          </a:p>
          <a:p>
            <a:r>
              <a:rPr lang="fi-FI" dirty="0" smtClean="0"/>
              <a:t>Hankepäällikkö</a:t>
            </a:r>
          </a:p>
          <a:p>
            <a:endParaRPr lang="fi-FI" dirty="0"/>
          </a:p>
          <a:p>
            <a:r>
              <a:rPr lang="fi-FI" dirty="0"/>
              <a:t>petteri.ohvo@vm.fi</a:t>
            </a:r>
          </a:p>
          <a:p>
            <a:r>
              <a:rPr lang="fi-FI" dirty="0"/>
              <a:t>@</a:t>
            </a:r>
            <a:r>
              <a:rPr lang="fi-FI" dirty="0" err="1"/>
              <a:t>PetteriOhvo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Yhtenäisillä toimintatavoilla 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digitaalisten palveluiden ensisijaisuuteen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sz="2200" dirty="0"/>
              <a:t>Työryhmän esityksiä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33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3992" y="1131590"/>
            <a:ext cx="7380376" cy="3692404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fi-FI" sz="1800" dirty="0"/>
              <a:t>Palveluntuottajilla on ollut erilaisia tulkintoja sähköiselle asioinnille asetetuista </a:t>
            </a:r>
            <a:r>
              <a:rPr lang="fi-FI" sz="1800" dirty="0" smtClean="0"/>
              <a:t>vaatimuksista.</a:t>
            </a:r>
            <a:endParaRPr lang="fi-FI" sz="1800" dirty="0"/>
          </a:p>
          <a:p>
            <a:pPr>
              <a:lnSpc>
                <a:spcPts val="2000"/>
              </a:lnSpc>
            </a:pPr>
            <a:r>
              <a:rPr lang="fi-FI" sz="1800" dirty="0"/>
              <a:t>Asiakkaille toimintatapojen kirjavuus on näkynyt </a:t>
            </a:r>
            <a:r>
              <a:rPr lang="fi-FI" sz="1800" dirty="0" smtClean="0"/>
              <a:t>sekavuutena.</a:t>
            </a:r>
            <a:endParaRPr lang="fi-FI" sz="1800" dirty="0"/>
          </a:p>
          <a:p>
            <a:pPr>
              <a:lnSpc>
                <a:spcPts val="2000"/>
              </a:lnSpc>
            </a:pPr>
            <a:r>
              <a:rPr lang="fi-FI" sz="1800" dirty="0"/>
              <a:t>Hyödynnetään asiakkaan antama sähköisen viestinvälityksen suostumus </a:t>
            </a:r>
            <a:r>
              <a:rPr lang="fi-FI" sz="1800" dirty="0" smtClean="0"/>
              <a:t>täysimääräisesti.</a:t>
            </a:r>
            <a:endParaRPr lang="fi-FI" sz="1800" dirty="0"/>
          </a:p>
          <a:p>
            <a:pPr>
              <a:lnSpc>
                <a:spcPts val="2000"/>
              </a:lnSpc>
            </a:pPr>
            <a:r>
              <a:rPr lang="fi-FI" sz="1800" dirty="0"/>
              <a:t>Yhdenmukaistetaan asiointipalvelujen ja Suomi.fi-viestien välinen toiminta siten, että se kattaa myös tiedoksiannot </a:t>
            </a:r>
            <a:br>
              <a:rPr lang="fi-FI" sz="1800" dirty="0"/>
            </a:br>
            <a:r>
              <a:rPr lang="fi-FI" sz="1800" dirty="0"/>
              <a:t>ja viranomaisaloitteelliset </a:t>
            </a:r>
            <a:r>
              <a:rPr lang="fi-FI" sz="1800" dirty="0" smtClean="0"/>
              <a:t>asioinnit.</a:t>
            </a:r>
            <a:endParaRPr lang="fi-FI" sz="1800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382288" y="359498"/>
            <a:ext cx="7380376" cy="889873"/>
          </a:xfrm>
        </p:spPr>
        <p:txBody>
          <a:bodyPr>
            <a:normAutofit/>
          </a:bodyPr>
          <a:lstStyle/>
          <a:p>
            <a:pPr>
              <a:lnSpc>
                <a:spcPts val="2700"/>
              </a:lnSpc>
            </a:pPr>
            <a:r>
              <a:rPr lang="fi-FI" sz="2600" b="1" dirty="0"/>
              <a:t>Miksi </a:t>
            </a:r>
            <a:r>
              <a:rPr lang="fi-FI" sz="2600" dirty="0"/>
              <a:t>tarvitsemme yhtenäiset toimintatavat?</a:t>
            </a:r>
          </a:p>
        </p:txBody>
      </p:sp>
    </p:spTree>
    <p:extLst>
      <p:ext uri="{BB962C8B-B14F-4D97-AF65-F5344CB8AC3E}">
        <p14:creationId xmlns:p14="http://schemas.microsoft.com/office/powerpoint/2010/main" val="17872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992" y="180866"/>
            <a:ext cx="7668408" cy="889873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fi-FI" sz="2600" dirty="0"/>
              <a:t>Mahdollistetaan</a:t>
            </a:r>
            <a:r>
              <a:rPr lang="fi-FI" sz="2700" dirty="0"/>
              <a:t> yhdellä suostumuksella </a:t>
            </a:r>
            <a:br>
              <a:rPr lang="fi-FI" sz="2700" dirty="0"/>
            </a:br>
            <a:r>
              <a:rPr lang="fi-FI" sz="2700" dirty="0"/>
              <a:t>sähköisen viestinvälityksen ensisijaisuus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3992" y="1111594"/>
            <a:ext cx="7812424" cy="3692404"/>
          </a:xfrm>
        </p:spPr>
        <p:txBody>
          <a:bodyPr>
            <a:noAutofit/>
          </a:bodyPr>
          <a:lstStyle/>
          <a:p>
            <a:r>
              <a:rPr lang="fi-FI" sz="1600" dirty="0"/>
              <a:t>Suostumus kohdistuu sähköisen viestinvälityksen käyttämiseen – ei sähköiseen asiointiin. Suostumuksen antaja suostuu vastaanottamaan kaikki viranomaisen lähettämät asiakirjat, tiedotteet ja ilmoitukset </a:t>
            </a:r>
            <a:r>
              <a:rPr lang="fi-FI" sz="1600" dirty="0" err="1"/>
              <a:t>Suomi.fi</a:t>
            </a:r>
            <a:r>
              <a:rPr lang="fi-FI" sz="1600" dirty="0"/>
              <a:t>-viesteihin.</a:t>
            </a:r>
          </a:p>
          <a:p>
            <a:pPr lvl="0"/>
            <a:r>
              <a:rPr lang="fi-FI" sz="1600" dirty="0"/>
              <a:t>Suostumuksen voi antaa ja perua koska tahansa. Se on voimassa välittömästi. </a:t>
            </a:r>
            <a:endParaRPr lang="en-US" sz="1600" dirty="0"/>
          </a:p>
          <a:p>
            <a:r>
              <a:rPr lang="fi-FI" sz="1600" dirty="0"/>
              <a:t>Suostumus koskee kaikkia viranomaistoimijoita ja niiden palveluita.</a:t>
            </a:r>
            <a:r>
              <a:rPr lang="en-US" sz="1600" dirty="0"/>
              <a:t> </a:t>
            </a:r>
            <a:r>
              <a:rPr lang="fi-FI" sz="1600" dirty="0"/>
              <a:t>Palveluissa tulee hyödyntää ja noudattaa asiakkaan antamaa suostumusta.</a:t>
            </a:r>
            <a:endParaRPr lang="en-US" sz="1600" dirty="0"/>
          </a:p>
          <a:p>
            <a:pPr lvl="0"/>
            <a:r>
              <a:rPr lang="fi-FI" sz="1600" dirty="0"/>
              <a:t>Lainsäädännössä käytetty prosessiosoitteen käsite säilytetään.</a:t>
            </a:r>
            <a:endParaRPr lang="en-US" sz="1600" dirty="0"/>
          </a:p>
          <a:p>
            <a:pPr marL="0" indent="0">
              <a:buNone/>
            </a:pPr>
            <a:r>
              <a:rPr lang="fi-FI" sz="1600" b="1" dirty="0"/>
              <a:t>Toimenpiteet</a:t>
            </a:r>
            <a:endParaRPr lang="en-US" sz="1600" dirty="0"/>
          </a:p>
          <a:p>
            <a:pPr lvl="0"/>
            <a:r>
              <a:rPr lang="fi-FI" sz="1600" dirty="0"/>
              <a:t>Sähköisen asioinnin lainsäädäntöuudistuksessa kirjataan yleisluonteisen suostumuksen periaate ja varmistetaan substanssilakien yhdenmukaisuus.</a:t>
            </a:r>
            <a:endParaRPr lang="en-US" sz="1600" dirty="0"/>
          </a:p>
          <a:p>
            <a:pPr lvl="0"/>
            <a:r>
              <a:rPr lang="fi-FI" sz="1600" dirty="0"/>
              <a:t>VTJ-lakiin tehdään lisäys mm. suostumuksen ja sähköpostiosoitteen tallettamiseksi.</a:t>
            </a:r>
            <a:endParaRPr lang="en-US" sz="1600" dirty="0"/>
          </a:p>
          <a:p>
            <a:pPr marL="0" indent="0">
              <a:buNone/>
            </a:pP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4725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992" y="180866"/>
            <a:ext cx="7380376" cy="889873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fi-FI" sz="2600" dirty="0"/>
              <a:t>Välitetään tiedoksiannot ja viranomaisaloitteellisten asiointien viestit yhteisen kanavan kautta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3992" y="1111594"/>
            <a:ext cx="7596400" cy="3692404"/>
          </a:xfrm>
        </p:spPr>
        <p:txBody>
          <a:bodyPr>
            <a:normAutofit/>
          </a:bodyPr>
          <a:lstStyle/>
          <a:p>
            <a:pPr lvl="0">
              <a:lnSpc>
                <a:spcPts val="2000"/>
              </a:lnSpc>
            </a:pPr>
            <a:r>
              <a:rPr lang="fi-FI" sz="1800" dirty="0"/>
              <a:t>Suostumus sähköiseen viestinvälitykseen kattaa myös tavalliset </a:t>
            </a:r>
            <a:br>
              <a:rPr lang="fi-FI" sz="1800" dirty="0"/>
            </a:br>
            <a:r>
              <a:rPr lang="fi-FI" sz="1800" dirty="0"/>
              <a:t>ja todisteelliset tiedoksiannot.</a:t>
            </a:r>
            <a:endParaRPr lang="en-US" sz="1800" dirty="0"/>
          </a:p>
          <a:p>
            <a:pPr lvl="0">
              <a:lnSpc>
                <a:spcPts val="2000"/>
              </a:lnSpc>
            </a:pPr>
            <a:r>
              <a:rPr lang="fi-FI" sz="1800" dirty="0"/>
              <a:t>Suostumuksen puuttuessa tiedoksianto välitetään asiakkaalle kirjeitse.</a:t>
            </a:r>
            <a:endParaRPr lang="en-US" sz="1800" dirty="0"/>
          </a:p>
          <a:p>
            <a:pPr lvl="0">
              <a:lnSpc>
                <a:spcPts val="2000"/>
              </a:lnSpc>
            </a:pPr>
            <a:r>
              <a:rPr lang="fi-FI" sz="1800" dirty="0"/>
              <a:t>Viranomaisaloitteellisissa tapauksissa hyödynnetään annettua suostumusta ja sähköistä yhteysosoitetta tai suostumuksen puuttuessa perusrekisterin postiosoitetietoa.</a:t>
            </a:r>
          </a:p>
          <a:p>
            <a:pPr marL="0" lvl="0" indent="0">
              <a:lnSpc>
                <a:spcPts val="2000"/>
              </a:lnSpc>
              <a:buNone/>
            </a:pPr>
            <a:r>
              <a:rPr lang="fi-FI" sz="1800" b="1" dirty="0"/>
              <a:t>Toimenpiteet</a:t>
            </a:r>
          </a:p>
          <a:p>
            <a:pPr lvl="0">
              <a:lnSpc>
                <a:spcPts val="2000"/>
              </a:lnSpc>
            </a:pPr>
            <a:r>
              <a:rPr lang="fi-FI" sz="1800" dirty="0"/>
              <a:t>Tiedoksiannon tapahtumahetken määrittelyä koskeva muutos kirjataan lakiin sähköisestä asioinnista viranomaistoiminnassa.</a:t>
            </a:r>
            <a:endParaRPr lang="en-US" sz="1800" dirty="0"/>
          </a:p>
          <a:p>
            <a:endParaRPr lang="en-US" b="1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03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 fin">
  <a:themeElements>
    <a:clrScheme name="Mukautettu 6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M_malliesitys_laajakuva_fin_v2017-04-25.pptx" id="{E8741464-4BEE-4CB4-83DA-10A54A4900BD}" vid="{BE1821DD-878F-433E-90E1-1881C0E95245}"/>
    </a:ext>
  </a:extLst>
</a:theme>
</file>

<file path=ppt/theme/theme2.xml><?xml version="1.0" encoding="utf-8"?>
<a:theme xmlns:a="http://schemas.openxmlformats.org/drawingml/2006/main" name="Suomi_fi">
  <a:themeElements>
    <a:clrScheme name="Suomi_fi">
      <a:dk1>
        <a:srgbClr val="272827"/>
      </a:dk1>
      <a:lt1>
        <a:srgbClr val="FFFFFF"/>
      </a:lt1>
      <a:dk2>
        <a:srgbClr val="002E5F"/>
      </a:dk2>
      <a:lt2>
        <a:srgbClr val="A5ACB0"/>
      </a:lt2>
      <a:accent1>
        <a:srgbClr val="002E5F"/>
      </a:accent1>
      <a:accent2>
        <a:srgbClr val="34B6E4"/>
      </a:accent2>
      <a:accent3>
        <a:srgbClr val="EA7125"/>
      </a:accent3>
      <a:accent4>
        <a:srgbClr val="8B2346"/>
      </a:accent4>
      <a:accent5>
        <a:srgbClr val="A5ACB0"/>
      </a:accent5>
      <a:accent6>
        <a:srgbClr val="E30450"/>
      </a:accent6>
      <a:hlink>
        <a:srgbClr val="002E5F"/>
      </a:hlink>
      <a:folHlink>
        <a:srgbClr val="34B6E4"/>
      </a:folHlink>
    </a:clrScheme>
    <a:fontScheme name="Suomi_f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35DA0ED4-860D-41C4-B5F5-823F2CD0510F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CDB0888CA80FD47B6B81A2830921788" ma:contentTypeVersion="" ma:contentTypeDescription="Luo uusi asiakirja." ma:contentTypeScope="" ma:versionID="72f73d0a6cdb541909064b02031744ad">
  <xsd:schema xmlns:xsd="http://www.w3.org/2001/XMLSchema" xmlns:xs="http://www.w3.org/2001/XMLSchema" xmlns:p="http://schemas.microsoft.com/office/2006/metadata/properties" xmlns:ns2="8d32d700-cf48-49cf-9c2e-94ab5e8de13f" targetNamespace="http://schemas.microsoft.com/office/2006/metadata/properties" ma:root="true" ma:fieldsID="97d32d31caae95076156526d7a042ce8" ns2:_="">
    <xsd:import namespace="8d32d700-cf48-49cf-9c2e-94ab5e8de13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32d700-cf48-49cf-9c2e-94ab5e8de13f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 ma:index="8" ma:displayName="Kommentit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d32d700-cf48-49cf-9c2e-94ab5e8de13f">
      <UserInfo>
        <DisplayName>Päivi Anttila</DisplayName>
        <AccountId>2222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5D092BB-A688-4C9E-B068-8787BF287E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284902-3486-4E49-9787-9D53E7AD7B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32d700-cf48-49cf-9c2e-94ab5e8de1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ACCD61-5A96-4CAD-A388-F107923838E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8d32d700-cf48-49cf-9c2e-94ab5e8de13f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VM_malliesitys_laajakuva_fin</Template>
  <TotalTime>2038</TotalTime>
  <Words>1605</Words>
  <Application>Microsoft Office PowerPoint</Application>
  <PresentationFormat>Näytössä katseltava esitys (16:9)</PresentationFormat>
  <Paragraphs>279</Paragraphs>
  <Slides>54</Slides>
  <Notes>35</Notes>
  <HiddenSlides>2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54</vt:i4>
      </vt:variant>
    </vt:vector>
  </HeadingPairs>
  <TitlesOfParts>
    <vt:vector size="63" baseType="lpstr">
      <vt:lpstr>Arial</vt:lpstr>
      <vt:lpstr>Arial Narrow</vt:lpstr>
      <vt:lpstr>Calibri</vt:lpstr>
      <vt:lpstr>Calibri Light</vt:lpstr>
      <vt:lpstr>Courier New</vt:lpstr>
      <vt:lpstr>Verdana</vt:lpstr>
      <vt:lpstr>Wingdings</vt:lpstr>
      <vt:lpstr>VM fin</vt:lpstr>
      <vt:lpstr>Suomi_fi</vt:lpstr>
      <vt:lpstr>Digi ekaksi -seminaari</vt:lpstr>
      <vt:lpstr>Digi ekaksi -seminaariohjelma</vt:lpstr>
      <vt:lpstr>Avauspuheenvuoro  ICT-johtaja Anna-Maija Karjalainen, VM</vt:lpstr>
      <vt:lpstr>PowerPoint-esitys</vt:lpstr>
      <vt:lpstr>Sähköisen asioinnin ja viestinvälityksen toimintatapatyöryhmän esitykset  Neuvotteleva virkamies Marjukka Saarijärvi, VM</vt:lpstr>
      <vt:lpstr>Yhtenäisillä toimintatavoilla  digitaalisten palveluiden ensisijaisuuteen  Työryhmän esityksiä </vt:lpstr>
      <vt:lpstr>Miksi tarvitsemme yhtenäiset toimintatavat?</vt:lpstr>
      <vt:lpstr>Mahdollistetaan yhdellä suostumuksella  sähköisen viestinvälityksen ensisijaisuus</vt:lpstr>
      <vt:lpstr>Välitetään tiedoksiannot ja viranomaisaloitteellisten asiointien viestit yhteisen kanavan kautta</vt:lpstr>
      <vt:lpstr>Kehitetään digitaalisten asiointipalvelujen ja  Suomi.fi-viestien yhteensopivuutta ja yhteistoimintaa</vt:lpstr>
      <vt:lpstr>Varmistetaan kehittyneempi tietoturva ja -suoja</vt:lpstr>
      <vt:lpstr>Panostetaan digitaalisen asioinnin tukeen ja neuvontaan</vt:lpstr>
      <vt:lpstr>Laajennetaan digipalvelujen asiakaskuntaa mahdollistamalla toisen puolesta asiointi </vt:lpstr>
      <vt:lpstr>Kannustetaan digipalvelujen käyttöön  hinnoittelulla ja maksuporrastuksella</vt:lpstr>
      <vt:lpstr>Tarjotaan asiakkaille ensimmäisenä  digitaalisia kanavia ja toimintatapoja</vt:lpstr>
      <vt:lpstr>Toteutetaan digipalveluihin  omien tietojen tarkastusmahdollisuus </vt:lpstr>
      <vt:lpstr>Laaditaan julkiselle hallinnolle  yhteiset mobiiliasioinnin suuntaviivat</vt:lpstr>
      <vt:lpstr>Työryhmän esitys elinkeinotoimintaa harjoittavien velvoittamisesta digipalvelujen ja viestinvälityksen käyttöön</vt:lpstr>
      <vt:lpstr>Elinkeinotoimintaa harjoittavat velvoitetaan julkisten digipalvelujen käyttöön siirtymäaikana 2019–2022 </vt:lpstr>
      <vt:lpstr>PowerPoint-esitys</vt:lpstr>
      <vt:lpstr>Palvelulaatutyöskentelyn tulosten hyödyntäminen  Hankepäällikkö Petteri Ohvo, VM</vt:lpstr>
      <vt:lpstr>Palveluiden hyvällä laadulla  digitaalisten palvelujen ensisijaisuuteen</vt:lpstr>
      <vt:lpstr>Digitaalisten asiointipalveluiden laatu</vt:lpstr>
      <vt:lpstr>Laatutekijät johtavat asiakkaan sähköisen asioinnin onnistumiseen ja parempaan käyttökokemukseen</vt:lpstr>
      <vt:lpstr>Kehityskohteet selville palvelulaadun itsearviointimallilla</vt:lpstr>
      <vt:lpstr>Jatkuva asiakasarviointi itsearvioinnin täydentäjänä</vt:lpstr>
      <vt:lpstr>Käyttöastemittauksella todennetaan  digipalveluiden ensisijaisuus</vt:lpstr>
      <vt:lpstr>Kommenttipuheenvuoro  Hankepäällikkö Jani Ruuskanen, VRK</vt:lpstr>
      <vt:lpstr>Digi ekaksi</vt:lpstr>
      <vt:lpstr>Työryhmien ehdotukset ovat kannatettavia</vt:lpstr>
      <vt:lpstr>Sähköisen viestinvälityksen ensisijaisuus – Suomi.fi-viestit</vt:lpstr>
      <vt:lpstr>Sähköisen viestinvälityksen ensisijaisuus – Suomi.fi-viestit</vt:lpstr>
      <vt:lpstr>Puolesta asioinnin hyödyntäminen laajemmin – Suomi.fi-valtuudet</vt:lpstr>
      <vt:lpstr>Puolesta asioinnin hyödyntäminen laajemmin – Suomi.fi-valtuudet</vt:lpstr>
      <vt:lpstr>Palvelutietovaranto ja palvelujen laatutyö</vt:lpstr>
      <vt:lpstr>Kehittämiskohteita joita VRK (Digi- ja väestötietovirasto) ainakin edistää 2020-2022 toimeenpanon tueksi</vt:lpstr>
      <vt:lpstr>Kiitos.</vt:lpstr>
      <vt:lpstr>Digitaalisten asiointipalvelujen tiekartan 2019 – 2023 julkistus  Neuvotteleva virkamies Marjukka Saarijärvi  Hankepäällikkö Petteri Ohvo, VM</vt:lpstr>
      <vt:lpstr>Digitiekartta 2019–2023 kuvaa  julkiset digipalvelut yksilöille ja yrityksille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Päätössanat  Neuvotteleva virkamies Marjukka Saarijärvi, VM</vt:lpstr>
      <vt:lpstr>Hae lisätietoa verkosta</vt:lpstr>
      <vt:lpstr>PowerPoint-esitys</vt:lpstr>
      <vt:lpstr>PowerPoint-esitys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30 pt, max. 2 riviä</dc:title>
  <dc:creator>Ohvo Petteri</dc:creator>
  <dc:description/>
  <cp:lastModifiedBy>vnl\vmsagwil</cp:lastModifiedBy>
  <cp:revision>140</cp:revision>
  <cp:lastPrinted>2019-03-13T12:32:25Z</cp:lastPrinted>
  <dcterms:created xsi:type="dcterms:W3CDTF">2019-02-12T08:28:03Z</dcterms:created>
  <dcterms:modified xsi:type="dcterms:W3CDTF">2019-03-20T11:30:16Z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0x0101002CDB0888CA80FD47B6B81A2830921788</vt:lpwstr>
  </property>
</Properties>
</file>