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8" r:id="rId5"/>
    <p:sldId id="308" r:id="rId6"/>
    <p:sldId id="343" r:id="rId7"/>
    <p:sldId id="362" r:id="rId8"/>
    <p:sldId id="347" r:id="rId9"/>
    <p:sldId id="340" r:id="rId10"/>
    <p:sldId id="354" r:id="rId11"/>
    <p:sldId id="356" r:id="rId12"/>
    <p:sldId id="357" r:id="rId13"/>
    <p:sldId id="349" r:id="rId14"/>
    <p:sldId id="351" r:id="rId15"/>
    <p:sldId id="355" r:id="rId16"/>
    <p:sldId id="352" r:id="rId17"/>
    <p:sldId id="353" r:id="rId18"/>
    <p:sldId id="268" r:id="rId19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Office [6]" lastIdx="1" clrIdx="6">
    <p:extLst/>
  </p:cmAuthor>
  <p:cmAuthor id="1" name="Juutinen Sanna" initials="J" lastIdx="5" clrIdx="11"/>
  <p:cmAuthor id="8" name="Microsoft Office User" initials="Office [7]" lastIdx="1" clrIdx="7">
    <p:extLst/>
  </p:cmAuthor>
  <p:cmAuthor id="2" name="Microsoft Office User" initials="Office" lastIdx="1" clrIdx="1">
    <p:extLst/>
  </p:cmAuthor>
  <p:cmAuthor id="9" name="Microsoft Office User" initials="Office [8]" lastIdx="1" clrIdx="8">
    <p:extLst/>
  </p:cmAuthor>
  <p:cmAuthor id="3" name="Microsoft Office User" initials="Office [2]" lastIdx="1" clrIdx="2">
    <p:extLst/>
  </p:cmAuthor>
  <p:cmAuthor id="10" name="Microsoft Office User" initials="Office [5] [2]" lastIdx="1" clrIdx="9">
    <p:extLst/>
  </p:cmAuthor>
  <p:cmAuthor id="4" name="Microsoft Office User" initials="Office [3]" lastIdx="1" clrIdx="3">
    <p:extLst/>
  </p:cmAuthor>
  <p:cmAuthor id="11" name="Microsoft Office User" initials="Office [6] [2]" lastIdx="1" clrIdx="10">
    <p:extLst/>
  </p:cmAuthor>
  <p:cmAuthor id="5" name="Microsoft Office User" initials="Office [4]" lastIdx="1" clrIdx="4">
    <p:extLst/>
  </p:cmAuthor>
  <p:cmAuthor id="6" name="Microsoft Office User" initials="Office [5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6" autoAdjust="0"/>
    <p:restoredTop sz="85651" autoAdjust="0"/>
  </p:normalViewPr>
  <p:slideViewPr>
    <p:cSldViewPr showGuides="1">
      <p:cViewPr varScale="1">
        <p:scale>
          <a:sx n="78" d="100"/>
          <a:sy n="78" d="100"/>
        </p:scale>
        <p:origin x="99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7994A-71B0-8940-9DAE-DC996DCC7517}" type="datetimeFigureOut">
              <a:t>20.3.2019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40AA-249A-B748-9680-3CAAD56AA2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8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425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092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3433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7719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10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822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69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141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36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79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39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81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28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47615"/>
            <a:ext cx="7200800" cy="1224136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48978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643758"/>
            <a:ext cx="7200800" cy="351437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D8E-3BBF-4559-A944-858650886418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668-9E7C-4320-927C-A1F49686FDD4}" type="datetime1">
              <a:rPr lang="fi-FI" smtClean="0"/>
              <a:t>20.3.2019</a:t>
            </a:fld>
            <a:endParaRPr lang="fi-FI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CD444-EEF8-41CE-900E-E47E39595C60}" type="datetime1">
              <a:rPr lang="fi-FI" smtClean="0"/>
              <a:t>20.3.2019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6478"/>
            <a:ext cx="8715829" cy="4725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8" y="205200"/>
            <a:ext cx="8715829" cy="472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6923314" cy="131482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1491630"/>
            <a:ext cx="320934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1491630"/>
            <a:ext cx="4220006" cy="1404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12F3-1F9C-47CF-8421-67E345159D8D}" type="datetimeFigureOut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5231-191F-4F68-9838-BC90A2E046D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270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0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0"/>
          <a:stretch/>
        </p:blipFill>
        <p:spPr>
          <a:xfrm>
            <a:off x="-2790" y="1501504"/>
            <a:ext cx="9146790" cy="36419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329612"/>
            <a:ext cx="7200800" cy="1098122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427734"/>
            <a:ext cx="7200800" cy="36004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4550400"/>
            <a:ext cx="4865804" cy="321128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2787775"/>
            <a:ext cx="7200800" cy="28803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668448" y="303610"/>
            <a:ext cx="936000" cy="936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/>
              <a:t>Hanketunnus   </a:t>
            </a:r>
            <a:r>
              <a:rPr lang="fr-FR" dirty="0"/>
              <a:t>2,6 x 2,6 cm    155 x 155 px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" y="336807"/>
            <a:ext cx="3416400" cy="8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11216-412F-44BC-A83A-B2A80E9EC161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4000" y="1377043"/>
            <a:ext cx="7380000" cy="321758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AE37-2DE2-41BD-97FD-C689329C0CB9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04000" y="1043868"/>
            <a:ext cx="7380000" cy="377428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/>
              <a:t>Lisää väliotsikko napsauttamalla</a:t>
            </a: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039500"/>
            <a:ext cx="3780000" cy="3584478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400"/>
            </a:lvl1pPr>
            <a:lvl2pPr>
              <a:spcBef>
                <a:spcPts val="0"/>
              </a:spcBef>
              <a:spcAft>
                <a:spcPts val="1200"/>
              </a:spcAft>
              <a:defRPr sz="1400"/>
            </a:lvl2pPr>
            <a:lvl3pPr>
              <a:spcBef>
                <a:spcPts val="0"/>
              </a:spcBef>
              <a:spcAft>
                <a:spcPts val="1200"/>
              </a:spcAft>
              <a:defRPr sz="14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039500"/>
            <a:ext cx="3816000" cy="3584478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385D-328E-49CF-8A2F-B87A2E90108C}" type="datetime1">
              <a:rPr lang="fi-FI" smtClean="0"/>
              <a:t>20.3.2019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166E-3385-4E75-90B8-42D60FB3A95F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3455988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9,6 x 9,6 cm | </a:t>
            </a:r>
            <a:r>
              <a:rPr lang="fr-FR" dirty="0"/>
              <a:t>565 px x 565 px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039586"/>
            <a:ext cx="3816000" cy="3584392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400"/>
            </a:lvl1pPr>
            <a:lvl2pPr>
              <a:spcAft>
                <a:spcPts val="1200"/>
              </a:spcAft>
              <a:defRPr sz="1400"/>
            </a:lvl2pPr>
            <a:lvl3pPr>
              <a:spcAft>
                <a:spcPts val="1200"/>
              </a:spcAft>
              <a:defRPr sz="1400"/>
            </a:lvl3pPr>
            <a:lvl4pPr>
              <a:spcAft>
                <a:spcPts val="1200"/>
              </a:spcAft>
              <a:defRPr sz="1400"/>
            </a:lvl4pPr>
            <a:lvl5pPr>
              <a:spcAft>
                <a:spcPts val="1200"/>
              </a:spcAft>
              <a:defRPr sz="14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5906-2EEB-49D6-AE2A-991E992C9A6F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611560" y="110699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611560" y="2355726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611560" y="3571289"/>
            <a:ext cx="3456000" cy="100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/>
              <a:t>Lisää kuva                                    2,8 x 9,6 cm </a:t>
            </a:r>
            <a:r>
              <a:rPr lang="fr-FR" dirty="0"/>
              <a:t>| 165 cm x 565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50200-C0E9-4DBE-8522-BFB4FA0D1DB7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612000" y="1107000"/>
            <a:ext cx="7920000" cy="345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/>
              <a:t>Lisää kuva                                                                                      koko </a:t>
            </a:r>
            <a:r>
              <a:rPr lang="fr-FR" dirty="0"/>
              <a:t>9,6 x 22 cm | 565 x 1300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2743E-6521-4D9D-A669-2F0B70702EAC}" type="datetime1">
              <a:rPr lang="fi-FI" smtClean="0"/>
              <a:t>20.3.2019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12000" y="1113235"/>
            <a:ext cx="3816000" cy="1674019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726800" y="1113235"/>
            <a:ext cx="3816000" cy="1674019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12000" y="3057804"/>
            <a:ext cx="3816000" cy="1674019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726800" y="3057804"/>
            <a:ext cx="3816000" cy="1674019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32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726800" y="1113235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120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726800" y="3059101"/>
            <a:ext cx="3816000" cy="378395"/>
          </a:xfrm>
        </p:spPr>
        <p:txBody>
          <a:bodyPr lIns="252000" tIns="108000" rIns="180000" bIns="14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867200"/>
            <a:ext cx="1595701" cy="129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50" y="-1"/>
            <a:ext cx="1373365" cy="264586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03992" y="108858"/>
            <a:ext cx="7380376" cy="8898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03992" y="1039586"/>
            <a:ext cx="7380376" cy="3584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3992" y="4822372"/>
            <a:ext cx="975264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9F10F7DF-2664-4BBB-942E-73259016D497}" type="datetime1">
              <a:rPr lang="fi-FI" smtClean="0"/>
              <a:t>20.3.2019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822372"/>
            <a:ext cx="2895600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88800" y="4822372"/>
            <a:ext cx="477416" cy="218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etteri.ohvo@vm.fi" TargetMode="External"/><Relationship Id="rId2" Type="http://schemas.openxmlformats.org/officeDocument/2006/relationships/hyperlink" Target="mailto:Marjukka.saarijarvi@vm.fi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vm.fi/digitalisoinnin-periaatteet" TargetMode="External"/><Relationship Id="rId4" Type="http://schemas.openxmlformats.org/officeDocument/2006/relationships/hyperlink" Target="https://vm.fi/digipalveluiden-laat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Digitiekartta 2019 - 2023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0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0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8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Marjukka Saarijärvi</a:t>
            </a:r>
          </a:p>
          <a:p>
            <a:r>
              <a:rPr lang="fi-FI" dirty="0" smtClean="0"/>
              <a:t>neuvotteleva virkamies</a:t>
            </a:r>
          </a:p>
          <a:p>
            <a:endParaRPr lang="fi-FI" dirty="0"/>
          </a:p>
          <a:p>
            <a:r>
              <a:rPr lang="fi-FI" dirty="0" smtClean="0">
                <a:hlinkClick r:id="rId2"/>
              </a:rPr>
              <a:t>marjukka.saarijarvi@vm.fi</a:t>
            </a:r>
            <a:endParaRPr lang="fi-FI" dirty="0" smtClean="0"/>
          </a:p>
          <a:p>
            <a:r>
              <a:rPr lang="fi-FI" dirty="0" smtClean="0"/>
              <a:t>@MarjukkaSaari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A488A-91FA-C84B-B74D-4F7700A9C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 smtClean="0"/>
              <a:t>Petteri Ohvo</a:t>
            </a:r>
          </a:p>
          <a:p>
            <a:r>
              <a:rPr lang="fi-FI" dirty="0" smtClean="0"/>
              <a:t>hankepäällikkö</a:t>
            </a:r>
          </a:p>
          <a:p>
            <a:endParaRPr lang="fi-FI" dirty="0"/>
          </a:p>
          <a:p>
            <a:r>
              <a:rPr lang="fi-FI" dirty="0" smtClean="0">
                <a:hlinkClick r:id="rId3"/>
              </a:rPr>
              <a:t>petteri.ohvo@vm.fi</a:t>
            </a:r>
            <a:endParaRPr lang="fi-FI" dirty="0" smtClean="0"/>
          </a:p>
          <a:p>
            <a:r>
              <a:rPr lang="fi-FI" dirty="0" smtClean="0"/>
              <a:t>@</a:t>
            </a:r>
            <a:r>
              <a:rPr lang="fi-FI" dirty="0" err="1" smtClean="0"/>
              <a:t>PetteriOhvo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42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1905000"/>
            <a:ext cx="7018514" cy="1314822"/>
          </a:xfrm>
        </p:spPr>
        <p:txBody>
          <a:bodyPr>
            <a:normAutofit/>
          </a:bodyPr>
          <a:lstStyle/>
          <a:p>
            <a:r>
              <a:rPr lang="fi-FI" sz="2700" dirty="0"/>
              <a:t>Digitiekartta 2019–2023 kuvaa </a:t>
            </a:r>
            <a:br>
              <a:rPr lang="fi-FI" sz="2700" dirty="0"/>
            </a:br>
            <a:r>
              <a:rPr lang="fi-FI" sz="2700" dirty="0"/>
              <a:t>julkiset digipalvelut yksilöille ja yrityksille</a:t>
            </a:r>
          </a:p>
        </p:txBody>
      </p:sp>
    </p:spTree>
    <p:extLst>
      <p:ext uri="{BB962C8B-B14F-4D97-AF65-F5344CB8AC3E}">
        <p14:creationId xmlns:p14="http://schemas.microsoft.com/office/powerpoint/2010/main" val="1865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" y="0"/>
            <a:ext cx="9124023" cy="5143500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467544" y="4876006"/>
            <a:ext cx="2304256" cy="216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5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t="18801" r="13155"/>
          <a:stretch/>
        </p:blipFill>
        <p:spPr>
          <a:xfrm>
            <a:off x="359976" y="771550"/>
            <a:ext cx="5904656" cy="4176464"/>
          </a:xfrm>
          <a:prstGeom prst="rect">
            <a:avLst/>
          </a:prstGeom>
        </p:spPr>
      </p:pic>
      <p:sp>
        <p:nvSpPr>
          <p:cNvPr id="15" name="Otsikko 1"/>
          <p:cNvSpPr txBox="1">
            <a:spLocks/>
          </p:cNvSpPr>
          <p:nvPr/>
        </p:nvSpPr>
        <p:spPr>
          <a:xfrm>
            <a:off x="359976" y="267494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fi-FI" sz="2600" dirty="0"/>
              <a:t>Digitiekartan tavoitteet</a:t>
            </a:r>
          </a:p>
        </p:txBody>
      </p:sp>
      <p:sp>
        <p:nvSpPr>
          <p:cNvPr id="2" name="Suorakulmio 1"/>
          <p:cNvSpPr/>
          <p:nvPr/>
        </p:nvSpPr>
        <p:spPr>
          <a:xfrm>
            <a:off x="5958376" y="1763392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/>
              <a:t>Antaa </a:t>
            </a:r>
            <a:r>
              <a:rPr lang="fi-FI" sz="1100" dirty="0"/>
              <a:t>julkiselle hallinnolle vahvemman selkänojan satsata digipalvelujen </a:t>
            </a:r>
            <a:r>
              <a:rPr lang="fi-FI" sz="1100" dirty="0" smtClean="0"/>
              <a:t>tarjontaan.</a:t>
            </a:r>
            <a:endParaRPr lang="fi-FI" sz="1100" dirty="0"/>
          </a:p>
        </p:txBody>
      </p:sp>
      <p:sp>
        <p:nvSpPr>
          <p:cNvPr id="7" name="Suorakulmio 6"/>
          <p:cNvSpPr/>
          <p:nvPr/>
        </p:nvSpPr>
        <p:spPr>
          <a:xfrm>
            <a:off x="5958376" y="2491607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/>
              <a:t>Korostaa</a:t>
            </a:r>
            <a:r>
              <a:rPr lang="en-US" sz="1100" dirty="0" smtClean="0"/>
              <a:t> </a:t>
            </a:r>
            <a:r>
              <a:rPr lang="en-US" sz="1100" dirty="0" err="1"/>
              <a:t>digipalvelun</a:t>
            </a:r>
            <a:r>
              <a:rPr lang="en-US" sz="1100" dirty="0"/>
              <a:t> </a:t>
            </a:r>
            <a:r>
              <a:rPr lang="en-US" sz="1100" dirty="0" err="1"/>
              <a:t>ensisijaisuutta</a:t>
            </a:r>
            <a:r>
              <a:rPr lang="en-US" sz="1100" dirty="0"/>
              <a:t> </a:t>
            </a:r>
            <a:r>
              <a:rPr lang="en-US" sz="1100" dirty="0" err="1"/>
              <a:t>palvelun</a:t>
            </a:r>
            <a:r>
              <a:rPr lang="en-US" sz="1100" dirty="0"/>
              <a:t> </a:t>
            </a:r>
            <a:r>
              <a:rPr lang="en-US" sz="1100" dirty="0" err="1"/>
              <a:t>tarjonnassa</a:t>
            </a:r>
            <a:r>
              <a:rPr lang="en-US" sz="1100" dirty="0"/>
              <a:t> ja </a:t>
            </a:r>
            <a:r>
              <a:rPr lang="en-US" sz="1100" dirty="0" err="1" smtClean="0"/>
              <a:t>käytössä</a:t>
            </a:r>
            <a:r>
              <a:rPr lang="en-US" sz="1100" dirty="0" smtClean="0"/>
              <a:t>.</a:t>
            </a:r>
            <a:endParaRPr lang="fi-FI" sz="1100" dirty="0"/>
          </a:p>
        </p:txBody>
      </p:sp>
      <p:sp>
        <p:nvSpPr>
          <p:cNvPr id="8" name="Suorakulmio 7"/>
          <p:cNvSpPr/>
          <p:nvPr/>
        </p:nvSpPr>
        <p:spPr>
          <a:xfrm>
            <a:off x="5958376" y="3219822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1100" dirty="0" smtClean="0"/>
              <a:t>Tunnistaa </a:t>
            </a:r>
            <a:r>
              <a:rPr lang="fi-FI" sz="1100" dirty="0"/>
              <a:t>mihin elämäntapahtumaan tai liiketoimintatapahtumaan palvelut </a:t>
            </a:r>
            <a:r>
              <a:rPr lang="fi-FI" sz="1100" dirty="0" smtClean="0"/>
              <a:t>liittyvät.</a:t>
            </a:r>
            <a:endParaRPr lang="fi-FI" sz="1100" dirty="0"/>
          </a:p>
        </p:txBody>
      </p:sp>
      <p:sp>
        <p:nvSpPr>
          <p:cNvPr id="9" name="Suorakulmio 8"/>
          <p:cNvSpPr/>
          <p:nvPr/>
        </p:nvSpPr>
        <p:spPr>
          <a:xfrm>
            <a:off x="5958376" y="1035177"/>
            <a:ext cx="2790088" cy="600193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 err="1" smtClean="0"/>
              <a:t>Kuvaa</a:t>
            </a:r>
            <a:r>
              <a:rPr lang="en-US" sz="1100" dirty="0" smtClean="0"/>
              <a:t> </a:t>
            </a:r>
            <a:r>
              <a:rPr lang="en-US" sz="1100" dirty="0" err="1"/>
              <a:t>julkiset</a:t>
            </a:r>
            <a:r>
              <a:rPr lang="en-US" sz="1100" dirty="0"/>
              <a:t> </a:t>
            </a:r>
            <a:r>
              <a:rPr lang="en-US" sz="1100" dirty="0" err="1"/>
              <a:t>digitaaliset</a:t>
            </a:r>
            <a:r>
              <a:rPr lang="en-US" sz="1100" dirty="0"/>
              <a:t> </a:t>
            </a:r>
            <a:r>
              <a:rPr lang="en-US" sz="1100" dirty="0" err="1"/>
              <a:t>palvelut</a:t>
            </a:r>
            <a:r>
              <a:rPr lang="en-US" sz="1100" dirty="0"/>
              <a:t>, </a:t>
            </a:r>
            <a:r>
              <a:rPr lang="en-US" sz="1100" dirty="0" err="1"/>
              <a:t>joita</a:t>
            </a:r>
            <a:r>
              <a:rPr lang="en-US" sz="1100" dirty="0"/>
              <a:t> </a:t>
            </a:r>
            <a:r>
              <a:rPr lang="en-US" sz="1100" dirty="0" err="1"/>
              <a:t>tarjotaan</a:t>
            </a:r>
            <a:r>
              <a:rPr lang="en-US" sz="1100" dirty="0"/>
              <a:t> </a:t>
            </a:r>
            <a:r>
              <a:rPr lang="en-US" sz="1100" dirty="0" err="1"/>
              <a:t>henkilöasiakkaille</a:t>
            </a:r>
            <a:r>
              <a:rPr lang="en-US" sz="1100" dirty="0"/>
              <a:t> ja </a:t>
            </a:r>
            <a:r>
              <a:rPr lang="en-US" sz="1100" dirty="0" err="1"/>
              <a:t>elinkeinotoiminnan</a:t>
            </a:r>
            <a:r>
              <a:rPr lang="en-US" sz="1100" dirty="0"/>
              <a:t> </a:t>
            </a:r>
            <a:r>
              <a:rPr lang="en-US" sz="1100" dirty="0" err="1" smtClean="0"/>
              <a:t>harjoittajille</a:t>
            </a:r>
            <a:r>
              <a:rPr lang="en-US" sz="1100" dirty="0" smtClean="0"/>
              <a:t>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495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470"/>
            <a:ext cx="8211059" cy="5143499"/>
          </a:xfrm>
          <a:prstGeom prst="rect">
            <a:avLst/>
          </a:prstGeom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359976" y="267494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fi-FI" sz="2600" dirty="0"/>
              <a:t>Mitä tarkoitetaan digitaalisella asiointipalvelulla?</a:t>
            </a:r>
          </a:p>
        </p:txBody>
      </p:sp>
    </p:spTree>
    <p:extLst>
      <p:ext uri="{BB962C8B-B14F-4D97-AF65-F5344CB8AC3E}">
        <p14:creationId xmlns:p14="http://schemas.microsoft.com/office/powerpoint/2010/main" val="17096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0" b="11378"/>
          <a:stretch/>
        </p:blipFill>
        <p:spPr>
          <a:xfrm>
            <a:off x="0" y="627534"/>
            <a:ext cx="8820472" cy="424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065012"/>
            <a:ext cx="4752528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Palvelu täyttää digitaalisen asiointipalvelun määritelmän:</a:t>
            </a:r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fi-FI" sz="1000" dirty="0"/>
              <a:t>Vuorovaikutteinen ja sähköistä asiointia sisältävä palvelu – ei siis pelkkä tietopalvelusivusto</a:t>
            </a:r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en-GB" sz="1000" dirty="0" err="1"/>
              <a:t>Ulkoisten</a:t>
            </a:r>
            <a:r>
              <a:rPr lang="en-GB" sz="1000" dirty="0"/>
              <a:t> </a:t>
            </a:r>
            <a:r>
              <a:rPr lang="en-GB" sz="1000" dirty="0" err="1"/>
              <a:t>asiakkaiden</a:t>
            </a:r>
            <a:r>
              <a:rPr lang="en-GB" sz="1000" dirty="0"/>
              <a:t> </a:t>
            </a:r>
            <a:r>
              <a:rPr lang="en-GB" sz="1000" dirty="0" err="1"/>
              <a:t>käytössä</a:t>
            </a:r>
            <a:endParaRPr lang="en-GB" sz="1000" dirty="0"/>
          </a:p>
          <a:p>
            <a:pPr marL="304650" lvl="1" indent="-171450" defTabSz="601251">
              <a:spcBef>
                <a:spcPct val="20000"/>
              </a:spcBef>
              <a:buFont typeface="Arial" charset="0"/>
              <a:buChar char="•"/>
            </a:pPr>
            <a:r>
              <a:rPr lang="en-GB" sz="1000" dirty="0" err="1"/>
              <a:t>Alkaa</a:t>
            </a:r>
            <a:r>
              <a:rPr lang="en-GB" sz="1000" dirty="0"/>
              <a:t> </a:t>
            </a:r>
            <a:r>
              <a:rPr lang="en-GB" sz="1000" dirty="0" err="1"/>
              <a:t>digitaalisesti</a:t>
            </a:r>
            <a:endParaRPr lang="en-GB" sz="1000" dirty="0"/>
          </a:p>
          <a:p>
            <a:pPr marL="304650" lvl="1" indent="-171450" defTabSz="601251">
              <a:spcBef>
                <a:spcPct val="20000"/>
              </a:spcBef>
              <a:spcAft>
                <a:spcPts val="1400"/>
              </a:spcAft>
              <a:buFont typeface="Arial" charset="0"/>
              <a:buChar char="•"/>
            </a:pPr>
            <a:r>
              <a:rPr lang="fi-FI" sz="1000" dirty="0"/>
              <a:t>Tiekartalle otetaan myös digitaalisia neuvontapalveluja ja </a:t>
            </a:r>
            <a:r>
              <a:rPr lang="fi-FI" sz="1000" dirty="0" err="1"/>
              <a:t>botteja</a:t>
            </a:r>
            <a:r>
              <a:rPr lang="fi-FI" sz="1000" dirty="0"/>
              <a:t> 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Erillinen palvelulaadun itsearviointi viimeistään 3 kuukauden kuluessa palvelun ehdottamisesta tiekartalle – käytettävä digipalvelujen </a:t>
            </a:r>
            <a:r>
              <a:rPr lang="fi-FI" sz="1000" dirty="0" err="1"/>
              <a:t>laatukriteeristöä</a:t>
            </a:r>
            <a:r>
              <a:rPr lang="fi-FI" sz="1000" dirty="0"/>
              <a:t>: </a:t>
            </a:r>
            <a:r>
              <a:rPr lang="fi-FI" sz="1000" dirty="0">
                <a:hlinkClick r:id="rId4"/>
              </a:rPr>
              <a:t>https://vm.fi/digipalveluiden-laatu</a:t>
            </a:r>
            <a:endParaRPr lang="fi-FI" sz="1000" dirty="0"/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Palveluvolyymi ja kanavajakauma selvillä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Kuvattu Palvelutietovarannossa </a:t>
            </a:r>
            <a:r>
              <a:rPr lang="fi-FI" sz="1000" dirty="0" err="1"/>
              <a:t>Suomi.fi</a:t>
            </a:r>
            <a:r>
              <a:rPr lang="fi-FI" sz="1000" dirty="0"/>
              <a:t>-sivustolla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Toiminnassa ja jatkuvassa käytössä – luotettavasti myös poikkeustilanteissa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Tietoturvallinen ja auditoitu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Helppokäyttöinen ja saavutettava, selkeä kieli  ja kieliversiot 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Käytön tuki järjestetty</a:t>
            </a:r>
          </a:p>
          <a:p>
            <a:pPr marL="128585" lvl="1" indent="-128585" defTabSz="60125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i-FI" sz="1000" dirty="0"/>
              <a:t>Asiakasryhmä tunnistettu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9538" y="1059582"/>
            <a:ext cx="2565401" cy="360098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01251">
              <a:spcBef>
                <a:spcPct val="20000"/>
              </a:spcBef>
              <a:spcAft>
                <a:spcPts val="600"/>
              </a:spcAft>
            </a:pPr>
            <a:r>
              <a:rPr lang="en-GB" sz="1000" dirty="0"/>
              <a:t>DIGITALISOINNIN </a:t>
            </a:r>
            <a:br>
              <a:rPr lang="en-GB" sz="1000" dirty="0"/>
            </a:br>
            <a:r>
              <a:rPr lang="en-GB" sz="1000" dirty="0"/>
              <a:t>YHDEKSÄN PERIAATETTA (D9)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Kehitämme palvelut asiakaslähtöisesti 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Poistamme turhan asioinnin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Rakennamme helppokäyttöisiä ja turvallisia  palveluita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Tuotamme asiakkaalle hyötyä nopeasti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Palvelemme myös häiriötilanteissa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Pyydämme uutta tietoa vain kerran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Hyödynnämme jo olemassa olevia julkisia ja yksityisiä sähköisiä palveluita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Avaamme tiedon ja rajapinnat yrityksille </a:t>
            </a:r>
            <a:br>
              <a:rPr lang="fi-FI" sz="1000" dirty="0"/>
            </a:br>
            <a:r>
              <a:rPr lang="fi-FI" sz="1000" dirty="0"/>
              <a:t>ja kansalaisille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fi-FI" sz="1000" dirty="0"/>
              <a:t>Nimeämme palvelulle ja sen toteutukselle omistajan</a:t>
            </a:r>
          </a:p>
          <a:p>
            <a:endParaRPr lang="en-US" sz="1000" dirty="0"/>
          </a:p>
          <a:p>
            <a:r>
              <a:rPr lang="en-US" sz="1000" dirty="0"/>
              <a:t>Lue </a:t>
            </a:r>
            <a:r>
              <a:rPr lang="en-US" sz="1000" dirty="0" err="1"/>
              <a:t>lisää</a:t>
            </a:r>
            <a:r>
              <a:rPr lang="en-US" sz="1000" dirty="0">
                <a:solidFill>
                  <a:schemeClr val="bg1"/>
                </a:solidFill>
              </a:rPr>
              <a:t>:</a:t>
            </a:r>
          </a:p>
          <a:p>
            <a:r>
              <a:rPr lang="en-US" sz="1000" dirty="0">
                <a:solidFill>
                  <a:schemeClr val="bg1"/>
                </a:solidFill>
                <a:hlinkClick r:id="rId5"/>
              </a:rPr>
              <a:t>https://vm.fi/digitalisoinnin-periaatteet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fi-FI" sz="1000" dirty="0">
              <a:solidFill>
                <a:schemeClr val="bg1"/>
              </a:solidFill>
            </a:endParaRPr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28585" indent="-128585">
              <a:buFont typeface="Arial" panose="020B0604020202020204" pitchFamily="34" charset="0"/>
              <a:buChar char="•"/>
            </a:pPr>
            <a:endParaRPr lang="en-US" sz="1100" dirty="0"/>
          </a:p>
          <a:p>
            <a:endParaRPr lang="en-US" sz="1100" dirty="0"/>
          </a:p>
          <a:p>
            <a:pPr marL="128585" indent="-128585">
              <a:buFont typeface="Arial" panose="020B0604020202020204" pitchFamily="34" charset="0"/>
              <a:buChar char="•"/>
            </a:pPr>
            <a:endParaRPr lang="fi-FI" sz="1100" dirty="0"/>
          </a:p>
          <a:p>
            <a:endParaRPr lang="fi-FI" sz="1100" dirty="0"/>
          </a:p>
        </p:txBody>
      </p:sp>
      <p:sp>
        <p:nvSpPr>
          <p:cNvPr id="11" name="Rectangle 10"/>
          <p:cNvSpPr/>
          <p:nvPr/>
        </p:nvSpPr>
        <p:spPr>
          <a:xfrm>
            <a:off x="755576" y="2304000"/>
            <a:ext cx="48084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1000" b="1" spc="20" dirty="0"/>
              <a:t>Palvelun kehittämisessä noudatetaan digitalisoinnin yhdeksää periaatetta </a:t>
            </a:r>
            <a:endParaRPr lang="en-US" sz="1000" b="1" spc="20" dirty="0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359976" y="259283"/>
            <a:ext cx="7380376" cy="6609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600" dirty="0" err="1"/>
              <a:t>Valintakriteerit</a:t>
            </a:r>
            <a:r>
              <a:rPr lang="en-US" sz="2600" dirty="0"/>
              <a:t> </a:t>
            </a:r>
            <a:r>
              <a:rPr lang="en-US" sz="2600" dirty="0" err="1"/>
              <a:t>vuoden</a:t>
            </a:r>
            <a:r>
              <a:rPr lang="en-US" sz="2600" dirty="0"/>
              <a:t> 2019 </a:t>
            </a:r>
            <a:r>
              <a:rPr lang="en-US" sz="2600" dirty="0" err="1"/>
              <a:t>tiekartan</a:t>
            </a:r>
            <a:r>
              <a:rPr lang="en-US" sz="2600" dirty="0"/>
              <a:t> </a:t>
            </a:r>
            <a:r>
              <a:rPr lang="en-US" sz="2600" dirty="0" err="1"/>
              <a:t>palveluille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4654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" y="7666"/>
            <a:ext cx="912402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6" y="0"/>
            <a:ext cx="912402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 fin">
  <a:themeElements>
    <a:clrScheme name="Mukautettu 6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M_malliesitys_laajakuva_fin_v2017-04-25.pptx" id="{E8741464-4BEE-4CB4-83DA-10A54A4900BD}" vid="{BE1821DD-878F-433E-90E1-1881C0E9524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CDB0888CA80FD47B6B81A2830921788" ma:contentTypeVersion="" ma:contentTypeDescription="Luo uusi asiakirja." ma:contentTypeScope="" ma:versionID="72f73d0a6cdb541909064b02031744ad">
  <xsd:schema xmlns:xsd="http://www.w3.org/2001/XMLSchema" xmlns:xs="http://www.w3.org/2001/XMLSchema" xmlns:p="http://schemas.microsoft.com/office/2006/metadata/properties" xmlns:ns2="8d32d700-cf48-49cf-9c2e-94ab5e8de13f" targetNamespace="http://schemas.microsoft.com/office/2006/metadata/properties" ma:root="true" ma:fieldsID="97d32d31caae95076156526d7a042ce8" ns2:_="">
    <xsd:import namespace="8d32d700-cf48-49cf-9c2e-94ab5e8de13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2d700-cf48-49cf-9c2e-94ab5e8de13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8" ma:displayName="Kommentit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E963CD-96C7-45F0-BC0B-10A1B1D2E180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8d32d700-cf48-49cf-9c2e-94ab5e8de13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B364FD-92FB-40DF-AB1E-ACBB056F74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2d700-cf48-49cf-9c2e-94ab5e8de1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CC91C1-FCD3-44D3-BBAD-8D34A49335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VM_malliesitys_laajakuva_fin</Template>
  <TotalTime>1981</TotalTime>
  <Words>167</Words>
  <Application>Microsoft Office PowerPoint</Application>
  <PresentationFormat>Näytössä katseltava esitys (16:9)</PresentationFormat>
  <Paragraphs>64</Paragraphs>
  <Slides>15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Verdana</vt:lpstr>
      <vt:lpstr>VM fin</vt:lpstr>
      <vt:lpstr>Digitiekartta 2019 - 2023</vt:lpstr>
      <vt:lpstr>Digitiekartta 2019–2023 kuvaa  julkiset digipalvelut yksilöille ja yrityksille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30 pt, max. 2 riviä</dc:title>
  <dc:creator>Ohvo Petteri</dc:creator>
  <cp:lastModifiedBy>vnl\vmsagwil</cp:lastModifiedBy>
  <cp:revision>129</cp:revision>
  <cp:lastPrinted>2019-03-13T12:32:25Z</cp:lastPrinted>
  <dcterms:created xsi:type="dcterms:W3CDTF">2019-02-12T08:28:03Z</dcterms:created>
  <dcterms:modified xsi:type="dcterms:W3CDTF">2019-03-20T12:24:06Z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0x0101002CDB0888CA80FD47B6B81A2830921788</vt:lpwstr>
  </property>
</Properties>
</file>