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6" r:id="rId5"/>
    <p:sldMasterId id="2147483718" r:id="rId6"/>
  </p:sldMasterIdLst>
  <p:notesMasterIdLst>
    <p:notesMasterId r:id="rId18"/>
  </p:notesMasterIdLst>
  <p:handoutMasterIdLst>
    <p:handoutMasterId r:id="rId19"/>
  </p:handoutMasterIdLst>
  <p:sldIdLst>
    <p:sldId id="381" r:id="rId7"/>
    <p:sldId id="434" r:id="rId8"/>
    <p:sldId id="416" r:id="rId9"/>
    <p:sldId id="417" r:id="rId10"/>
    <p:sldId id="418" r:id="rId11"/>
    <p:sldId id="419" r:id="rId12"/>
    <p:sldId id="420" r:id="rId13"/>
    <p:sldId id="421" r:id="rId14"/>
    <p:sldId id="441" r:id="rId15"/>
    <p:sldId id="423" r:id="rId16"/>
    <p:sldId id="436" r:id="rId17"/>
  </p:sldIdLst>
  <p:sldSz cx="9144000" cy="5143500" type="screen16x9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arijärvi Marjukka VM" initials="SMV" lastIdx="9" clrIdx="0"/>
  <p:cmAuthor id="1" name="Lantto Eeva VM" initials="LEV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Vaalea tyyli 1 - Korostu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Vaalea tyyli 1 - Korostus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Vaalea tyyli 3 - Korostu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9" autoAdjust="0"/>
    <p:restoredTop sz="91119" autoAdjust="0"/>
  </p:normalViewPr>
  <p:slideViewPr>
    <p:cSldViewPr showGuides="1">
      <p:cViewPr varScale="1">
        <p:scale>
          <a:sx n="83" d="100"/>
          <a:sy n="83" d="100"/>
        </p:scale>
        <p:origin x="112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2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1953A-BAB6-4296-9682-AFC02CDABA58}" type="datetimeFigureOut">
              <a:rPr lang="fi-FI" smtClean="0"/>
              <a:t>3.1.2019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79F4-48E4-4C52-AA69-582FA91C76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63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3.1.2019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39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40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3.1.2019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3.1.2019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3.1.2019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51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Hanketunnus   </a:t>
            </a:r>
            <a:r>
              <a:rPr lang="fr-FR" dirty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59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42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Hanketunnus   </a:t>
            </a:r>
            <a:r>
              <a:rPr lang="fr-FR" dirty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570001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3.1.2019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709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9,6 x 9,6 cm | </a:t>
            </a:r>
            <a:r>
              <a:rPr lang="fr-FR" dirty="0"/>
              <a:t>565 px x 565 px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6273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880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3.1.2019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/>
              <a:t>Lisää kuva                                                                                      koko </a:t>
            </a:r>
            <a:r>
              <a:rPr lang="fr-FR" dirty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7228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3.1.2019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4206533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3.1.2019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6466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3.1.2019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8532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3.1.2019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9330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597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285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0796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31693754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115618" y="1329611"/>
            <a:ext cx="7200801" cy="1098123"/>
          </a:xfrm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1115618" y="2427735"/>
            <a:ext cx="7200801" cy="36004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r>
              <a:t>Muokkaa alaotsikon perustyyliä napsautt.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sz="quarter" idx="13"/>
          </p:nvPr>
        </p:nvSpPr>
        <p:spPr>
          <a:xfrm>
            <a:off x="1146630" y="4550402"/>
            <a:ext cx="4865806" cy="3211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SzTx/>
              <a:buFontTx/>
              <a:buNone/>
              <a:defRPr sz="1600">
                <a:solidFill>
                  <a:srgbClr val="FFFFFF"/>
                </a:solidFill>
                <a:latin typeface="Arial Narrow"/>
                <a:sym typeface="Arial Narrow"/>
              </a:defRPr>
            </a:lvl1pPr>
          </a:lstStyle>
          <a:p>
            <a:pPr marL="0" indent="0">
              <a:buSzTx/>
              <a:buFontTx/>
              <a:buNone/>
              <a:defRPr sz="1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4"/>
          </p:nvPr>
        </p:nvSpPr>
        <p:spPr>
          <a:xfrm>
            <a:off x="1115618" y="2787776"/>
            <a:ext cx="7200801" cy="2880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SzTx/>
              <a:buFontTx/>
              <a:buNone/>
              <a:defRPr sz="1000"/>
            </a:lvl1pPr>
          </a:lstStyle>
          <a:p>
            <a:pPr marL="0" indent="0">
              <a:spcBef>
                <a:spcPts val="0"/>
              </a:spcBef>
              <a:buSzTx/>
              <a:buFontTx/>
              <a:buNone/>
              <a:defRPr sz="1000"/>
            </a:pP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pic" sz="quarter" idx="15"/>
          </p:nvPr>
        </p:nvSpPr>
        <p:spPr>
          <a:xfrm>
            <a:off x="7668450" y="303611"/>
            <a:ext cx="936001" cy="936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  <p:pic>
        <p:nvPicPr>
          <p:cNvPr id="31" name="image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024" y="336809"/>
            <a:ext cx="3416401" cy="855545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0622325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half" idx="1"/>
          </p:nvPr>
        </p:nvSpPr>
        <p:spPr>
          <a:xfrm>
            <a:off x="576000" y="1039502"/>
            <a:ext cx="3780000" cy="3584479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400"/>
            </a:lvl1pPr>
            <a:lvl2pPr marL="719101" indent="-363520">
              <a:spcBef>
                <a:spcPts val="1200"/>
              </a:spcBef>
              <a:defRPr sz="1400"/>
            </a:lvl2pPr>
            <a:lvl3pPr marL="1168342" indent="-363519">
              <a:spcBef>
                <a:spcPts val="1200"/>
              </a:spcBef>
              <a:defRPr sz="1400"/>
            </a:lvl3pPr>
            <a:lvl4pPr marL="1436615" indent="-180967">
              <a:spcBef>
                <a:spcPts val="1200"/>
              </a:spcBef>
              <a:defRPr sz="1400"/>
            </a:lvl4pPr>
            <a:lvl5pPr marL="1611232" indent="-174617">
              <a:spcBef>
                <a:spcPts val="1200"/>
              </a:spcBef>
              <a:defRPr sz="1400"/>
            </a:lvl5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511830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sz="half" idx="1"/>
          </p:nvPr>
        </p:nvSpPr>
        <p:spPr>
          <a:xfrm>
            <a:off x="4283969" y="1039585"/>
            <a:ext cx="3816001" cy="3584394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400"/>
            </a:lvl1pPr>
            <a:lvl2pPr marL="719101" indent="-363520">
              <a:spcBef>
                <a:spcPts val="1200"/>
              </a:spcBef>
              <a:defRPr sz="1400"/>
            </a:lvl2pPr>
            <a:lvl3pPr marL="1168342" indent="-363519">
              <a:spcBef>
                <a:spcPts val="1200"/>
              </a:spcBef>
              <a:defRPr sz="1400"/>
            </a:lvl3pPr>
            <a:lvl4pPr marL="1436615" indent="-180967">
              <a:spcBef>
                <a:spcPts val="1200"/>
              </a:spcBef>
              <a:defRPr sz="1400"/>
            </a:lvl4pPr>
            <a:lvl5pPr marL="1611232" indent="-174617">
              <a:spcBef>
                <a:spcPts val="1200"/>
              </a:spcBef>
              <a:defRPr sz="1400"/>
            </a:lvl5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sz="half" idx="13"/>
          </p:nvPr>
        </p:nvSpPr>
        <p:spPr>
          <a:xfrm>
            <a:off x="611999" y="1107001"/>
            <a:ext cx="3455989" cy="3456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2090649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sz="half" idx="1"/>
          </p:nvPr>
        </p:nvSpPr>
        <p:spPr>
          <a:xfrm>
            <a:off x="4283969" y="1039585"/>
            <a:ext cx="3816001" cy="3584394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400"/>
            </a:lvl1pPr>
            <a:lvl2pPr marL="719101" indent="-363520">
              <a:spcBef>
                <a:spcPts val="1200"/>
              </a:spcBef>
              <a:defRPr sz="1400"/>
            </a:lvl2pPr>
            <a:lvl3pPr marL="1168342" indent="-363519">
              <a:spcBef>
                <a:spcPts val="1200"/>
              </a:spcBef>
              <a:defRPr sz="1400"/>
            </a:lvl3pPr>
            <a:lvl4pPr marL="1436615" indent="-180967">
              <a:spcBef>
                <a:spcPts val="1200"/>
              </a:spcBef>
              <a:defRPr sz="1400"/>
            </a:lvl4pPr>
            <a:lvl5pPr marL="1611232" indent="-174617">
              <a:spcBef>
                <a:spcPts val="1200"/>
              </a:spcBef>
              <a:defRPr sz="1400"/>
            </a:lvl5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sz="quarter" idx="13"/>
          </p:nvPr>
        </p:nvSpPr>
        <p:spPr>
          <a:xfrm>
            <a:off x="611560" y="1106998"/>
            <a:ext cx="3456000" cy="1008002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sz="quarter" idx="14"/>
          </p:nvPr>
        </p:nvSpPr>
        <p:spPr>
          <a:xfrm>
            <a:off x="611560" y="2355725"/>
            <a:ext cx="3456000" cy="1008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5"/>
          </p:nvPr>
        </p:nvSpPr>
        <p:spPr>
          <a:xfrm>
            <a:off x="611560" y="3571290"/>
            <a:ext cx="3456000" cy="1008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6323192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4289" y="4867201"/>
            <a:ext cx="1595702" cy="12960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3"/>
          </p:nvPr>
        </p:nvSpPr>
        <p:spPr>
          <a:xfrm>
            <a:off x="612001" y="1107001"/>
            <a:ext cx="7920002" cy="3456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6106620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4289" y="4867201"/>
            <a:ext cx="1595702" cy="12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612001" y="1113234"/>
            <a:ext cx="3816002" cy="1674020"/>
          </a:xfrm>
          <a:prstGeom prst="rect">
            <a:avLst/>
          </a:prstGeom>
          <a:solidFill>
            <a:schemeClr val="accent3"/>
          </a:solidFill>
        </p:spPr>
        <p:txBody>
          <a:bodyPr lIns="179990" tIns="179990" rIns="179990" bIns="179990"/>
          <a:lstStyle>
            <a:lvl1pPr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719101" indent="-36352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3"/>
          </p:nvPr>
        </p:nvSpPr>
        <p:spPr>
          <a:xfrm>
            <a:off x="4726801" y="1113234"/>
            <a:ext cx="3816001" cy="1674020"/>
          </a:xfrm>
          <a:prstGeom prst="rect">
            <a:avLst/>
          </a:prstGeom>
          <a:solidFill>
            <a:schemeClr val="accent1"/>
          </a:solidFill>
        </p:spPr>
        <p:txBody>
          <a:bodyPr lIns="179990" tIns="179990" rIns="179990" bIns="179990"/>
          <a:lstStyle>
            <a:lvl1pPr>
              <a:spcBef>
                <a:spcPts val="450"/>
              </a:spcBef>
              <a:defRPr sz="1200">
                <a:solidFill>
                  <a:srgbClr val="FFFFFF"/>
                </a:solidFill>
              </a:defRPr>
            </a:lvl1pPr>
          </a:lstStyle>
          <a:p>
            <a:pPr>
              <a:spcBef>
                <a:spcPts val="600"/>
              </a:spcBef>
              <a:defRPr sz="1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4"/>
          </p:nvPr>
        </p:nvSpPr>
        <p:spPr>
          <a:xfrm>
            <a:off x="612001" y="3057805"/>
            <a:ext cx="3816002" cy="1674020"/>
          </a:xfrm>
          <a:prstGeom prst="rect">
            <a:avLst/>
          </a:prstGeom>
          <a:solidFill>
            <a:schemeClr val="accent2"/>
          </a:solidFill>
        </p:spPr>
        <p:txBody>
          <a:bodyPr lIns="179990" tIns="179990" rIns="179990" bIns="179990"/>
          <a:lstStyle>
            <a:lvl1pPr>
              <a:spcBef>
                <a:spcPts val="450"/>
              </a:spcBef>
              <a:defRPr sz="1200">
                <a:solidFill>
                  <a:srgbClr val="FFFFFF"/>
                </a:solidFill>
              </a:defRPr>
            </a:lvl1pPr>
          </a:lstStyle>
          <a:p>
            <a:pPr>
              <a:spcBef>
                <a:spcPts val="600"/>
              </a:spcBef>
              <a:defRPr sz="1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5"/>
          </p:nvPr>
        </p:nvSpPr>
        <p:spPr>
          <a:xfrm>
            <a:off x="4726801" y="3057805"/>
            <a:ext cx="3816001" cy="1674020"/>
          </a:xfrm>
          <a:prstGeom prst="rect">
            <a:avLst/>
          </a:prstGeom>
          <a:solidFill>
            <a:schemeClr val="accent4"/>
          </a:solidFill>
        </p:spPr>
        <p:txBody>
          <a:bodyPr lIns="179990" tIns="179990" rIns="179990" bIns="179990"/>
          <a:lstStyle>
            <a:lvl1pPr>
              <a:spcBef>
                <a:spcPts val="450"/>
              </a:spcBef>
              <a:defRPr sz="1200">
                <a:solidFill>
                  <a:srgbClr val="FFFFFF"/>
                </a:solidFill>
              </a:defRPr>
            </a:lvl1pPr>
          </a:lstStyle>
          <a:p>
            <a:pPr>
              <a:spcBef>
                <a:spcPts val="600"/>
              </a:spcBef>
              <a:defRPr sz="1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body" sz="quarter" idx="16"/>
          </p:nvPr>
        </p:nvSpPr>
        <p:spPr>
          <a:xfrm>
            <a:off x="619320" y="1113234"/>
            <a:ext cx="3816002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7"/>
          </p:nvPr>
        </p:nvSpPr>
        <p:spPr>
          <a:xfrm>
            <a:off x="4726801" y="1113234"/>
            <a:ext cx="3816001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8"/>
          </p:nvPr>
        </p:nvSpPr>
        <p:spPr>
          <a:xfrm>
            <a:off x="612001" y="3059101"/>
            <a:ext cx="3816002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sz="quarter" idx="19"/>
          </p:nvPr>
        </p:nvSpPr>
        <p:spPr>
          <a:xfrm>
            <a:off x="4726801" y="3059101"/>
            <a:ext cx="3816001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466692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210457" y="206480"/>
            <a:ext cx="8715831" cy="472538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7" tIns="45718" rIns="45717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1153887" y="1905000"/>
            <a:ext cx="6923315" cy="1314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Muokkaa perustyyl. napsautt.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898821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10457" y="205199"/>
            <a:ext cx="8715831" cy="4726802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7" tIns="45718" rIns="45717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1153887" y="1905000"/>
            <a:ext cx="6923315" cy="1314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Muokkaa perustyyl. napsautt.</a:t>
            </a:r>
          </a:p>
        </p:txBody>
      </p:sp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7327745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210457" y="205199"/>
            <a:ext cx="8715831" cy="472680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7" tIns="45718" rIns="45717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1153887" y="1905000"/>
            <a:ext cx="6923315" cy="1314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Muokkaa perustyyl. napsautt.</a:t>
            </a:r>
          </a:p>
        </p:txBody>
      </p: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2580602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4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4BD1F8F9-2302-1449-BE88-2208E010FE2F}" type="datetime1">
              <a:rPr lang="fi-FI" smtClean="0"/>
              <a:pPr/>
              <a:t>3.1.2019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6" tIns="45718" rIns="91436" bIns="45718"/>
          <a:lstStyle/>
          <a:p>
            <a:r>
              <a:rPr lang="fi-FI"/>
              <a:t>Suomidigi.fi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745247" y="4822097"/>
            <a:ext cx="220970" cy="219288"/>
          </a:xfrm>
        </p:spPr>
        <p:txBody>
          <a:bodyPr/>
          <a:lstStyle/>
          <a:p>
            <a:fld id="{E2B5E1F0-91D4-E742-9874-5AD5FB47602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1953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200" y="278474"/>
            <a:ext cx="8229600" cy="1102519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57200" y="1536521"/>
            <a:ext cx="8229600" cy="3132773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 sz="800"/>
            </a:lvl1pPr>
          </a:lstStyle>
          <a:p>
            <a:fld id="{F6DB913E-2324-814B-97DF-A9DC456A27A6}" type="datetime1">
              <a:rPr lang="fi-FI" smtClean="0"/>
              <a:pPr/>
              <a:t>3.1.2019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45247" y="4822097"/>
            <a:ext cx="220970" cy="219288"/>
          </a:xfrm>
        </p:spPr>
        <p:txBody>
          <a:bodyPr/>
          <a:lstStyle/>
          <a:p>
            <a:fld id="{E2B5E1F0-91D4-E742-9874-5AD5FB47602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397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57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3.1.2019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9,6 x 9,6 cm | </a:t>
            </a:r>
            <a:r>
              <a:rPr lang="fr-FR" dirty="0"/>
              <a:t>565 px x 565 px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3.1.2019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/>
              <a:t>Lisää kuva                                                                                      koko </a:t>
            </a:r>
            <a:r>
              <a:rPr lang="fr-FR" dirty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3.1.2019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3.1.2019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41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164289" y="4867201"/>
            <a:ext cx="1595702" cy="12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jpg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769449" y="-2"/>
            <a:ext cx="1373366" cy="264586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03992" y="108857"/>
            <a:ext cx="7380376" cy="88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7" tIns="45718" rIns="45717" bIns="45718" anchor="ctr">
            <a:normAutofit/>
          </a:bodyPr>
          <a:lstStyle/>
          <a:p>
            <a:r>
              <a:t>Muokkaa perustyyl. napsautt.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03992" y="1039585"/>
            <a:ext cx="7380376" cy="3584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7" tIns="45718" rIns="45717" bIns="45718">
            <a:normAutofit/>
          </a:bodyPr>
          <a:lstStyle/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45247" y="4822097"/>
            <a:ext cx="220970" cy="219288"/>
          </a:xfrm>
          <a:prstGeom prst="rect">
            <a:avLst/>
          </a:prstGeom>
          <a:ln w="12700">
            <a:miter lim="400000"/>
          </a:ln>
        </p:spPr>
        <p:txBody>
          <a:bodyPr wrap="none" lIns="45717" tIns="45718" rIns="45717" bIns="45718" anchor="ctr">
            <a:sp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92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1" r:id="rId12"/>
  </p:sldLayoutIdLst>
  <p:transition spd="med"/>
  <p:txStyles>
    <p:titleStyle>
      <a:lvl1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55582" marR="0" indent="-355582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809982" marR="0" indent="-454400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24135" marR="0" indent="-519313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514172" marR="0" indent="-258523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686068" marR="0" indent="-249452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14474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71652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8829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886006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178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355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532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709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5886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064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240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418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9662"/>
            <a:ext cx="7200800" cy="648072"/>
          </a:xfrm>
        </p:spPr>
        <p:txBody>
          <a:bodyPr/>
          <a:lstStyle/>
          <a:p>
            <a:r>
              <a:rPr lang="fi-FI" dirty="0"/>
              <a:t>Asiointipalveluiden laatu</a:t>
            </a:r>
            <a:endParaRPr lang="fi-FI" sz="18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1115616" y="2931790"/>
            <a:ext cx="7200800" cy="351437"/>
          </a:xfrm>
        </p:spPr>
        <p:txBody>
          <a:bodyPr/>
          <a:lstStyle/>
          <a:p>
            <a:r>
              <a:rPr lang="fi-FI" dirty="0" smtClean="0"/>
              <a:t>Petteri Ohvo, VM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451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Suora yhdysviiva 145"/>
          <p:cNvCxnSpPr/>
          <p:nvPr/>
        </p:nvCxnSpPr>
        <p:spPr>
          <a:xfrm>
            <a:off x="6690301" y="1036011"/>
            <a:ext cx="0" cy="3081357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uorakulmio 44"/>
          <p:cNvSpPr/>
          <p:nvPr/>
        </p:nvSpPr>
        <p:spPr>
          <a:xfrm>
            <a:off x="322953" y="1225929"/>
            <a:ext cx="7705426" cy="54690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350" dirty="0" err="1">
                <a:solidFill>
                  <a:schemeClr val="tx2"/>
                </a:solidFill>
              </a:rPr>
              <a:t>Kriteeristö</a:t>
            </a:r>
            <a:endParaRPr lang="fi-FI" sz="1350" dirty="0">
              <a:solidFill>
                <a:schemeClr val="tx2"/>
              </a:solidFill>
            </a:endParaRPr>
          </a:p>
        </p:txBody>
      </p:sp>
      <p:sp>
        <p:nvSpPr>
          <p:cNvPr id="46" name="Suorakulmio 45"/>
          <p:cNvSpPr/>
          <p:nvPr/>
        </p:nvSpPr>
        <p:spPr>
          <a:xfrm>
            <a:off x="322958" y="1880832"/>
            <a:ext cx="7705426" cy="54690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350" dirty="0">
                <a:solidFill>
                  <a:schemeClr val="tx2"/>
                </a:solidFill>
              </a:rPr>
              <a:t>Itsearviointi</a:t>
            </a:r>
          </a:p>
        </p:txBody>
      </p:sp>
      <p:sp>
        <p:nvSpPr>
          <p:cNvPr id="47" name="Suorakulmio 46"/>
          <p:cNvSpPr/>
          <p:nvPr/>
        </p:nvSpPr>
        <p:spPr>
          <a:xfrm>
            <a:off x="322953" y="2535735"/>
            <a:ext cx="7705426" cy="54690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350" dirty="0">
                <a:solidFill>
                  <a:schemeClr val="tx2"/>
                </a:solidFill>
              </a:rPr>
              <a:t>Asiakasarviointi</a:t>
            </a:r>
          </a:p>
        </p:txBody>
      </p:sp>
      <p:sp>
        <p:nvSpPr>
          <p:cNvPr id="48" name="Suorakulmio 47"/>
          <p:cNvSpPr/>
          <p:nvPr/>
        </p:nvSpPr>
        <p:spPr>
          <a:xfrm>
            <a:off x="322953" y="3188318"/>
            <a:ext cx="7705426" cy="54690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350" dirty="0">
                <a:solidFill>
                  <a:schemeClr val="tx2"/>
                </a:solidFill>
              </a:rPr>
              <a:t>Käyttöaste</a:t>
            </a:r>
          </a:p>
        </p:txBody>
      </p:sp>
      <p:cxnSp>
        <p:nvCxnSpPr>
          <p:cNvPr id="137" name="Suora yhdysviiva 136"/>
          <p:cNvCxnSpPr/>
          <p:nvPr/>
        </p:nvCxnSpPr>
        <p:spPr>
          <a:xfrm>
            <a:off x="3826892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uora yhdysviiva 137"/>
          <p:cNvCxnSpPr/>
          <p:nvPr/>
        </p:nvCxnSpPr>
        <p:spPr>
          <a:xfrm>
            <a:off x="3492522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uora yhdysviiva 142"/>
          <p:cNvCxnSpPr/>
          <p:nvPr/>
        </p:nvCxnSpPr>
        <p:spPr>
          <a:xfrm>
            <a:off x="3132145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uora yhdysviiva 143"/>
          <p:cNvCxnSpPr/>
          <p:nvPr/>
        </p:nvCxnSpPr>
        <p:spPr>
          <a:xfrm>
            <a:off x="2784127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uora yhdysviiva 110"/>
          <p:cNvCxnSpPr/>
          <p:nvPr/>
        </p:nvCxnSpPr>
        <p:spPr>
          <a:xfrm>
            <a:off x="5148064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uora yhdysviiva 113"/>
          <p:cNvCxnSpPr/>
          <p:nvPr/>
        </p:nvCxnSpPr>
        <p:spPr>
          <a:xfrm>
            <a:off x="5583569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uora yhdysviiva 114"/>
          <p:cNvCxnSpPr/>
          <p:nvPr/>
        </p:nvCxnSpPr>
        <p:spPr>
          <a:xfrm>
            <a:off x="6540176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uora yhdysviiva 115"/>
          <p:cNvCxnSpPr/>
          <p:nvPr/>
        </p:nvCxnSpPr>
        <p:spPr>
          <a:xfrm>
            <a:off x="7185983" y="1121033"/>
            <a:ext cx="0" cy="299633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679045"/>
          </a:xfrm>
        </p:spPr>
        <p:txBody>
          <a:bodyPr/>
          <a:lstStyle/>
          <a:p>
            <a:r>
              <a:rPr lang="fi-FI" dirty="0"/>
              <a:t>Aikataulutus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  <p:cxnSp>
        <p:nvCxnSpPr>
          <p:cNvPr id="7" name="Suora yhdysviiva 6"/>
          <p:cNvCxnSpPr/>
          <p:nvPr/>
        </p:nvCxnSpPr>
        <p:spPr>
          <a:xfrm>
            <a:off x="1660642" y="4191928"/>
            <a:ext cx="68281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iruutu 42"/>
          <p:cNvSpPr txBox="1"/>
          <p:nvPr/>
        </p:nvSpPr>
        <p:spPr>
          <a:xfrm>
            <a:off x="1544636" y="4623977"/>
            <a:ext cx="5693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350" dirty="0"/>
              <a:t>2018</a:t>
            </a:r>
          </a:p>
        </p:txBody>
      </p:sp>
      <p:sp>
        <p:nvSpPr>
          <p:cNvPr id="49" name="Suorakulmio 48"/>
          <p:cNvSpPr/>
          <p:nvPr/>
        </p:nvSpPr>
        <p:spPr>
          <a:xfrm>
            <a:off x="755575" y="825331"/>
            <a:ext cx="1457811" cy="210680"/>
          </a:xfrm>
          <a:prstGeom prst="rect">
            <a:avLst/>
          </a:prstGeom>
          <a:noFill/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dirty="0">
                <a:solidFill>
                  <a:schemeClr val="tx2"/>
                </a:solidFill>
              </a:rPr>
              <a:t>Infotilaisuus 07.03</a:t>
            </a:r>
          </a:p>
        </p:txBody>
      </p:sp>
      <p:cxnSp>
        <p:nvCxnSpPr>
          <p:cNvPr id="51" name="Suora yhdysviiva 50"/>
          <p:cNvCxnSpPr/>
          <p:nvPr/>
        </p:nvCxnSpPr>
        <p:spPr>
          <a:xfrm>
            <a:off x="1906433" y="1036011"/>
            <a:ext cx="0" cy="3081357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Ryhmä 49"/>
          <p:cNvGrpSpPr/>
          <p:nvPr/>
        </p:nvGrpSpPr>
        <p:grpSpPr>
          <a:xfrm>
            <a:off x="1637328" y="4006393"/>
            <a:ext cx="377026" cy="718261"/>
            <a:chOff x="2633859" y="4000525"/>
            <a:chExt cx="377026" cy="718261"/>
          </a:xfrm>
        </p:grpSpPr>
        <p:grpSp>
          <p:nvGrpSpPr>
            <p:cNvPr id="53" name="Ryhmä 52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56" name="Suora yhdysviiva 55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Ellipsi 56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55" name="Tekstiruutu 54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03</a:t>
              </a:r>
            </a:p>
          </p:txBody>
        </p:sp>
      </p:grpSp>
      <p:grpSp>
        <p:nvGrpSpPr>
          <p:cNvPr id="60" name="Ryhmä 59"/>
          <p:cNvGrpSpPr/>
          <p:nvPr/>
        </p:nvGrpSpPr>
        <p:grpSpPr>
          <a:xfrm>
            <a:off x="7765884" y="4006393"/>
            <a:ext cx="377026" cy="718261"/>
            <a:chOff x="2633859" y="4000525"/>
            <a:chExt cx="377026" cy="718261"/>
          </a:xfrm>
        </p:grpSpPr>
        <p:grpSp>
          <p:nvGrpSpPr>
            <p:cNvPr id="61" name="Ryhmä 60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63" name="Suora yhdysviiva 62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Ellipsi 63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62" name="Tekstiruutu 61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01</a:t>
              </a:r>
            </a:p>
          </p:txBody>
        </p:sp>
      </p:grpSp>
      <p:grpSp>
        <p:nvGrpSpPr>
          <p:cNvPr id="65" name="Ryhmä 64"/>
          <p:cNvGrpSpPr/>
          <p:nvPr/>
        </p:nvGrpSpPr>
        <p:grpSpPr>
          <a:xfrm>
            <a:off x="7153032" y="4006393"/>
            <a:ext cx="377026" cy="718261"/>
            <a:chOff x="2633859" y="4000525"/>
            <a:chExt cx="377026" cy="718261"/>
          </a:xfrm>
        </p:grpSpPr>
        <p:grpSp>
          <p:nvGrpSpPr>
            <p:cNvPr id="66" name="Ryhmä 65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68" name="Suora yhdysviiva 67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Ellipsi 68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67" name="Tekstiruutu 66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12</a:t>
              </a:r>
            </a:p>
          </p:txBody>
        </p:sp>
      </p:grpSp>
      <p:grpSp>
        <p:nvGrpSpPr>
          <p:cNvPr id="70" name="Ryhmä 69"/>
          <p:cNvGrpSpPr/>
          <p:nvPr/>
        </p:nvGrpSpPr>
        <p:grpSpPr>
          <a:xfrm>
            <a:off x="6540176" y="4006393"/>
            <a:ext cx="364202" cy="718261"/>
            <a:chOff x="2633859" y="4000525"/>
            <a:chExt cx="364202" cy="718261"/>
          </a:xfrm>
        </p:grpSpPr>
        <p:grpSp>
          <p:nvGrpSpPr>
            <p:cNvPr id="71" name="Ryhmä 70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73" name="Suora yhdysviiva 72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Ellipsi 73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72" name="Tekstiruutu 71"/>
            <p:cNvSpPr txBox="1"/>
            <p:nvPr/>
          </p:nvSpPr>
          <p:spPr>
            <a:xfrm>
              <a:off x="2633859" y="4418704"/>
              <a:ext cx="364202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11</a:t>
              </a:r>
            </a:p>
          </p:txBody>
        </p:sp>
      </p:grpSp>
      <p:grpSp>
        <p:nvGrpSpPr>
          <p:cNvPr id="75" name="Ryhmä 74"/>
          <p:cNvGrpSpPr/>
          <p:nvPr/>
        </p:nvGrpSpPr>
        <p:grpSpPr>
          <a:xfrm>
            <a:off x="5927320" y="4006393"/>
            <a:ext cx="377026" cy="718261"/>
            <a:chOff x="2633859" y="4000525"/>
            <a:chExt cx="377026" cy="718261"/>
          </a:xfrm>
        </p:grpSpPr>
        <p:grpSp>
          <p:nvGrpSpPr>
            <p:cNvPr id="76" name="Ryhmä 75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78" name="Suora yhdysviiva 77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Ellipsi 78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77" name="Tekstiruutu 76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10</a:t>
              </a:r>
            </a:p>
          </p:txBody>
        </p:sp>
      </p:grpSp>
      <p:grpSp>
        <p:nvGrpSpPr>
          <p:cNvPr id="80" name="Ryhmä 79"/>
          <p:cNvGrpSpPr/>
          <p:nvPr/>
        </p:nvGrpSpPr>
        <p:grpSpPr>
          <a:xfrm>
            <a:off x="5314464" y="4006393"/>
            <a:ext cx="377026" cy="718261"/>
            <a:chOff x="2633859" y="4000525"/>
            <a:chExt cx="377026" cy="718261"/>
          </a:xfrm>
        </p:grpSpPr>
        <p:grpSp>
          <p:nvGrpSpPr>
            <p:cNvPr id="81" name="Ryhmä 80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83" name="Suora yhdysviiva 82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Ellipsi 83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82" name="Tekstiruutu 81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09</a:t>
              </a:r>
            </a:p>
          </p:txBody>
        </p:sp>
      </p:grpSp>
      <p:grpSp>
        <p:nvGrpSpPr>
          <p:cNvPr id="85" name="Ryhmä 84"/>
          <p:cNvGrpSpPr/>
          <p:nvPr/>
        </p:nvGrpSpPr>
        <p:grpSpPr>
          <a:xfrm>
            <a:off x="4701608" y="4006393"/>
            <a:ext cx="377026" cy="718261"/>
            <a:chOff x="2633859" y="4000525"/>
            <a:chExt cx="377026" cy="718261"/>
          </a:xfrm>
        </p:grpSpPr>
        <p:grpSp>
          <p:nvGrpSpPr>
            <p:cNvPr id="86" name="Ryhmä 85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88" name="Suora yhdysviiva 87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Ellipsi 88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87" name="Tekstiruutu 86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08</a:t>
              </a:r>
            </a:p>
          </p:txBody>
        </p:sp>
      </p:grpSp>
      <p:grpSp>
        <p:nvGrpSpPr>
          <p:cNvPr id="90" name="Ryhmä 89"/>
          <p:cNvGrpSpPr/>
          <p:nvPr/>
        </p:nvGrpSpPr>
        <p:grpSpPr>
          <a:xfrm>
            <a:off x="4088752" y="4006393"/>
            <a:ext cx="377026" cy="718261"/>
            <a:chOff x="2633859" y="4000525"/>
            <a:chExt cx="377026" cy="718261"/>
          </a:xfrm>
        </p:grpSpPr>
        <p:grpSp>
          <p:nvGrpSpPr>
            <p:cNvPr id="91" name="Ryhmä 90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93" name="Suora yhdysviiva 92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Ellipsi 93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92" name="Tekstiruutu 91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07</a:t>
              </a:r>
            </a:p>
          </p:txBody>
        </p:sp>
      </p:grpSp>
      <p:grpSp>
        <p:nvGrpSpPr>
          <p:cNvPr id="95" name="Ryhmä 94"/>
          <p:cNvGrpSpPr/>
          <p:nvPr/>
        </p:nvGrpSpPr>
        <p:grpSpPr>
          <a:xfrm>
            <a:off x="3475896" y="4006393"/>
            <a:ext cx="377026" cy="718261"/>
            <a:chOff x="2633859" y="4000525"/>
            <a:chExt cx="377026" cy="718261"/>
          </a:xfrm>
        </p:grpSpPr>
        <p:grpSp>
          <p:nvGrpSpPr>
            <p:cNvPr id="96" name="Ryhmä 95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98" name="Suora yhdysviiva 97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Ellipsi 98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97" name="Tekstiruutu 96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06</a:t>
              </a:r>
            </a:p>
          </p:txBody>
        </p:sp>
      </p:grpSp>
      <p:grpSp>
        <p:nvGrpSpPr>
          <p:cNvPr id="100" name="Ryhmä 99"/>
          <p:cNvGrpSpPr/>
          <p:nvPr/>
        </p:nvGrpSpPr>
        <p:grpSpPr>
          <a:xfrm>
            <a:off x="2863040" y="4006393"/>
            <a:ext cx="377026" cy="718261"/>
            <a:chOff x="2633859" y="4000525"/>
            <a:chExt cx="377026" cy="718261"/>
          </a:xfrm>
        </p:grpSpPr>
        <p:grpSp>
          <p:nvGrpSpPr>
            <p:cNvPr id="101" name="Ryhmä 100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103" name="Suora yhdysviiva 102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Ellipsi 103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102" name="Tekstiruutu 101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05</a:t>
              </a:r>
            </a:p>
          </p:txBody>
        </p:sp>
      </p:grpSp>
      <p:grpSp>
        <p:nvGrpSpPr>
          <p:cNvPr id="105" name="Ryhmä 104"/>
          <p:cNvGrpSpPr/>
          <p:nvPr/>
        </p:nvGrpSpPr>
        <p:grpSpPr>
          <a:xfrm>
            <a:off x="2250184" y="4006393"/>
            <a:ext cx="377026" cy="718261"/>
            <a:chOff x="2633859" y="4000525"/>
            <a:chExt cx="377026" cy="718261"/>
          </a:xfrm>
        </p:grpSpPr>
        <p:grpSp>
          <p:nvGrpSpPr>
            <p:cNvPr id="106" name="Ryhmä 105"/>
            <p:cNvGrpSpPr/>
            <p:nvPr/>
          </p:nvGrpSpPr>
          <p:grpSpPr>
            <a:xfrm>
              <a:off x="2739807" y="4000525"/>
              <a:ext cx="163157" cy="432048"/>
              <a:chOff x="2805734" y="4149080"/>
              <a:chExt cx="217543" cy="576064"/>
            </a:xfrm>
          </p:grpSpPr>
          <p:cxnSp>
            <p:nvCxnSpPr>
              <p:cNvPr id="108" name="Suora yhdysviiva 107"/>
              <p:cNvCxnSpPr/>
              <p:nvPr/>
            </p:nvCxnSpPr>
            <p:spPr>
              <a:xfrm>
                <a:off x="2915816" y="4149080"/>
                <a:ext cx="0" cy="5760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Ellipsi 108"/>
              <p:cNvSpPr/>
              <p:nvPr/>
            </p:nvSpPr>
            <p:spPr>
              <a:xfrm>
                <a:off x="2805734" y="4287688"/>
                <a:ext cx="217543" cy="217543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 sz="1350"/>
              </a:p>
            </p:txBody>
          </p:sp>
        </p:grpSp>
        <p:sp>
          <p:nvSpPr>
            <p:cNvPr id="107" name="Tekstiruutu 106"/>
            <p:cNvSpPr txBox="1"/>
            <p:nvPr/>
          </p:nvSpPr>
          <p:spPr>
            <a:xfrm>
              <a:off x="2633859" y="4418704"/>
              <a:ext cx="37702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350" dirty="0"/>
                <a:t>04</a:t>
              </a:r>
            </a:p>
          </p:txBody>
        </p:sp>
      </p:grpSp>
      <p:sp>
        <p:nvSpPr>
          <p:cNvPr id="110" name="Tekstiruutu 109"/>
          <p:cNvSpPr txBox="1"/>
          <p:nvPr/>
        </p:nvSpPr>
        <p:spPr>
          <a:xfrm>
            <a:off x="7668716" y="4623977"/>
            <a:ext cx="5693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350" dirty="0"/>
              <a:t>2019</a:t>
            </a:r>
          </a:p>
        </p:txBody>
      </p:sp>
      <p:sp>
        <p:nvSpPr>
          <p:cNvPr id="112" name="Ellipsi 111"/>
          <p:cNvSpPr/>
          <p:nvPr/>
        </p:nvSpPr>
        <p:spPr>
          <a:xfrm>
            <a:off x="2968988" y="1382157"/>
            <a:ext cx="218543" cy="21854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13" name="Suorakulmio 112"/>
          <p:cNvSpPr/>
          <p:nvPr/>
        </p:nvSpPr>
        <p:spPr>
          <a:xfrm>
            <a:off x="2660876" y="1373856"/>
            <a:ext cx="1301524" cy="264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04F8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 dirty="0">
              <a:solidFill>
                <a:schemeClr val="tx2"/>
              </a:solidFill>
            </a:endParaRPr>
          </a:p>
        </p:txBody>
      </p:sp>
      <p:sp>
        <p:nvSpPr>
          <p:cNvPr id="44" name="Ellipsi 43"/>
          <p:cNvSpPr/>
          <p:nvPr/>
        </p:nvSpPr>
        <p:spPr>
          <a:xfrm>
            <a:off x="2709460" y="1424128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19" name="Suorakulmio 118"/>
          <p:cNvSpPr/>
          <p:nvPr/>
        </p:nvSpPr>
        <p:spPr>
          <a:xfrm>
            <a:off x="3383815" y="2028474"/>
            <a:ext cx="3344870" cy="264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04F8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 dirty="0">
              <a:solidFill>
                <a:schemeClr val="tx2"/>
              </a:solidFill>
            </a:endParaRPr>
          </a:p>
        </p:txBody>
      </p:sp>
      <p:sp>
        <p:nvSpPr>
          <p:cNvPr id="120" name="Suorakulmio 119"/>
          <p:cNvSpPr/>
          <p:nvPr/>
        </p:nvSpPr>
        <p:spPr>
          <a:xfrm>
            <a:off x="5025081" y="2675892"/>
            <a:ext cx="2268245" cy="264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04F8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 dirty="0">
              <a:solidFill>
                <a:schemeClr val="tx2"/>
              </a:solidFill>
            </a:endParaRPr>
          </a:p>
        </p:txBody>
      </p:sp>
      <p:sp>
        <p:nvSpPr>
          <p:cNvPr id="121" name="Suorakulmio 120"/>
          <p:cNvSpPr/>
          <p:nvPr/>
        </p:nvSpPr>
        <p:spPr>
          <a:xfrm>
            <a:off x="3383815" y="3326972"/>
            <a:ext cx="3344870" cy="264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04F8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 dirty="0">
              <a:solidFill>
                <a:schemeClr val="tx2"/>
              </a:solidFill>
            </a:endParaRPr>
          </a:p>
        </p:txBody>
      </p:sp>
      <p:sp>
        <p:nvSpPr>
          <p:cNvPr id="122" name="Ellipsi 121"/>
          <p:cNvSpPr/>
          <p:nvPr/>
        </p:nvSpPr>
        <p:spPr>
          <a:xfrm>
            <a:off x="3046811" y="1424128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3" name="Ellipsi 122"/>
          <p:cNvSpPr/>
          <p:nvPr/>
        </p:nvSpPr>
        <p:spPr>
          <a:xfrm>
            <a:off x="3413951" y="1424128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4" name="Ellipsi 123"/>
          <p:cNvSpPr/>
          <p:nvPr/>
        </p:nvSpPr>
        <p:spPr>
          <a:xfrm>
            <a:off x="3759194" y="1424128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5" name="Ellipsi 124"/>
          <p:cNvSpPr/>
          <p:nvPr/>
        </p:nvSpPr>
        <p:spPr>
          <a:xfrm>
            <a:off x="3413951" y="2077633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6" name="Ellipsi 125"/>
          <p:cNvSpPr/>
          <p:nvPr/>
        </p:nvSpPr>
        <p:spPr>
          <a:xfrm>
            <a:off x="3413951" y="3383150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7" name="Ellipsi 126"/>
          <p:cNvSpPr/>
          <p:nvPr/>
        </p:nvSpPr>
        <p:spPr>
          <a:xfrm>
            <a:off x="5058230" y="2077633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8" name="Ellipsi 127"/>
          <p:cNvSpPr/>
          <p:nvPr/>
        </p:nvSpPr>
        <p:spPr>
          <a:xfrm>
            <a:off x="5058230" y="2737235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9" name="Ellipsi 128"/>
          <p:cNvSpPr/>
          <p:nvPr/>
        </p:nvSpPr>
        <p:spPr>
          <a:xfrm>
            <a:off x="5058230" y="3375101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0" name="Ellipsi 129"/>
          <p:cNvSpPr/>
          <p:nvPr/>
        </p:nvSpPr>
        <p:spPr>
          <a:xfrm>
            <a:off x="5507611" y="2077633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1" name="Ellipsi 130"/>
          <p:cNvSpPr/>
          <p:nvPr/>
        </p:nvSpPr>
        <p:spPr>
          <a:xfrm>
            <a:off x="5507611" y="2726905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2" name="Ellipsi 131"/>
          <p:cNvSpPr/>
          <p:nvPr/>
        </p:nvSpPr>
        <p:spPr>
          <a:xfrm>
            <a:off x="5507611" y="3381808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3" name="Ellipsi 132"/>
          <p:cNvSpPr/>
          <p:nvPr/>
        </p:nvSpPr>
        <p:spPr>
          <a:xfrm>
            <a:off x="6464218" y="2077633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4" name="Ellipsi 133"/>
          <p:cNvSpPr/>
          <p:nvPr/>
        </p:nvSpPr>
        <p:spPr>
          <a:xfrm>
            <a:off x="7107064" y="2726905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5" name="Ellipsi 134"/>
          <p:cNvSpPr/>
          <p:nvPr/>
        </p:nvSpPr>
        <p:spPr>
          <a:xfrm>
            <a:off x="6464218" y="3381808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6" name="Ellipsi 135"/>
          <p:cNvSpPr/>
          <p:nvPr/>
        </p:nvSpPr>
        <p:spPr>
          <a:xfrm>
            <a:off x="6471853" y="2726905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39" name="Suorakulmio 138"/>
          <p:cNvSpPr/>
          <p:nvPr/>
        </p:nvSpPr>
        <p:spPr>
          <a:xfrm>
            <a:off x="6646124" y="1373856"/>
            <a:ext cx="647202" cy="264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04F8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 dirty="0">
              <a:solidFill>
                <a:schemeClr val="tx2"/>
              </a:solidFill>
            </a:endParaRPr>
          </a:p>
        </p:txBody>
      </p:sp>
      <p:sp>
        <p:nvSpPr>
          <p:cNvPr id="140" name="Ellipsi 139"/>
          <p:cNvSpPr/>
          <p:nvPr/>
        </p:nvSpPr>
        <p:spPr>
          <a:xfrm>
            <a:off x="7107064" y="1418713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48" name="Tekstiruutu 147"/>
          <p:cNvSpPr txBox="1"/>
          <p:nvPr/>
        </p:nvSpPr>
        <p:spPr>
          <a:xfrm rot="19149107">
            <a:off x="3013758" y="381664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02.05</a:t>
            </a:r>
          </a:p>
        </p:txBody>
      </p:sp>
      <p:sp>
        <p:nvSpPr>
          <p:cNvPr id="149" name="Tekstiruutu 148"/>
          <p:cNvSpPr txBox="1"/>
          <p:nvPr/>
        </p:nvSpPr>
        <p:spPr>
          <a:xfrm rot="19149107">
            <a:off x="3305449" y="381664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21.05</a:t>
            </a:r>
          </a:p>
        </p:txBody>
      </p:sp>
      <p:sp>
        <p:nvSpPr>
          <p:cNvPr id="150" name="Tekstiruutu 149"/>
          <p:cNvSpPr txBox="1"/>
          <p:nvPr/>
        </p:nvSpPr>
        <p:spPr>
          <a:xfrm rot="19149107">
            <a:off x="3666413" y="381664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04.06</a:t>
            </a:r>
          </a:p>
        </p:txBody>
      </p:sp>
      <p:sp>
        <p:nvSpPr>
          <p:cNvPr id="151" name="Tekstiruutu 150"/>
          <p:cNvSpPr txBox="1"/>
          <p:nvPr/>
        </p:nvSpPr>
        <p:spPr>
          <a:xfrm rot="19149107">
            <a:off x="4912183" y="3816647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13.08</a:t>
            </a:r>
          </a:p>
        </p:txBody>
      </p:sp>
      <p:sp>
        <p:nvSpPr>
          <p:cNvPr id="152" name="Tekstiruutu 151"/>
          <p:cNvSpPr txBox="1"/>
          <p:nvPr/>
        </p:nvSpPr>
        <p:spPr>
          <a:xfrm rot="19149107">
            <a:off x="5432453" y="3827939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04.09</a:t>
            </a:r>
          </a:p>
        </p:txBody>
      </p:sp>
      <p:sp>
        <p:nvSpPr>
          <p:cNvPr id="154" name="Tekstiruutu 153"/>
          <p:cNvSpPr txBox="1"/>
          <p:nvPr/>
        </p:nvSpPr>
        <p:spPr>
          <a:xfrm rot="19149107">
            <a:off x="6377740" y="3827940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18.10</a:t>
            </a:r>
          </a:p>
        </p:txBody>
      </p:sp>
      <p:sp>
        <p:nvSpPr>
          <p:cNvPr id="155" name="Tekstiruutu 154"/>
          <p:cNvSpPr txBox="1"/>
          <p:nvPr>
            <p:extLst>
              <p:ext uri="{D42A27DB-BD31-4B8C-83A1-F6EECF244321}">
                <p14:modId xmlns:p14="http://schemas.microsoft.com/office/powerpoint/2010/main" val="1230240976"/>
              </p:ext>
            </p:extLst>
          </p:nvPr>
        </p:nvSpPr>
        <p:spPr>
          <a:xfrm rot="19149107">
            <a:off x="6982586" y="3827940"/>
            <a:ext cx="502061" cy="24622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fi-FI" sz="1000" dirty="0"/>
              <a:t>20.11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7422137" y="37998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 1.1</a:t>
            </a:r>
          </a:p>
        </p:txBody>
      </p:sp>
      <p:sp>
        <p:nvSpPr>
          <p:cNvPr id="117" name="Ellipsi 116"/>
          <p:cNvSpPr/>
          <p:nvPr/>
        </p:nvSpPr>
        <p:spPr>
          <a:xfrm>
            <a:off x="1826577" y="1424128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18" name="Ellipsi 117"/>
          <p:cNvSpPr/>
          <p:nvPr/>
        </p:nvSpPr>
        <p:spPr>
          <a:xfrm>
            <a:off x="1826577" y="2065295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41" name="Ellipsi 140"/>
          <p:cNvSpPr/>
          <p:nvPr/>
        </p:nvSpPr>
        <p:spPr>
          <a:xfrm>
            <a:off x="1826577" y="2736650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42" name="Ellipsi 141"/>
          <p:cNvSpPr/>
          <p:nvPr/>
        </p:nvSpPr>
        <p:spPr>
          <a:xfrm>
            <a:off x="1826577" y="3378606"/>
            <a:ext cx="151916" cy="15191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45" name="Suorakulmio 144"/>
          <p:cNvSpPr/>
          <p:nvPr/>
        </p:nvSpPr>
        <p:spPr>
          <a:xfrm>
            <a:off x="5351470" y="825331"/>
            <a:ext cx="2070667" cy="210680"/>
          </a:xfrm>
          <a:prstGeom prst="rect">
            <a:avLst/>
          </a:prstGeom>
          <a:noFill/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dirty="0" smtClean="0">
                <a:solidFill>
                  <a:schemeClr val="tx2"/>
                </a:solidFill>
              </a:rPr>
              <a:t>Keskustelutilaisuus 29.10</a:t>
            </a:r>
            <a:endParaRPr lang="fi-FI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Ensisijaisuus toteutuu laadukkailla digipalveluilla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 dirty="0"/>
          </a:p>
        </p:txBody>
      </p:sp>
      <p:grpSp>
        <p:nvGrpSpPr>
          <p:cNvPr id="4" name="Ryhmä 3"/>
          <p:cNvGrpSpPr/>
          <p:nvPr/>
        </p:nvGrpSpPr>
        <p:grpSpPr>
          <a:xfrm>
            <a:off x="2411760" y="1563638"/>
            <a:ext cx="2041435" cy="2721445"/>
            <a:chOff x="7544472" y="2362798"/>
            <a:chExt cx="1033272" cy="1377459"/>
          </a:xfrm>
        </p:grpSpPr>
        <p:pic>
          <p:nvPicPr>
            <p:cNvPr id="5" name="Kuva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661" r="71502"/>
            <a:stretch>
              <a:fillRect/>
            </a:stretch>
          </p:blipFill>
          <p:spPr>
            <a:xfrm rot="249095">
              <a:off x="7770134" y="2874051"/>
              <a:ext cx="614705" cy="845063"/>
            </a:xfrm>
            <a:prstGeom prst="rect">
              <a:avLst/>
            </a:prstGeom>
          </p:spPr>
        </p:pic>
        <p:cxnSp>
          <p:nvCxnSpPr>
            <p:cNvPr id="6" name="Suora yhdysviiva 5"/>
            <p:cNvCxnSpPr/>
            <p:nvPr/>
          </p:nvCxnSpPr>
          <p:spPr>
            <a:xfrm flipV="1">
              <a:off x="7908911" y="2787343"/>
              <a:ext cx="72008" cy="360040"/>
            </a:xfrm>
            <a:prstGeom prst="line">
              <a:avLst/>
            </a:prstGeom>
            <a:ln w="28575">
              <a:solidFill>
                <a:srgbClr val="304F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yöristetty suorakulmio 18"/>
            <p:cNvSpPr/>
            <p:nvPr/>
          </p:nvSpPr>
          <p:spPr>
            <a:xfrm rot="436607">
              <a:off x="7544472" y="2362798"/>
              <a:ext cx="1033272" cy="443173"/>
            </a:xfrm>
            <a:custGeom>
              <a:avLst/>
              <a:gdLst>
                <a:gd name="connsiteX0" fmla="*/ 0 w 987157"/>
                <a:gd name="connsiteY0" fmla="*/ 64644 h 387855"/>
                <a:gd name="connsiteX1" fmla="*/ 64644 w 987157"/>
                <a:gd name="connsiteY1" fmla="*/ 0 h 387855"/>
                <a:gd name="connsiteX2" fmla="*/ 922513 w 987157"/>
                <a:gd name="connsiteY2" fmla="*/ 0 h 387855"/>
                <a:gd name="connsiteX3" fmla="*/ 987157 w 987157"/>
                <a:gd name="connsiteY3" fmla="*/ 64644 h 387855"/>
                <a:gd name="connsiteX4" fmla="*/ 987157 w 987157"/>
                <a:gd name="connsiteY4" fmla="*/ 323211 h 387855"/>
                <a:gd name="connsiteX5" fmla="*/ 922513 w 987157"/>
                <a:gd name="connsiteY5" fmla="*/ 387855 h 387855"/>
                <a:gd name="connsiteX6" fmla="*/ 64644 w 987157"/>
                <a:gd name="connsiteY6" fmla="*/ 387855 h 387855"/>
                <a:gd name="connsiteX7" fmla="*/ 0 w 987157"/>
                <a:gd name="connsiteY7" fmla="*/ 323211 h 387855"/>
                <a:gd name="connsiteX8" fmla="*/ 0 w 987157"/>
                <a:gd name="connsiteY8" fmla="*/ 64644 h 387855"/>
                <a:gd name="connsiteX0" fmla="*/ 0 w 1032877"/>
                <a:gd name="connsiteY0" fmla="*/ 77113 h 387855"/>
                <a:gd name="connsiteX1" fmla="*/ 110364 w 1032877"/>
                <a:gd name="connsiteY1" fmla="*/ 0 h 387855"/>
                <a:gd name="connsiteX2" fmla="*/ 968233 w 1032877"/>
                <a:gd name="connsiteY2" fmla="*/ 0 h 387855"/>
                <a:gd name="connsiteX3" fmla="*/ 1032877 w 1032877"/>
                <a:gd name="connsiteY3" fmla="*/ 64644 h 387855"/>
                <a:gd name="connsiteX4" fmla="*/ 1032877 w 1032877"/>
                <a:gd name="connsiteY4" fmla="*/ 323211 h 387855"/>
                <a:gd name="connsiteX5" fmla="*/ 968233 w 1032877"/>
                <a:gd name="connsiteY5" fmla="*/ 387855 h 387855"/>
                <a:gd name="connsiteX6" fmla="*/ 110364 w 1032877"/>
                <a:gd name="connsiteY6" fmla="*/ 387855 h 387855"/>
                <a:gd name="connsiteX7" fmla="*/ 45720 w 1032877"/>
                <a:gd name="connsiteY7" fmla="*/ 323211 h 387855"/>
                <a:gd name="connsiteX8" fmla="*/ 0 w 1032877"/>
                <a:gd name="connsiteY8" fmla="*/ 77113 h 387855"/>
                <a:gd name="connsiteX0" fmla="*/ 0 w 1066128"/>
                <a:gd name="connsiteY0" fmla="*/ 77113 h 387855"/>
                <a:gd name="connsiteX1" fmla="*/ 110364 w 1066128"/>
                <a:gd name="connsiteY1" fmla="*/ 0 h 387855"/>
                <a:gd name="connsiteX2" fmla="*/ 968233 w 1066128"/>
                <a:gd name="connsiteY2" fmla="*/ 0 h 387855"/>
                <a:gd name="connsiteX3" fmla="*/ 1032877 w 1066128"/>
                <a:gd name="connsiteY3" fmla="*/ 64644 h 387855"/>
                <a:gd name="connsiteX4" fmla="*/ 1066128 w 1066128"/>
                <a:gd name="connsiteY4" fmla="*/ 310742 h 387855"/>
                <a:gd name="connsiteX5" fmla="*/ 968233 w 1066128"/>
                <a:gd name="connsiteY5" fmla="*/ 387855 h 387855"/>
                <a:gd name="connsiteX6" fmla="*/ 110364 w 1066128"/>
                <a:gd name="connsiteY6" fmla="*/ 387855 h 387855"/>
                <a:gd name="connsiteX7" fmla="*/ 45720 w 1066128"/>
                <a:gd name="connsiteY7" fmla="*/ 323211 h 387855"/>
                <a:gd name="connsiteX8" fmla="*/ 0 w 1066128"/>
                <a:gd name="connsiteY8" fmla="*/ 77113 h 387855"/>
                <a:gd name="connsiteX0" fmla="*/ 0 w 1066128"/>
                <a:gd name="connsiteY0" fmla="*/ 131146 h 441888"/>
                <a:gd name="connsiteX1" fmla="*/ 110364 w 1066128"/>
                <a:gd name="connsiteY1" fmla="*/ 54033 h 441888"/>
                <a:gd name="connsiteX2" fmla="*/ 955764 w 1066128"/>
                <a:gd name="connsiteY2" fmla="*/ 0 h 441888"/>
                <a:gd name="connsiteX3" fmla="*/ 1032877 w 1066128"/>
                <a:gd name="connsiteY3" fmla="*/ 118677 h 441888"/>
                <a:gd name="connsiteX4" fmla="*/ 1066128 w 1066128"/>
                <a:gd name="connsiteY4" fmla="*/ 364775 h 441888"/>
                <a:gd name="connsiteX5" fmla="*/ 968233 w 1066128"/>
                <a:gd name="connsiteY5" fmla="*/ 441888 h 441888"/>
                <a:gd name="connsiteX6" fmla="*/ 110364 w 1066128"/>
                <a:gd name="connsiteY6" fmla="*/ 441888 h 441888"/>
                <a:gd name="connsiteX7" fmla="*/ 45720 w 1066128"/>
                <a:gd name="connsiteY7" fmla="*/ 377244 h 441888"/>
                <a:gd name="connsiteX8" fmla="*/ 0 w 1066128"/>
                <a:gd name="connsiteY8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955764 w 1033272"/>
                <a:gd name="connsiteY2" fmla="*/ 0 h 441888"/>
                <a:gd name="connsiteX3" fmla="*/ 1032877 w 1033272"/>
                <a:gd name="connsiteY3" fmla="*/ 118677 h 441888"/>
                <a:gd name="connsiteX4" fmla="*/ 1033272 w 1033272"/>
                <a:gd name="connsiteY4" fmla="*/ 346116 h 441888"/>
                <a:gd name="connsiteX5" fmla="*/ 968233 w 1033272"/>
                <a:gd name="connsiteY5" fmla="*/ 441888 h 441888"/>
                <a:gd name="connsiteX6" fmla="*/ 110364 w 1033272"/>
                <a:gd name="connsiteY6" fmla="*/ 441888 h 441888"/>
                <a:gd name="connsiteX7" fmla="*/ 45720 w 1033272"/>
                <a:gd name="connsiteY7" fmla="*/ 377244 h 441888"/>
                <a:gd name="connsiteX8" fmla="*/ 0 w 1033272"/>
                <a:gd name="connsiteY8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498443 w 1033272"/>
                <a:gd name="connsiteY2" fmla="*/ 34795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110364 w 1033272"/>
                <a:gd name="connsiteY7" fmla="*/ 441888 h 441888"/>
                <a:gd name="connsiteX8" fmla="*/ 45720 w 1033272"/>
                <a:gd name="connsiteY8" fmla="*/ 377244 h 441888"/>
                <a:gd name="connsiteX9" fmla="*/ 0 w 1033272"/>
                <a:gd name="connsiteY9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501314 w 1033272"/>
                <a:gd name="connsiteY2" fmla="*/ 57283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110364 w 1033272"/>
                <a:gd name="connsiteY7" fmla="*/ 441888 h 441888"/>
                <a:gd name="connsiteX8" fmla="*/ 45720 w 1033272"/>
                <a:gd name="connsiteY8" fmla="*/ 377244 h 441888"/>
                <a:gd name="connsiteX9" fmla="*/ 0 w 1033272"/>
                <a:gd name="connsiteY9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501314 w 1033272"/>
                <a:gd name="connsiteY2" fmla="*/ 57283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580116 w 1033272"/>
                <a:gd name="connsiteY7" fmla="*/ 435759 h 441888"/>
                <a:gd name="connsiteX8" fmla="*/ 110364 w 1033272"/>
                <a:gd name="connsiteY8" fmla="*/ 441888 h 441888"/>
                <a:gd name="connsiteX9" fmla="*/ 45720 w 1033272"/>
                <a:gd name="connsiteY9" fmla="*/ 377244 h 441888"/>
                <a:gd name="connsiteX10" fmla="*/ 0 w 1033272"/>
                <a:gd name="connsiteY10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501314 w 1033272"/>
                <a:gd name="connsiteY2" fmla="*/ 57283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580116 w 1033272"/>
                <a:gd name="connsiteY7" fmla="*/ 435759 h 441888"/>
                <a:gd name="connsiteX8" fmla="*/ 110364 w 1033272"/>
                <a:gd name="connsiteY8" fmla="*/ 441888 h 441888"/>
                <a:gd name="connsiteX9" fmla="*/ 45720 w 1033272"/>
                <a:gd name="connsiteY9" fmla="*/ 377244 h 441888"/>
                <a:gd name="connsiteX10" fmla="*/ 0 w 1033272"/>
                <a:gd name="connsiteY10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498443 w 1033272"/>
                <a:gd name="connsiteY2" fmla="*/ 34794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580116 w 1033272"/>
                <a:gd name="connsiteY7" fmla="*/ 435759 h 441888"/>
                <a:gd name="connsiteX8" fmla="*/ 110364 w 1033272"/>
                <a:gd name="connsiteY8" fmla="*/ 441888 h 441888"/>
                <a:gd name="connsiteX9" fmla="*/ 45720 w 1033272"/>
                <a:gd name="connsiteY9" fmla="*/ 377244 h 441888"/>
                <a:gd name="connsiteX10" fmla="*/ 0 w 1033272"/>
                <a:gd name="connsiteY10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498443 w 1033272"/>
                <a:gd name="connsiteY2" fmla="*/ 34794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580116 w 1033272"/>
                <a:gd name="connsiteY7" fmla="*/ 435759 h 441888"/>
                <a:gd name="connsiteX8" fmla="*/ 110364 w 1033272"/>
                <a:gd name="connsiteY8" fmla="*/ 441888 h 441888"/>
                <a:gd name="connsiteX9" fmla="*/ 45720 w 1033272"/>
                <a:gd name="connsiteY9" fmla="*/ 377244 h 441888"/>
                <a:gd name="connsiteX10" fmla="*/ 0 w 1033272"/>
                <a:gd name="connsiteY10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498443 w 1033272"/>
                <a:gd name="connsiteY2" fmla="*/ 34794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580116 w 1033272"/>
                <a:gd name="connsiteY7" fmla="*/ 435759 h 441888"/>
                <a:gd name="connsiteX8" fmla="*/ 110364 w 1033272"/>
                <a:gd name="connsiteY8" fmla="*/ 441888 h 441888"/>
                <a:gd name="connsiteX9" fmla="*/ 45720 w 1033272"/>
                <a:gd name="connsiteY9" fmla="*/ 377244 h 441888"/>
                <a:gd name="connsiteX10" fmla="*/ 0 w 1033272"/>
                <a:gd name="connsiteY10" fmla="*/ 131146 h 441888"/>
                <a:gd name="connsiteX0" fmla="*/ 0 w 1033272"/>
                <a:gd name="connsiteY0" fmla="*/ 131146 h 441888"/>
                <a:gd name="connsiteX1" fmla="*/ 110364 w 1033272"/>
                <a:gd name="connsiteY1" fmla="*/ 54033 h 441888"/>
                <a:gd name="connsiteX2" fmla="*/ 498443 w 1033272"/>
                <a:gd name="connsiteY2" fmla="*/ 34794 h 441888"/>
                <a:gd name="connsiteX3" fmla="*/ 955764 w 1033272"/>
                <a:gd name="connsiteY3" fmla="*/ 0 h 441888"/>
                <a:gd name="connsiteX4" fmla="*/ 1032877 w 1033272"/>
                <a:gd name="connsiteY4" fmla="*/ 118677 h 441888"/>
                <a:gd name="connsiteX5" fmla="*/ 1033272 w 1033272"/>
                <a:gd name="connsiteY5" fmla="*/ 346116 h 441888"/>
                <a:gd name="connsiteX6" fmla="*/ 968233 w 1033272"/>
                <a:gd name="connsiteY6" fmla="*/ 441888 h 441888"/>
                <a:gd name="connsiteX7" fmla="*/ 580116 w 1033272"/>
                <a:gd name="connsiteY7" fmla="*/ 435759 h 441888"/>
                <a:gd name="connsiteX8" fmla="*/ 110364 w 1033272"/>
                <a:gd name="connsiteY8" fmla="*/ 441888 h 441888"/>
                <a:gd name="connsiteX9" fmla="*/ 45720 w 1033272"/>
                <a:gd name="connsiteY9" fmla="*/ 377244 h 441888"/>
                <a:gd name="connsiteX10" fmla="*/ 0 w 1033272"/>
                <a:gd name="connsiteY10" fmla="*/ 131146 h 441888"/>
                <a:gd name="connsiteX0" fmla="*/ 0 w 1033272"/>
                <a:gd name="connsiteY0" fmla="*/ 131146 h 443173"/>
                <a:gd name="connsiteX1" fmla="*/ 110364 w 1033272"/>
                <a:gd name="connsiteY1" fmla="*/ 54033 h 443173"/>
                <a:gd name="connsiteX2" fmla="*/ 498443 w 1033272"/>
                <a:gd name="connsiteY2" fmla="*/ 34794 h 443173"/>
                <a:gd name="connsiteX3" fmla="*/ 955764 w 1033272"/>
                <a:gd name="connsiteY3" fmla="*/ 0 h 443173"/>
                <a:gd name="connsiteX4" fmla="*/ 1032877 w 1033272"/>
                <a:gd name="connsiteY4" fmla="*/ 118677 h 443173"/>
                <a:gd name="connsiteX5" fmla="*/ 1033272 w 1033272"/>
                <a:gd name="connsiteY5" fmla="*/ 346116 h 443173"/>
                <a:gd name="connsiteX6" fmla="*/ 968233 w 1033272"/>
                <a:gd name="connsiteY6" fmla="*/ 441888 h 443173"/>
                <a:gd name="connsiteX7" fmla="*/ 580116 w 1033272"/>
                <a:gd name="connsiteY7" fmla="*/ 435759 h 443173"/>
                <a:gd name="connsiteX8" fmla="*/ 110364 w 1033272"/>
                <a:gd name="connsiteY8" fmla="*/ 441888 h 443173"/>
                <a:gd name="connsiteX9" fmla="*/ 45720 w 1033272"/>
                <a:gd name="connsiteY9" fmla="*/ 377244 h 443173"/>
                <a:gd name="connsiteX10" fmla="*/ 0 w 1033272"/>
                <a:gd name="connsiteY10" fmla="*/ 131146 h 443173"/>
                <a:gd name="connsiteX0" fmla="*/ 0 w 1033272"/>
                <a:gd name="connsiteY0" fmla="*/ 131146 h 443173"/>
                <a:gd name="connsiteX1" fmla="*/ 110364 w 1033272"/>
                <a:gd name="connsiteY1" fmla="*/ 54033 h 443173"/>
                <a:gd name="connsiteX2" fmla="*/ 498443 w 1033272"/>
                <a:gd name="connsiteY2" fmla="*/ 34794 h 443173"/>
                <a:gd name="connsiteX3" fmla="*/ 955764 w 1033272"/>
                <a:gd name="connsiteY3" fmla="*/ 0 h 443173"/>
                <a:gd name="connsiteX4" fmla="*/ 1032877 w 1033272"/>
                <a:gd name="connsiteY4" fmla="*/ 118677 h 443173"/>
                <a:gd name="connsiteX5" fmla="*/ 1033272 w 1033272"/>
                <a:gd name="connsiteY5" fmla="*/ 346116 h 443173"/>
                <a:gd name="connsiteX6" fmla="*/ 968233 w 1033272"/>
                <a:gd name="connsiteY6" fmla="*/ 441888 h 443173"/>
                <a:gd name="connsiteX7" fmla="*/ 580116 w 1033272"/>
                <a:gd name="connsiteY7" fmla="*/ 435759 h 443173"/>
                <a:gd name="connsiteX8" fmla="*/ 110364 w 1033272"/>
                <a:gd name="connsiteY8" fmla="*/ 441888 h 443173"/>
                <a:gd name="connsiteX9" fmla="*/ 45720 w 1033272"/>
                <a:gd name="connsiteY9" fmla="*/ 377244 h 443173"/>
                <a:gd name="connsiteX10" fmla="*/ 0 w 1033272"/>
                <a:gd name="connsiteY10" fmla="*/ 131146 h 443173"/>
                <a:gd name="connsiteX0" fmla="*/ 0 w 1033272"/>
                <a:gd name="connsiteY0" fmla="*/ 131146 h 443173"/>
                <a:gd name="connsiteX1" fmla="*/ 110364 w 1033272"/>
                <a:gd name="connsiteY1" fmla="*/ 54033 h 443173"/>
                <a:gd name="connsiteX2" fmla="*/ 498443 w 1033272"/>
                <a:gd name="connsiteY2" fmla="*/ 34794 h 443173"/>
                <a:gd name="connsiteX3" fmla="*/ 955764 w 1033272"/>
                <a:gd name="connsiteY3" fmla="*/ 0 h 443173"/>
                <a:gd name="connsiteX4" fmla="*/ 1032877 w 1033272"/>
                <a:gd name="connsiteY4" fmla="*/ 118677 h 443173"/>
                <a:gd name="connsiteX5" fmla="*/ 1033272 w 1033272"/>
                <a:gd name="connsiteY5" fmla="*/ 346116 h 443173"/>
                <a:gd name="connsiteX6" fmla="*/ 968233 w 1033272"/>
                <a:gd name="connsiteY6" fmla="*/ 441888 h 443173"/>
                <a:gd name="connsiteX7" fmla="*/ 580116 w 1033272"/>
                <a:gd name="connsiteY7" fmla="*/ 435759 h 443173"/>
                <a:gd name="connsiteX8" fmla="*/ 110364 w 1033272"/>
                <a:gd name="connsiteY8" fmla="*/ 441888 h 443173"/>
                <a:gd name="connsiteX9" fmla="*/ 45720 w 1033272"/>
                <a:gd name="connsiteY9" fmla="*/ 377244 h 443173"/>
                <a:gd name="connsiteX10" fmla="*/ 0 w 1033272"/>
                <a:gd name="connsiteY10" fmla="*/ 131146 h 44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3272" h="443173">
                  <a:moveTo>
                    <a:pt x="0" y="131146"/>
                  </a:moveTo>
                  <a:cubicBezTo>
                    <a:pt x="0" y="95444"/>
                    <a:pt x="74662" y="54033"/>
                    <a:pt x="110364" y="54033"/>
                  </a:cubicBezTo>
                  <a:cubicBezTo>
                    <a:pt x="239724" y="47620"/>
                    <a:pt x="385775" y="60431"/>
                    <a:pt x="498443" y="34794"/>
                  </a:cubicBezTo>
                  <a:cubicBezTo>
                    <a:pt x="760266" y="-12126"/>
                    <a:pt x="803324" y="11598"/>
                    <a:pt x="955764" y="0"/>
                  </a:cubicBezTo>
                  <a:cubicBezTo>
                    <a:pt x="991466" y="0"/>
                    <a:pt x="1032877" y="82975"/>
                    <a:pt x="1032877" y="118677"/>
                  </a:cubicBezTo>
                  <a:cubicBezTo>
                    <a:pt x="1033009" y="194490"/>
                    <a:pt x="1033140" y="270303"/>
                    <a:pt x="1033272" y="346116"/>
                  </a:cubicBezTo>
                  <a:cubicBezTo>
                    <a:pt x="1033272" y="381818"/>
                    <a:pt x="1003935" y="441888"/>
                    <a:pt x="968233" y="441888"/>
                  </a:cubicBezTo>
                  <a:cubicBezTo>
                    <a:pt x="838861" y="439845"/>
                    <a:pt x="763759" y="409015"/>
                    <a:pt x="580116" y="435759"/>
                  </a:cubicBezTo>
                  <a:cubicBezTo>
                    <a:pt x="417869" y="449200"/>
                    <a:pt x="266948" y="439845"/>
                    <a:pt x="110364" y="441888"/>
                  </a:cubicBezTo>
                  <a:cubicBezTo>
                    <a:pt x="74662" y="441888"/>
                    <a:pt x="45720" y="412946"/>
                    <a:pt x="45720" y="377244"/>
                  </a:cubicBezTo>
                  <a:cubicBezTo>
                    <a:pt x="45720" y="291055"/>
                    <a:pt x="0" y="217335"/>
                    <a:pt x="0" y="131146"/>
                  </a:cubicBezTo>
                  <a:close/>
                </a:path>
              </a:pathLst>
            </a:custGeom>
            <a:noFill/>
            <a:ln w="28575">
              <a:solidFill>
                <a:srgbClr val="00206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8" name="Suorakulmio 7"/>
            <p:cNvSpPr/>
            <p:nvPr/>
          </p:nvSpPr>
          <p:spPr>
            <a:xfrm>
              <a:off x="7740351" y="3579862"/>
              <a:ext cx="216025" cy="160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9" name="Tekstiruutu 8"/>
          <p:cNvSpPr txBox="1"/>
          <p:nvPr/>
        </p:nvSpPr>
        <p:spPr>
          <a:xfrm rot="417234">
            <a:off x="2553615" y="1726182"/>
            <a:ext cx="1757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>
                <a:solidFill>
                  <a:srgbClr val="2D5089"/>
                </a:solidFill>
              </a:rPr>
              <a:t>LAADUKKAITA</a:t>
            </a:r>
          </a:p>
          <a:p>
            <a:pPr algn="ctr"/>
            <a:r>
              <a:rPr lang="fi-FI" dirty="0">
                <a:solidFill>
                  <a:srgbClr val="2D5089"/>
                </a:solidFill>
              </a:rPr>
              <a:t>PALVELUITA !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40" r="36880"/>
          <a:stretch/>
        </p:blipFill>
        <p:spPr>
          <a:xfrm>
            <a:off x="4094085" y="3170134"/>
            <a:ext cx="652318" cy="1140033"/>
          </a:xfrm>
          <a:prstGeom prst="rect">
            <a:avLst/>
          </a:prstGeom>
        </p:spPr>
      </p:pic>
      <p:grpSp>
        <p:nvGrpSpPr>
          <p:cNvPr id="115" name="Ryhmä 114"/>
          <p:cNvGrpSpPr/>
          <p:nvPr/>
        </p:nvGrpSpPr>
        <p:grpSpPr>
          <a:xfrm>
            <a:off x="6041730" y="843558"/>
            <a:ext cx="2304256" cy="3978814"/>
            <a:chOff x="6372200" y="843558"/>
            <a:chExt cx="2304256" cy="3978814"/>
          </a:xfrm>
        </p:grpSpPr>
        <p:grpSp>
          <p:nvGrpSpPr>
            <p:cNvPr id="111" name="Ryhmä 110"/>
            <p:cNvGrpSpPr/>
            <p:nvPr/>
          </p:nvGrpSpPr>
          <p:grpSpPr>
            <a:xfrm>
              <a:off x="6732240" y="1059582"/>
              <a:ext cx="1249060" cy="1117788"/>
              <a:chOff x="533634" y="1958018"/>
              <a:chExt cx="1249060" cy="1117788"/>
            </a:xfrm>
          </p:grpSpPr>
          <p:cxnSp>
            <p:nvCxnSpPr>
              <p:cNvPr id="12" name="Suora yhdysviiva 11"/>
              <p:cNvCxnSpPr/>
              <p:nvPr/>
            </p:nvCxnSpPr>
            <p:spPr>
              <a:xfrm>
                <a:off x="611560" y="2211710"/>
                <a:ext cx="0" cy="8640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uora yhdysviiva 12"/>
              <p:cNvCxnSpPr/>
              <p:nvPr/>
            </p:nvCxnSpPr>
            <p:spPr>
              <a:xfrm flipH="1">
                <a:off x="611560" y="3075806"/>
                <a:ext cx="11521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kstiruutu 19"/>
              <p:cNvSpPr txBox="1"/>
              <p:nvPr/>
            </p:nvSpPr>
            <p:spPr>
              <a:xfrm>
                <a:off x="533634" y="1958018"/>
                <a:ext cx="124906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900" dirty="0"/>
                  <a:t>Digipalveluiden laatu</a:t>
                </a:r>
              </a:p>
            </p:txBody>
          </p:sp>
          <p:grpSp>
            <p:nvGrpSpPr>
              <p:cNvPr id="50" name="Ryhmä 49"/>
              <p:cNvGrpSpPr/>
              <p:nvPr/>
            </p:nvGrpSpPr>
            <p:grpSpPr>
              <a:xfrm>
                <a:off x="611560" y="2538157"/>
                <a:ext cx="1028894" cy="249617"/>
                <a:chOff x="611560" y="2538157"/>
                <a:chExt cx="1028894" cy="249617"/>
              </a:xfrm>
            </p:grpSpPr>
            <p:cxnSp>
              <p:nvCxnSpPr>
                <p:cNvPr id="31" name="Suora yhdysviiva 30"/>
                <p:cNvCxnSpPr/>
                <p:nvPr/>
              </p:nvCxnSpPr>
              <p:spPr>
                <a:xfrm flipV="1">
                  <a:off x="611560" y="2715766"/>
                  <a:ext cx="288032" cy="72008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uora yhdysviiva 31"/>
                <p:cNvCxnSpPr/>
                <p:nvPr/>
              </p:nvCxnSpPr>
              <p:spPr>
                <a:xfrm>
                  <a:off x="895978" y="2715766"/>
                  <a:ext cx="189428" cy="5807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uora yhdysviiva 34"/>
                <p:cNvCxnSpPr/>
                <p:nvPr/>
              </p:nvCxnSpPr>
              <p:spPr>
                <a:xfrm flipH="1">
                  <a:off x="1080734" y="2710278"/>
                  <a:ext cx="124199" cy="60972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uora yhdysviiva 37"/>
                <p:cNvCxnSpPr/>
                <p:nvPr/>
              </p:nvCxnSpPr>
              <p:spPr>
                <a:xfrm flipH="1">
                  <a:off x="1204933" y="2599128"/>
                  <a:ext cx="87361" cy="11115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uora yhdysviiva 40"/>
                <p:cNvCxnSpPr/>
                <p:nvPr/>
              </p:nvCxnSpPr>
              <p:spPr>
                <a:xfrm flipH="1">
                  <a:off x="1292294" y="2599128"/>
                  <a:ext cx="154016" cy="483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uora yhdysviiva 43"/>
                <p:cNvCxnSpPr/>
                <p:nvPr/>
              </p:nvCxnSpPr>
              <p:spPr>
                <a:xfrm flipV="1">
                  <a:off x="1446310" y="2538157"/>
                  <a:ext cx="194144" cy="6097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2" name="Ryhmä 111"/>
            <p:cNvGrpSpPr/>
            <p:nvPr/>
          </p:nvGrpSpPr>
          <p:grpSpPr>
            <a:xfrm>
              <a:off x="6732240" y="3433354"/>
              <a:ext cx="1524776" cy="1117788"/>
              <a:chOff x="538891" y="3239302"/>
              <a:chExt cx="1524776" cy="1117788"/>
            </a:xfrm>
          </p:grpSpPr>
          <p:cxnSp>
            <p:nvCxnSpPr>
              <p:cNvPr id="21" name="Suora yhdysviiva 20"/>
              <p:cNvCxnSpPr/>
              <p:nvPr/>
            </p:nvCxnSpPr>
            <p:spPr>
              <a:xfrm>
                <a:off x="616817" y="3492994"/>
                <a:ext cx="0" cy="8640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uora yhdysviiva 21"/>
              <p:cNvCxnSpPr/>
              <p:nvPr/>
            </p:nvCxnSpPr>
            <p:spPr>
              <a:xfrm flipH="1">
                <a:off x="616817" y="4357090"/>
                <a:ext cx="11521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kstiruutu 22"/>
              <p:cNvSpPr txBox="1"/>
              <p:nvPr/>
            </p:nvSpPr>
            <p:spPr>
              <a:xfrm>
                <a:off x="538891" y="3239302"/>
                <a:ext cx="15247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900" dirty="0"/>
                  <a:t>Digipalveluiden käyttöaste</a:t>
                </a:r>
              </a:p>
            </p:txBody>
          </p:sp>
          <p:grpSp>
            <p:nvGrpSpPr>
              <p:cNvPr id="96" name="Ryhmä 95"/>
              <p:cNvGrpSpPr/>
              <p:nvPr/>
            </p:nvGrpSpPr>
            <p:grpSpPr>
              <a:xfrm>
                <a:off x="611560" y="3562541"/>
                <a:ext cx="1080120" cy="249617"/>
                <a:chOff x="611560" y="3562541"/>
                <a:chExt cx="1080120" cy="249617"/>
              </a:xfrm>
            </p:grpSpPr>
            <p:cxnSp>
              <p:nvCxnSpPr>
                <p:cNvPr id="52" name="Suora yhdysviiva 51"/>
                <p:cNvCxnSpPr/>
                <p:nvPr/>
              </p:nvCxnSpPr>
              <p:spPr>
                <a:xfrm flipV="1">
                  <a:off x="611560" y="3776154"/>
                  <a:ext cx="293288" cy="36004"/>
                </a:xfrm>
                <a:prstGeom prst="line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uora yhdysviiva 52"/>
                <p:cNvCxnSpPr/>
                <p:nvPr/>
              </p:nvCxnSpPr>
              <p:spPr>
                <a:xfrm flipV="1">
                  <a:off x="904849" y="3692604"/>
                  <a:ext cx="175885" cy="83550"/>
                </a:xfrm>
                <a:prstGeom prst="line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uora yhdysviiva 53"/>
                <p:cNvCxnSpPr/>
                <p:nvPr/>
              </p:nvCxnSpPr>
              <p:spPr>
                <a:xfrm flipH="1">
                  <a:off x="1080734" y="3656600"/>
                  <a:ext cx="106890" cy="36004"/>
                </a:xfrm>
                <a:prstGeom prst="line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uora yhdysviiva 54"/>
                <p:cNvCxnSpPr/>
                <p:nvPr/>
              </p:nvCxnSpPr>
              <p:spPr>
                <a:xfrm flipH="1">
                  <a:off x="1187624" y="3640056"/>
                  <a:ext cx="144016" cy="16544"/>
                </a:xfrm>
                <a:prstGeom prst="line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uora yhdysviiva 55"/>
                <p:cNvCxnSpPr/>
                <p:nvPr/>
              </p:nvCxnSpPr>
              <p:spPr>
                <a:xfrm flipH="1">
                  <a:off x="1331640" y="3623512"/>
                  <a:ext cx="114670" cy="16544"/>
                </a:xfrm>
                <a:prstGeom prst="line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uora yhdysviiva 56"/>
                <p:cNvCxnSpPr/>
                <p:nvPr/>
              </p:nvCxnSpPr>
              <p:spPr>
                <a:xfrm flipV="1">
                  <a:off x="1446310" y="3562541"/>
                  <a:ext cx="245370" cy="60972"/>
                </a:xfrm>
                <a:prstGeom prst="line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3" name="Ryhmä 112"/>
            <p:cNvGrpSpPr/>
            <p:nvPr/>
          </p:nvGrpSpPr>
          <p:grpSpPr>
            <a:xfrm>
              <a:off x="6732240" y="2246468"/>
              <a:ext cx="1230054" cy="1117788"/>
              <a:chOff x="2061799" y="2821261"/>
              <a:chExt cx="1230054" cy="1117788"/>
            </a:xfrm>
          </p:grpSpPr>
          <p:cxnSp>
            <p:nvCxnSpPr>
              <p:cNvPr id="27" name="Suora yhdysviiva 26"/>
              <p:cNvCxnSpPr/>
              <p:nvPr/>
            </p:nvCxnSpPr>
            <p:spPr>
              <a:xfrm>
                <a:off x="2139725" y="3074953"/>
                <a:ext cx="0" cy="8640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uora yhdysviiva 27"/>
              <p:cNvCxnSpPr/>
              <p:nvPr/>
            </p:nvCxnSpPr>
            <p:spPr>
              <a:xfrm flipH="1">
                <a:off x="2139725" y="3939049"/>
                <a:ext cx="11521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kstiruutu 28"/>
              <p:cNvSpPr txBox="1"/>
              <p:nvPr/>
            </p:nvSpPr>
            <p:spPr>
              <a:xfrm>
                <a:off x="2061799" y="2821261"/>
                <a:ext cx="105028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900" dirty="0"/>
                  <a:t>Asiakasarvioinnit</a:t>
                </a:r>
              </a:p>
            </p:txBody>
          </p:sp>
          <p:grpSp>
            <p:nvGrpSpPr>
              <p:cNvPr id="97" name="Ryhmä 96"/>
              <p:cNvGrpSpPr/>
              <p:nvPr/>
            </p:nvGrpSpPr>
            <p:grpSpPr>
              <a:xfrm>
                <a:off x="2134435" y="3103391"/>
                <a:ext cx="1080120" cy="249617"/>
                <a:chOff x="611560" y="3562541"/>
                <a:chExt cx="1080120" cy="249617"/>
              </a:xfrm>
            </p:grpSpPr>
            <p:cxnSp>
              <p:nvCxnSpPr>
                <p:cNvPr id="98" name="Suora yhdysviiva 97"/>
                <p:cNvCxnSpPr/>
                <p:nvPr/>
              </p:nvCxnSpPr>
              <p:spPr>
                <a:xfrm flipV="1">
                  <a:off x="611560" y="3776154"/>
                  <a:ext cx="293288" cy="36004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uora yhdysviiva 98"/>
                <p:cNvCxnSpPr/>
                <p:nvPr/>
              </p:nvCxnSpPr>
              <p:spPr>
                <a:xfrm flipV="1">
                  <a:off x="904849" y="3750980"/>
                  <a:ext cx="175885" cy="25174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uora yhdysviiva 99"/>
                <p:cNvCxnSpPr/>
                <p:nvPr/>
              </p:nvCxnSpPr>
              <p:spPr>
                <a:xfrm flipH="1" flipV="1">
                  <a:off x="1080734" y="3750980"/>
                  <a:ext cx="127392" cy="25174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uora yhdysviiva 100"/>
                <p:cNvCxnSpPr/>
                <p:nvPr/>
              </p:nvCxnSpPr>
              <p:spPr>
                <a:xfrm flipH="1">
                  <a:off x="1208126" y="3640056"/>
                  <a:ext cx="140751" cy="136098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uora yhdysviiva 101"/>
                <p:cNvCxnSpPr/>
                <p:nvPr/>
              </p:nvCxnSpPr>
              <p:spPr>
                <a:xfrm flipH="1" flipV="1">
                  <a:off x="1331640" y="3640056"/>
                  <a:ext cx="144629" cy="37563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uora yhdysviiva 102"/>
                <p:cNvCxnSpPr/>
                <p:nvPr/>
              </p:nvCxnSpPr>
              <p:spPr>
                <a:xfrm flipV="1">
                  <a:off x="1464949" y="3562541"/>
                  <a:ext cx="226731" cy="115078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" name="Suorakulmio 113"/>
            <p:cNvSpPr/>
            <p:nvPr/>
          </p:nvSpPr>
          <p:spPr>
            <a:xfrm>
              <a:off x="6372200" y="843558"/>
              <a:ext cx="2304256" cy="3978814"/>
            </a:xfrm>
            <a:prstGeom prst="rect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7333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Tavoitetila 2022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42324371"/>
              </p:ext>
            </p:extLst>
          </p:nvPr>
        </p:nvSpPr>
        <p:spPr>
          <a:xfrm>
            <a:off x="503992" y="915566"/>
            <a:ext cx="7380376" cy="3708412"/>
          </a:xfrm>
        </p:spPr>
        <p:txBody>
          <a:bodyPr lIns="45717" tIns="45718" rIns="45717" bIns="45718" anchor="t">
            <a:normAutofit fontScale="92500" lnSpcReduction="20000"/>
          </a:bodyPr>
          <a:lstStyle/>
          <a:p>
            <a:pPr marL="0" lvl="0" indent="0">
              <a:buNone/>
            </a:pPr>
            <a:r>
              <a:rPr lang="fi-FI" b="1" dirty="0"/>
              <a:t>Viranomaiset</a:t>
            </a:r>
            <a:r>
              <a:rPr lang="fi-FI" dirty="0"/>
              <a:t> </a:t>
            </a:r>
          </a:p>
          <a:p>
            <a:pPr marL="354965" lvl="0" indent="-354965">
              <a:buFont typeface="Wingdings" panose="05000000000000000000" pitchFamily="2" charset="2"/>
              <a:buChar char="§"/>
            </a:pPr>
            <a:r>
              <a:rPr lang="fi-FI" dirty="0"/>
              <a:t>velvoitettuja tarjoamaan luonnollisille henkilöille (kansalaisille) ja oikeushenkilöille saavutettavia ja laadukkaita digitaalisia palveluja ensisijaisena vaihtoehtona.</a:t>
            </a:r>
          </a:p>
          <a:p>
            <a:pPr marL="354965" lvl="0" indent="-354965">
              <a:buFont typeface="Wingdings" panose="05000000000000000000" pitchFamily="2" charset="2"/>
              <a:buChar char="§"/>
            </a:pPr>
            <a:r>
              <a:rPr lang="fi-FI" dirty="0"/>
              <a:t>järjestettävä henkilön asemaan, oikeuksiin ja velvollisuuksiin liittyvä viestintä ja asiointi niin, että sähköinen kanava on aina käytettävissä.</a:t>
            </a:r>
          </a:p>
          <a:p>
            <a:pPr marL="0" lvl="0" indent="0">
              <a:buNone/>
            </a:pPr>
            <a:r>
              <a:rPr lang="fi-FI" b="1" dirty="0"/>
              <a:t>Yrityksille, yhteisöille ja muille elinkeinotoimintaa harjoittaville </a:t>
            </a:r>
            <a:r>
              <a:rPr lang="fi-FI" dirty="0"/>
              <a:t>digitaalisten palvelujen käyttö velvoittavaa asioinnissa ja viestinvälityksessä julkisen hallinnon kanssa.</a:t>
            </a:r>
          </a:p>
          <a:p>
            <a:pPr marL="0" lvl="0" indent="0">
              <a:buNone/>
            </a:pPr>
            <a:r>
              <a:rPr lang="fi-FI" b="1" dirty="0"/>
              <a:t>Luonnollisten henkilöiden (kansalaisten)</a:t>
            </a:r>
            <a:r>
              <a:rPr lang="fi-FI" dirty="0"/>
              <a:t> </a:t>
            </a:r>
            <a:r>
              <a:rPr lang="fi-FI" b="1" dirty="0"/>
              <a:t>asiointi ja viestinvälitys </a:t>
            </a:r>
            <a:r>
              <a:rPr lang="fi-FI" dirty="0"/>
              <a:t>tapahtuu ensisijaisesti digitaalisesti. Henkilöitä ei kuitenkaan velvoiteta siihen.</a:t>
            </a:r>
          </a:p>
          <a:p>
            <a:pPr marL="354965" indent="-354965"/>
            <a:endParaRPr lang="fi-FI" sz="16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>
                <a:solidFill>
                  <a:srgbClr val="304E88"/>
                </a:solidFill>
              </a:rPr>
              <a:pPr/>
              <a:t>2</a:t>
            </a:fld>
            <a:endParaRPr lang="fi-FI">
              <a:solidFill>
                <a:srgbClr val="304E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812424" cy="889873"/>
          </a:xfrm>
        </p:spPr>
        <p:txBody>
          <a:bodyPr>
            <a:normAutofit fontScale="90000"/>
          </a:bodyPr>
          <a:lstStyle/>
          <a:p>
            <a:pPr marL="85725"/>
            <a:r>
              <a:rPr lang="fi-FI" dirty="0"/>
              <a:t> </a:t>
            </a:r>
            <a:br>
              <a:rPr lang="fi-FI" dirty="0"/>
            </a:br>
            <a:r>
              <a:rPr lang="fi-FI" sz="2700" b="1" dirty="0"/>
              <a:t> </a:t>
            </a:r>
            <a:r>
              <a:rPr lang="fi-FI" sz="2800" dirty="0"/>
              <a:t> </a:t>
            </a:r>
            <a:br>
              <a:rPr lang="fi-FI" sz="2800" dirty="0"/>
            </a:br>
            <a:r>
              <a:rPr lang="fi-FI" sz="3300" dirty="0"/>
              <a:t>Parannetaan digitaalisten palvelujen laatua</a:t>
            </a:r>
            <a:r>
              <a:rPr lang="fi-FI" sz="2700" b="1" dirty="0"/>
              <a:t/>
            </a:r>
            <a:br>
              <a:rPr lang="fi-FI" sz="2700" b="1" dirty="0"/>
            </a:br>
            <a:r>
              <a:rPr lang="fi-FI" sz="3200" b="1" dirty="0"/>
              <a:t/>
            </a:r>
            <a:br>
              <a:rPr lang="fi-FI" sz="3200" b="1" dirty="0"/>
            </a:b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854205"/>
            <a:ext cx="7668408" cy="3949793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i-FI" sz="2000" dirty="0"/>
              <a:t>Muodostetaan digitaalisten palveluiden </a:t>
            </a:r>
            <a:r>
              <a:rPr lang="fi-FI" sz="2000" dirty="0" err="1"/>
              <a:t>laatukriteeristö</a:t>
            </a:r>
            <a:r>
              <a:rPr lang="fi-FI" sz="2000" dirty="0"/>
              <a:t>  </a:t>
            </a:r>
          </a:p>
          <a:p>
            <a:pPr lvl="2"/>
            <a:r>
              <a:rPr lang="fi-FI" sz="2000" dirty="0"/>
              <a:t>Liitetään investointien ohjausmalliin</a:t>
            </a:r>
            <a:br>
              <a:rPr lang="fi-FI" sz="2000" dirty="0"/>
            </a:br>
            <a:r>
              <a:rPr lang="fi-FI" sz="2000" dirty="0"/>
              <a:t>tukemaan rahoituspäätösten tekemistä</a:t>
            </a:r>
          </a:p>
          <a:p>
            <a:pPr lvl="2"/>
            <a:r>
              <a:rPr lang="fi-FI" sz="2000" dirty="0">
                <a:ea typeface="Times New Roman"/>
              </a:rPr>
              <a:t>Käynnistetään </a:t>
            </a:r>
            <a:r>
              <a:rPr lang="fi-FI" sz="2000" dirty="0" err="1">
                <a:ea typeface="Times New Roman"/>
              </a:rPr>
              <a:t>kriteeristöön</a:t>
            </a:r>
            <a:r>
              <a:rPr lang="fi-FI" sz="2000" dirty="0">
                <a:ea typeface="Times New Roman"/>
              </a:rPr>
              <a:t> pohjautuva palvelujen laadun kehittymisen seuranta palveluntuottajien itsearviointina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000" dirty="0">
                <a:ea typeface="Times New Roman"/>
              </a:rPr>
              <a:t>Palveluita kehitetään vastaamaan saavutettavuusdirektiivin vaatimuksia.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000" dirty="0">
                <a:ea typeface="Times New Roman"/>
              </a:rPr>
              <a:t>Puolesta asioinnin mahdollisuus liitetään kaikkiin digitaalisiin palveluihin. 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61" r="71502"/>
          <a:stretch>
            <a:fillRect/>
          </a:stretch>
        </p:blipFill>
        <p:spPr>
          <a:xfrm rot="249095">
            <a:off x="8058166" y="3657478"/>
            <a:ext cx="614705" cy="84506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9" y="4080010"/>
            <a:ext cx="457200" cy="8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488800" y="4822372"/>
            <a:ext cx="477416" cy="218735"/>
          </a:xfrm>
        </p:spPr>
        <p:txBody>
          <a:bodyPr/>
          <a:lstStyle/>
          <a:p>
            <a:fld id="{9788A4D5-DFC9-462B-88F4-D5AA4FC939BE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57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3412"/>
            <a:ext cx="457200" cy="8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Ensisijaisuus toteutuu laadukkailla digipalveluilla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61" r="71502"/>
          <a:stretch>
            <a:fillRect/>
          </a:stretch>
        </p:blipFill>
        <p:spPr>
          <a:xfrm rot="249095">
            <a:off x="7838015" y="3957091"/>
            <a:ext cx="614705" cy="845063"/>
          </a:xfrm>
          <a:prstGeom prst="rect">
            <a:avLst/>
          </a:prstGeom>
        </p:spPr>
      </p:pic>
      <p:sp>
        <p:nvSpPr>
          <p:cNvPr id="2" name="Ellipsi 1"/>
          <p:cNvSpPr/>
          <p:nvPr/>
        </p:nvSpPr>
        <p:spPr>
          <a:xfrm>
            <a:off x="2824602" y="916181"/>
            <a:ext cx="2880320" cy="171446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err="1"/>
              <a:t>Palvelukriteeristö</a:t>
            </a:r>
            <a:r>
              <a:rPr lang="fi-FI" dirty="0"/>
              <a:t> v1.0</a:t>
            </a:r>
          </a:p>
        </p:txBody>
      </p:sp>
      <p:sp>
        <p:nvSpPr>
          <p:cNvPr id="17" name="Ellipsi 16"/>
          <p:cNvSpPr/>
          <p:nvPr/>
        </p:nvSpPr>
        <p:spPr>
          <a:xfrm>
            <a:off x="270315" y="2096767"/>
            <a:ext cx="2880320" cy="171446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Itsearviointi</a:t>
            </a:r>
          </a:p>
        </p:txBody>
      </p:sp>
      <p:sp>
        <p:nvSpPr>
          <p:cNvPr id="18" name="Ellipsi 17"/>
          <p:cNvSpPr/>
          <p:nvPr/>
        </p:nvSpPr>
        <p:spPr>
          <a:xfrm>
            <a:off x="5338525" y="2096767"/>
            <a:ext cx="2880320" cy="171446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Palveluiden käyttöasteen mittaaminen</a:t>
            </a:r>
          </a:p>
        </p:txBody>
      </p:sp>
      <p:sp>
        <p:nvSpPr>
          <p:cNvPr id="19" name="Ellipsi 18"/>
          <p:cNvSpPr/>
          <p:nvPr/>
        </p:nvSpPr>
        <p:spPr>
          <a:xfrm>
            <a:off x="2824602" y="3233551"/>
            <a:ext cx="2880320" cy="171446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Palvelu-kokemuksen mittaaminen</a:t>
            </a:r>
          </a:p>
        </p:txBody>
      </p:sp>
    </p:spTree>
    <p:extLst>
      <p:ext uri="{BB962C8B-B14F-4D97-AF65-F5344CB8AC3E}">
        <p14:creationId xmlns:p14="http://schemas.microsoft.com/office/powerpoint/2010/main" val="39051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Asiointipalvelun </a:t>
            </a:r>
            <a:r>
              <a:rPr lang="fi-FI" dirty="0" err="1"/>
              <a:t>laatukriteeristö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51520" y="1203598"/>
            <a:ext cx="4152852" cy="34203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Yhteiset vertailun mahdollistavat kriteerit hyvälle ja laadukkaalle digitaaliselle asiointipalvelulle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Asiakkaan kokema laatu palvelutilanteesta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Toiminnallinen laatu, muun muassa kustannus- ja prosessitehokkuus </a:t>
            </a:r>
            <a:br>
              <a:rPr lang="fi-FI" sz="1800" dirty="0"/>
            </a:br>
            <a:r>
              <a:rPr lang="fi-FI" sz="1800" dirty="0"/>
              <a:t>ja </a:t>
            </a:r>
            <a:r>
              <a:rPr lang="fi-FI" sz="1800" dirty="0" err="1"/>
              <a:t>yhteentoimivuus</a:t>
            </a:r>
            <a:r>
              <a:rPr lang="fi-FI" sz="1800" dirty="0"/>
              <a:t> </a:t>
            </a:r>
            <a:r>
              <a:rPr lang="fi-FI" sz="1800" dirty="0" err="1"/>
              <a:t>huomiotava</a:t>
            </a:r>
            <a:endParaRPr lang="fi-FI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err="1"/>
              <a:t>Kriteeristön</a:t>
            </a:r>
            <a:r>
              <a:rPr lang="fi-FI" sz="1800" dirty="0"/>
              <a:t> tulee olla kevyt, ymmärrettävä ja käytettävä sekä ajassa kehittyvä että sopiva laajalle palvelujoukolle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  <p:cxnSp>
        <p:nvCxnSpPr>
          <p:cNvPr id="8" name="Suora yhdysviiva 7"/>
          <p:cNvCxnSpPr/>
          <p:nvPr/>
        </p:nvCxnSpPr>
        <p:spPr>
          <a:xfrm flipV="1">
            <a:off x="4283968" y="915566"/>
            <a:ext cx="0" cy="390680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Pyöristetty suorakulmio 8"/>
          <p:cNvSpPr/>
          <p:nvPr/>
        </p:nvSpPr>
        <p:spPr>
          <a:xfrm>
            <a:off x="4499992" y="970710"/>
            <a:ext cx="3816424" cy="3584478"/>
          </a:xfrm>
          <a:prstGeom prst="roundRect">
            <a:avLst>
              <a:gd name="adj" fmla="val 10342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i-FI" sz="1600" u="sng" dirty="0">
                <a:solidFill>
                  <a:srgbClr val="002060"/>
                </a:solidFill>
              </a:rPr>
              <a:t>Tehtävät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2060"/>
                </a:solidFill>
              </a:rPr>
              <a:t>Tarkennetaan tavoitteet, tulokset, rajaukset, aikataulut ja työskentelytavat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2060"/>
                </a:solidFill>
              </a:rPr>
              <a:t>Tunnistetaan nykyisin käytetyt laatukriteerit (</a:t>
            </a:r>
            <a:r>
              <a:rPr lang="fi-FI" sz="1600" dirty="0" err="1">
                <a:solidFill>
                  <a:srgbClr val="002060"/>
                </a:solidFill>
              </a:rPr>
              <a:t>kv</a:t>
            </a:r>
            <a:r>
              <a:rPr lang="fi-FI" sz="1600" dirty="0">
                <a:solidFill>
                  <a:srgbClr val="002060"/>
                </a:solidFill>
              </a:rPr>
              <a:t>-toteutukset)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2060"/>
                </a:solidFill>
              </a:rPr>
              <a:t>Sovitaan käytettävä ryhmittely kriteereille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2060"/>
                </a:solidFill>
              </a:rPr>
              <a:t>Sovitaan kriteerit ja niiden arviointiperusteet + soveltamisohjeet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2060"/>
                </a:solidFill>
              </a:rPr>
              <a:t>Tavoiteaika v1.0 Q2/2018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40" r="21120"/>
          <a:stretch/>
        </p:blipFill>
        <p:spPr>
          <a:xfrm>
            <a:off x="8412036" y="4011910"/>
            <a:ext cx="575964" cy="57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5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Palvelulaadun itsearviointi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51520" y="1131590"/>
            <a:ext cx="4032448" cy="34923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Hyödynnetään </a:t>
            </a:r>
            <a:r>
              <a:rPr lang="fi-FI" sz="1800" dirty="0" err="1"/>
              <a:t>laatukriteeristöä</a:t>
            </a:r>
            <a:endParaRPr lang="fi-FI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Itsearviointi auttaa tunnistamaan kehityskohteet ja mahdollistaa vertailtavuuden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Tavoitteena itsearviointien tulosten julkaiseminen sopivassa laajuudessa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Tutkitaan vertaisarviointien mahdollisuuksia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  <p:cxnSp>
        <p:nvCxnSpPr>
          <p:cNvPr id="8" name="Suora yhdysviiva 7"/>
          <p:cNvCxnSpPr/>
          <p:nvPr/>
        </p:nvCxnSpPr>
        <p:spPr>
          <a:xfrm flipV="1">
            <a:off x="4283968" y="915566"/>
            <a:ext cx="0" cy="390680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Pyöristetty suorakulmio 8"/>
          <p:cNvSpPr/>
          <p:nvPr/>
        </p:nvSpPr>
        <p:spPr>
          <a:xfrm>
            <a:off x="4499992" y="998731"/>
            <a:ext cx="3816424" cy="3584478"/>
          </a:xfrm>
          <a:prstGeom prst="roundRect">
            <a:avLst>
              <a:gd name="adj" fmla="val 10342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i-FI" u="sng" dirty="0">
                <a:solidFill>
                  <a:srgbClr val="002060"/>
                </a:solidFill>
              </a:rPr>
              <a:t>Tehtävät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Etsitään menettelytavat (kypsyys- / pisteytysmalli tms.) ja välineet raportointiin ja seurantaan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rgbClr val="002060"/>
                </a:solidFill>
              </a:rPr>
              <a:t>Pilotoidaan</a:t>
            </a:r>
            <a:r>
              <a:rPr lang="fi-FI" dirty="0">
                <a:solidFill>
                  <a:srgbClr val="002060"/>
                </a:solidFill>
              </a:rPr>
              <a:t> itsearviointia mm. Tiekartan palveluihin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Pilotoinnin tulokset huomioidaan palvelulaadun </a:t>
            </a:r>
            <a:r>
              <a:rPr lang="fi-FI" dirty="0" err="1">
                <a:solidFill>
                  <a:srgbClr val="002060"/>
                </a:solidFill>
              </a:rPr>
              <a:t>kriteeristön</a:t>
            </a:r>
            <a:r>
              <a:rPr lang="fi-FI" dirty="0">
                <a:solidFill>
                  <a:srgbClr val="002060"/>
                </a:solidFill>
              </a:rPr>
              <a:t> kehittämisessä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Tavoiteaika Q3/2018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60" r="8560"/>
          <a:stretch/>
        </p:blipFill>
        <p:spPr>
          <a:xfrm>
            <a:off x="395536" y="4157187"/>
            <a:ext cx="437141" cy="66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5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Palveluiden asiakasarvioinnit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51520" y="1131590"/>
            <a:ext cx="4032448" cy="34923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Tunnistetaan ja sovitaan muutama asiakasarviokysymys, joita käytetään yhteisesti laadun arvioinnissa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Asiakasarviointi ja sen tulokset liitetään osaksi </a:t>
            </a:r>
            <a:r>
              <a:rPr lang="fi-FI" sz="1800" dirty="0" err="1"/>
              <a:t>palvelukriteeristöä</a:t>
            </a:r>
            <a:endParaRPr lang="fi-FI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Asiakasarviointitulokset julkaistaan esim. Suomi.fi-palvelun Palvelutietovarannon palvelukuvausten yhteydessä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  <p:cxnSp>
        <p:nvCxnSpPr>
          <p:cNvPr id="8" name="Suora yhdysviiva 7"/>
          <p:cNvCxnSpPr/>
          <p:nvPr/>
        </p:nvCxnSpPr>
        <p:spPr>
          <a:xfrm flipV="1">
            <a:off x="4283968" y="915566"/>
            <a:ext cx="0" cy="390680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Pyöristetty suorakulmio 8"/>
          <p:cNvSpPr/>
          <p:nvPr/>
        </p:nvSpPr>
        <p:spPr>
          <a:xfrm>
            <a:off x="4427984" y="1038578"/>
            <a:ext cx="3816000" cy="3783794"/>
          </a:xfrm>
          <a:prstGeom prst="roundRect">
            <a:avLst>
              <a:gd name="adj" fmla="val 10342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i-FI" u="sng" dirty="0">
                <a:solidFill>
                  <a:srgbClr val="002060"/>
                </a:solidFill>
              </a:rPr>
              <a:t>Tehtävät</a:t>
            </a:r>
            <a:endParaRPr lang="fi-FI" dirty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Tunnistetaan nykyisin käytettäviä palvelutapahtuman laatua mittaavia kyselyitä ja toteutuksia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Tunnistetaan ja valitaan yhteisesti käytettävät asiakasarviointi-kysymykset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Määritellään ja sovitaan tulosten koonti- ja ilmoittamismenettelyt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Tavoiteaika Q4/2018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5" r="60238"/>
          <a:stretch/>
        </p:blipFill>
        <p:spPr>
          <a:xfrm>
            <a:off x="7097898" y="3983135"/>
            <a:ext cx="432048" cy="59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6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r="71262"/>
          <a:stretch/>
        </p:blipFill>
        <p:spPr>
          <a:xfrm>
            <a:off x="7164288" y="645134"/>
            <a:ext cx="720080" cy="807023"/>
          </a:xfrm>
          <a:prstGeom prst="rect">
            <a:avLst/>
          </a:prstGeom>
        </p:spPr>
      </p:pic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Palveluiden käyttöaste ja seuranta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51520" y="1131590"/>
            <a:ext cx="4032448" cy="34923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Palvelu- ja kanavakohtaisia käyttöasteita ei tällä hetkellä systemaattisesti seurata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Käyttöasteiden mittaamisella havaitaan kanavaohjauksen ja kehittämistoimenpiteiden vaikutus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/>
              <a:t>Seuranta mahdollistaa tarvittavien uusien toimenpiteiden kohdistamisen</a:t>
            </a:r>
          </a:p>
          <a:p>
            <a:pPr marL="271463" indent="-271463"/>
            <a:endParaRPr lang="fi-FI" sz="1800" dirty="0"/>
          </a:p>
          <a:p>
            <a:pPr marL="271463" indent="-271463"/>
            <a:endParaRPr lang="fi-FI" sz="18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  <p:cxnSp>
        <p:nvCxnSpPr>
          <p:cNvPr id="8" name="Suora yhdysviiva 7"/>
          <p:cNvCxnSpPr/>
          <p:nvPr/>
        </p:nvCxnSpPr>
        <p:spPr>
          <a:xfrm flipV="1">
            <a:off x="4283968" y="915566"/>
            <a:ext cx="0" cy="390680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Pyöristetty suorakulmio 8"/>
          <p:cNvSpPr/>
          <p:nvPr/>
        </p:nvSpPr>
        <p:spPr>
          <a:xfrm>
            <a:off x="4427560" y="1038579"/>
            <a:ext cx="3816424" cy="3584478"/>
          </a:xfrm>
          <a:prstGeom prst="roundRect">
            <a:avLst>
              <a:gd name="adj" fmla="val 10342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i-FI" u="sng" dirty="0">
                <a:solidFill>
                  <a:srgbClr val="002060"/>
                </a:solidFill>
              </a:rPr>
              <a:t>Tehtävät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Määritellään palveluiden käyttöasteita kuvaava mittaristo ja mittaamisen periaatteet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Sovitaan menettelytavat käyttöasteiden ilmoittamiseen ja seurantaan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2060"/>
                </a:solidFill>
              </a:rPr>
              <a:t>Tavoiteaika Q3/2018</a:t>
            </a:r>
          </a:p>
        </p:txBody>
      </p:sp>
    </p:spTree>
    <p:extLst>
      <p:ext uri="{BB962C8B-B14F-4D97-AF65-F5344CB8AC3E}">
        <p14:creationId xmlns:p14="http://schemas.microsoft.com/office/powerpoint/2010/main" val="262035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Työskentelyn jaksotus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294967295"/>
          </p:nvPr>
        </p:nvSpPr>
        <p:spPr>
          <a:xfrm>
            <a:off x="8666163" y="4822825"/>
            <a:ext cx="477837" cy="219075"/>
          </a:xfrm>
        </p:spPr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0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">
  <a:themeElements>
    <a:clrScheme name="Mukautettu 6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479A36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v2017-04-25.pptx" id="{E8741464-4BEE-4CB4-83DA-10A54A4900BD}" vid="{BE1821DD-878F-433E-90E1-1881C0E95245}"/>
    </a:ext>
  </a:extLst>
</a:theme>
</file>

<file path=ppt/theme/theme2.xml><?xml version="1.0" encoding="utf-8"?>
<a:theme xmlns:a="http://schemas.openxmlformats.org/drawingml/2006/main" name="VM fin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2015-05-13" id="{40574EC0-0A7A-9442-8D30-825EDC412D98}" vid="{CA3B0FF1-69F0-864F-8207-38E20B75BDB0}"/>
    </a:ext>
  </a:extLst>
</a:theme>
</file>

<file path=ppt/theme/theme3.xml><?xml version="1.0" encoding="utf-8"?>
<a:theme xmlns:a="http://schemas.openxmlformats.org/drawingml/2006/main" name="2_VM_malliesitys_laajakuva_fin_2015-10-07">
  <a:themeElements>
    <a:clrScheme name="VM_malliesitys_laajakuva_fin_2015-10-0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7C7C7C"/>
      </a:accent5>
      <a:accent6>
        <a:srgbClr val="ED2939"/>
      </a:accent6>
      <a:hlink>
        <a:srgbClr val="0000FF"/>
      </a:hlink>
      <a:folHlink>
        <a:srgbClr val="FF00FF"/>
      </a:folHlink>
    </a:clrScheme>
    <a:fontScheme name="VM_malliesitys_laajakuva_fin_2015-10-0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M_malliesitys_laajakuva_fin_2015-10-0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CDB0888CA80FD47B6B81A2830921788" ma:contentTypeVersion="" ma:contentTypeDescription="Luo uusi asiakirja." ma:contentTypeScope="" ma:versionID="72f73d0a6cdb541909064b02031744ad">
  <xsd:schema xmlns:xsd="http://www.w3.org/2001/XMLSchema" xmlns:xs="http://www.w3.org/2001/XMLSchema" xmlns:p="http://schemas.microsoft.com/office/2006/metadata/properties" xmlns:ns2="8d32d700-cf48-49cf-9c2e-94ab5e8de13f" targetNamespace="http://schemas.microsoft.com/office/2006/metadata/properties" ma:root="true" ma:fieldsID="97d32d31caae95076156526d7a042ce8" ns2:_="">
    <xsd:import namespace="8d32d700-cf48-49cf-9c2e-94ab5e8de13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2d700-cf48-49cf-9c2e-94ab5e8de13f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 ma:index="8" ma:displayName="Kommentit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4C30A9-ACE1-4423-8152-4909ACD953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14C594-C7C0-487E-AF06-D31A2B219638}">
  <ds:schemaRefs>
    <ds:schemaRef ds:uri="http://purl.org/dc/terms/"/>
    <ds:schemaRef ds:uri="http://schemas.openxmlformats.org/package/2006/metadata/core-properties"/>
    <ds:schemaRef ds:uri="http://purl.org/dc/dcmitype/"/>
    <ds:schemaRef ds:uri="8d32d700-cf48-49cf-9c2e-94ab5e8de13f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00E5F3-66A1-47C3-8181-AC11B715E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32d700-cf48-49cf-9c2e-94ab5e8de1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12922</TotalTime>
  <Words>358</Words>
  <Application>Microsoft Office PowerPoint</Application>
  <PresentationFormat>Näytössä katseltava esitys (16:9)</PresentationFormat>
  <Paragraphs>104</Paragraphs>
  <Slides>11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Helvetica</vt:lpstr>
      <vt:lpstr>Times New Roman</vt:lpstr>
      <vt:lpstr>Verdana</vt:lpstr>
      <vt:lpstr>Wingdings</vt:lpstr>
      <vt:lpstr>VM_malliesitys_laajakuva_fin</vt:lpstr>
      <vt:lpstr>VM fin</vt:lpstr>
      <vt:lpstr>2_VM_malliesitys_laajakuva_fin_2015-10-07</vt:lpstr>
      <vt:lpstr>Asiointipalveluiden laatu</vt:lpstr>
      <vt:lpstr>Tavoitetila 2022</vt:lpstr>
      <vt:lpstr>     Parannetaan digitaalisten palvelujen laatua  </vt:lpstr>
      <vt:lpstr>Ensisijaisuus toteutuu laadukkailla digipalveluilla</vt:lpstr>
      <vt:lpstr>Asiointipalvelun laatukriteeristö</vt:lpstr>
      <vt:lpstr>Palvelulaadun itsearviointi</vt:lpstr>
      <vt:lpstr>Palveluiden asiakasarvioinnit</vt:lpstr>
      <vt:lpstr>Palveluiden käyttöaste ja seuranta</vt:lpstr>
      <vt:lpstr>Työskentelyn jaksotus</vt:lpstr>
      <vt:lpstr>Aikataulutus </vt:lpstr>
      <vt:lpstr>Ensisijaisuus toteutuu laadukkailla digipalveluilla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 arkeen neuvottelukunta</dc:title>
  <dc:creator>Juutinen Sanna VM</dc:creator>
  <cp:lastModifiedBy>Ohvo Petteri</cp:lastModifiedBy>
  <cp:revision>403</cp:revision>
  <cp:lastPrinted>2018-01-19T11:11:16Z</cp:lastPrinted>
  <dcterms:created xsi:type="dcterms:W3CDTF">2017-07-06T10:36:28Z</dcterms:created>
  <dcterms:modified xsi:type="dcterms:W3CDTF">2019-01-03T13:39:16Z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0x0101002CDB0888CA80FD47B6B81A2830921788</vt:lpwstr>
  </property>
</Properties>
</file>