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6" r:id="rId5"/>
    <p:sldMasterId id="2147483718" r:id="rId6"/>
  </p:sldMasterIdLst>
  <p:notesMasterIdLst>
    <p:notesMasterId r:id="rId18"/>
  </p:notesMasterIdLst>
  <p:handoutMasterIdLst>
    <p:handoutMasterId r:id="rId19"/>
  </p:handoutMasterIdLst>
  <p:sldIdLst>
    <p:sldId id="381" r:id="rId7"/>
    <p:sldId id="434" r:id="rId8"/>
    <p:sldId id="416" r:id="rId9"/>
    <p:sldId id="417" r:id="rId10"/>
    <p:sldId id="418" r:id="rId11"/>
    <p:sldId id="419" r:id="rId12"/>
    <p:sldId id="420" r:id="rId13"/>
    <p:sldId id="421" r:id="rId14"/>
    <p:sldId id="441" r:id="rId15"/>
    <p:sldId id="423" r:id="rId16"/>
    <p:sldId id="436" r:id="rId17"/>
  </p:sldIdLst>
  <p:sldSz cx="9144000" cy="5143500" type="screen16x9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arijärvi Marjukka VM" initials="SMV" lastIdx="9" clrIdx="0"/>
  <p:cmAuthor id="1" name="Lantto Eeva VM" initials="LEV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Vaalea tyyli 1 - Korostu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Vaalea tyyli 1 - Korostus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Vaalea tyyli 1 - Korostus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Vaalea tyyli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Vaalea tyyli 1 - Korost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Vaalea tyyli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Vaalea tyyli 3 - Korostus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09" autoAdjust="0"/>
    <p:restoredTop sz="91119" autoAdjust="0"/>
  </p:normalViewPr>
  <p:slideViewPr>
    <p:cSldViewPr showGuides="1">
      <p:cViewPr varScale="1">
        <p:scale>
          <a:sx n="83" d="100"/>
          <a:sy n="83" d="100"/>
        </p:scale>
        <p:origin x="1122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0" d="100"/>
        <a:sy n="120" d="100"/>
      </p:scale>
      <p:origin x="0" y="2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1953A-BAB6-4296-9682-AFC02CDABA58}" type="datetimeFigureOut">
              <a:rPr lang="fi-FI" smtClean="0"/>
              <a:t>3.1.2019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679F4-48E4-4C52-AA69-582FA91C76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635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3.1.2019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>
                <a:solidFill>
                  <a:prstClr val="black"/>
                </a:solidFill>
              </a:rPr>
              <a:pPr/>
              <a:t>3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739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9403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10"/>
          <a:stretch/>
        </p:blipFill>
        <p:spPr>
          <a:xfrm>
            <a:off x="-2790" y="1501504"/>
            <a:ext cx="9146790" cy="36419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347615"/>
            <a:ext cx="7200800" cy="1224136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4548978"/>
            <a:ext cx="4865804" cy="321128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2643758"/>
            <a:ext cx="7200800" cy="351437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0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/>
              <a:t>Esittäjän/tapahtuman tiedot</a:t>
            </a:r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25" y="336807"/>
            <a:ext cx="3416400" cy="85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D8E-3BBF-4559-A944-858650886418}" type="datetime1">
              <a:rPr lang="fi-FI" smtClean="0"/>
              <a:t>3.1.2019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D668-9E7C-4320-927C-A1F49686FDD4}" type="datetime1">
              <a:rPr lang="fi-FI" smtClean="0"/>
              <a:t>3.1.2019</a:t>
            </a:fld>
            <a:endParaRPr lang="fi-FI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CD444-EEF8-41CE-900E-E47E39595C60}" type="datetime1">
              <a:rPr lang="fi-FI" smtClean="0"/>
              <a:t>3.1.2019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8" y="206478"/>
            <a:ext cx="8715829" cy="47253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1905000"/>
            <a:ext cx="6923314" cy="131482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8" y="205200"/>
            <a:ext cx="8715829" cy="4726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1905000"/>
            <a:ext cx="6923314" cy="131482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8" y="205200"/>
            <a:ext cx="8715829" cy="4726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1905000"/>
            <a:ext cx="6923314" cy="131482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10"/>
          <a:stretch/>
        </p:blipFill>
        <p:spPr>
          <a:xfrm>
            <a:off x="-2790" y="1501504"/>
            <a:ext cx="9146790" cy="3641996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25" y="336807"/>
            <a:ext cx="3416400" cy="855545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1491630"/>
            <a:ext cx="3209346" cy="1404156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1491630"/>
            <a:ext cx="4220006" cy="1404156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10"/>
          <a:stretch/>
        </p:blipFill>
        <p:spPr>
          <a:xfrm>
            <a:off x="-2790" y="1501504"/>
            <a:ext cx="9146790" cy="36419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347615"/>
            <a:ext cx="7200800" cy="1224136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4548978"/>
            <a:ext cx="4865804" cy="321128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2643758"/>
            <a:ext cx="7200800" cy="351437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0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/>
              <a:t>Esittäjän/tapahtuman tiedot</a:t>
            </a:r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25" y="336807"/>
            <a:ext cx="3416400" cy="85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0517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10"/>
          <a:stretch/>
        </p:blipFill>
        <p:spPr>
          <a:xfrm>
            <a:off x="-2790" y="1501504"/>
            <a:ext cx="9146790" cy="36419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329612"/>
            <a:ext cx="7200800" cy="1098122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2427734"/>
            <a:ext cx="7200800" cy="36004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4550400"/>
            <a:ext cx="4865804" cy="321128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2787775"/>
            <a:ext cx="7200800" cy="28803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0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668448" y="303610"/>
            <a:ext cx="936000" cy="936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9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/>
              <a:t>Hanketunnus   </a:t>
            </a:r>
            <a:r>
              <a:rPr lang="fr-FR" dirty="0"/>
              <a:t>2,6 x 2,6 cm    155 x 155 px</a:t>
            </a:r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25" y="336807"/>
            <a:ext cx="3416400" cy="85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5591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11216-412F-44BC-A83A-B2A80E9EC161}" type="datetime1">
              <a:rPr lang="fi-FI" smtClean="0"/>
              <a:t>3.1.2019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3424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10"/>
          <a:stretch/>
        </p:blipFill>
        <p:spPr>
          <a:xfrm>
            <a:off x="-2790" y="1501504"/>
            <a:ext cx="9146790" cy="36419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329612"/>
            <a:ext cx="7200800" cy="1098122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2427734"/>
            <a:ext cx="7200800" cy="36004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4550400"/>
            <a:ext cx="4865804" cy="321128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2787775"/>
            <a:ext cx="7200800" cy="28803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0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668448" y="303610"/>
            <a:ext cx="936000" cy="936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9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/>
              <a:t>Hanketunnus   </a:t>
            </a:r>
            <a:r>
              <a:rPr lang="fr-FR" dirty="0"/>
              <a:t>2,6 x 2,6 cm    155 x 155 px</a:t>
            </a:r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25" y="336807"/>
            <a:ext cx="3416400" cy="85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4000" y="1377043"/>
            <a:ext cx="7380000" cy="321758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AE37-2DE2-41BD-97FD-C689329C0CB9}" type="datetime1">
              <a:rPr lang="fi-FI" smtClean="0"/>
              <a:t>3.1.2019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04000" y="1043868"/>
            <a:ext cx="7380000" cy="377428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/>
              <a:t>Lisää väliotsikko napsauttamalla</a:t>
            </a:r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570001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039500"/>
            <a:ext cx="3780000" cy="3584478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400"/>
            </a:lvl1pPr>
            <a:lvl2pPr>
              <a:spcBef>
                <a:spcPts val="0"/>
              </a:spcBef>
              <a:spcAft>
                <a:spcPts val="1200"/>
              </a:spcAft>
              <a:defRPr sz="1400"/>
            </a:lvl2pPr>
            <a:lvl3pPr>
              <a:spcBef>
                <a:spcPts val="0"/>
              </a:spcBef>
              <a:spcAft>
                <a:spcPts val="1200"/>
              </a:spcAft>
              <a:defRPr sz="1400"/>
            </a:lvl3pPr>
            <a:lvl4pPr>
              <a:spcBef>
                <a:spcPts val="0"/>
              </a:spcBef>
              <a:spcAft>
                <a:spcPts val="1200"/>
              </a:spcAft>
              <a:defRPr sz="1400"/>
            </a:lvl4pPr>
            <a:lvl5pPr>
              <a:spcBef>
                <a:spcPts val="0"/>
              </a:spcBef>
              <a:spcAft>
                <a:spcPts val="120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039500"/>
            <a:ext cx="3816000" cy="3584478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400"/>
            </a:lvl1pPr>
            <a:lvl2pPr>
              <a:spcAft>
                <a:spcPts val="1200"/>
              </a:spcAft>
              <a:defRPr sz="14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385D-328E-49CF-8A2F-B87A2E90108C}" type="datetime1">
              <a:rPr lang="fi-FI" smtClean="0"/>
              <a:t>3.1.2019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709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039586"/>
            <a:ext cx="3816000" cy="3584392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400"/>
            </a:lvl1pPr>
            <a:lvl2pPr>
              <a:spcAft>
                <a:spcPts val="1200"/>
              </a:spcAft>
              <a:defRPr sz="14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166E-3385-4E75-90B8-42D60FB3A95F}" type="datetime1">
              <a:rPr lang="fi-FI" smtClean="0"/>
              <a:t>3.1.2019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612000" y="1107000"/>
            <a:ext cx="3455988" cy="345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/>
              <a:t>Lisää kuva                                    9,6 x 9,6 cm | </a:t>
            </a:r>
            <a:r>
              <a:rPr lang="fr-FR" dirty="0"/>
              <a:t>565 px x 565 px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62732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039586"/>
            <a:ext cx="3816000" cy="3584392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400"/>
            </a:lvl1pPr>
            <a:lvl2pPr>
              <a:spcAft>
                <a:spcPts val="1200"/>
              </a:spcAft>
              <a:defRPr sz="14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5906-2EEB-49D6-AE2A-991E992C9A6F}" type="datetime1">
              <a:rPr lang="fi-FI" smtClean="0"/>
              <a:t>3.1.2019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611560" y="1106999"/>
            <a:ext cx="3456000" cy="10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/>
              <a:t>Lisää kuva                                    2,8 x 9,6 cm </a:t>
            </a:r>
            <a:r>
              <a:rPr lang="fr-FR" dirty="0"/>
              <a:t>| 165 cm x 565 px</a:t>
            </a:r>
            <a:endParaRPr lang="fi-FI" dirty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611560" y="2355726"/>
            <a:ext cx="3456000" cy="10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/>
              <a:t>Lisää kuva                                    2,8 x 9,6 cm </a:t>
            </a:r>
            <a:r>
              <a:rPr lang="fr-FR" dirty="0"/>
              <a:t>| 165 cm x 565 px</a:t>
            </a:r>
            <a:endParaRPr lang="fi-FI" dirty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611560" y="3571289"/>
            <a:ext cx="3456000" cy="10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/>
              <a:t>Lisää kuva                                    2,8 x 9,6 cm </a:t>
            </a:r>
            <a:r>
              <a:rPr lang="fr-FR" dirty="0"/>
              <a:t>| 165 cm x 565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98805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0200-C0E9-4DBE-8522-BFB4FA0D1DB7}" type="datetime1">
              <a:rPr lang="fi-FI" smtClean="0"/>
              <a:t>3.1.2019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612000" y="1107000"/>
            <a:ext cx="7920000" cy="345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/>
              <a:t>Lisää kuva                                                                                      koko </a:t>
            </a:r>
            <a:r>
              <a:rPr lang="fr-FR" dirty="0"/>
              <a:t>9,6 x 22 cm | 565 x 1300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72285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743E-6521-4D9D-A669-2F0B70702EAC}" type="datetime1">
              <a:rPr lang="fi-FI" smtClean="0"/>
              <a:t>3.1.2019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12000" y="1113235"/>
            <a:ext cx="3816000" cy="1674019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726800" y="1113235"/>
            <a:ext cx="3816000" cy="1674019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12000" y="3057804"/>
            <a:ext cx="3816000" cy="1674019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726800" y="3057804"/>
            <a:ext cx="3816000" cy="1674019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19320" y="1113235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726800" y="1113235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12000" y="3059101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726800" y="3059101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42065339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D8E-3BBF-4559-A944-858650886418}" type="datetime1">
              <a:rPr lang="fi-FI" smtClean="0"/>
              <a:t>3.1.2019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64666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D668-9E7C-4320-927C-A1F49686FDD4}" type="datetime1">
              <a:rPr lang="fi-FI" smtClean="0"/>
              <a:t>3.1.2019</a:t>
            </a:fld>
            <a:endParaRPr lang="fi-FI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85322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CD444-EEF8-41CE-900E-E47E39595C60}" type="datetime1">
              <a:rPr lang="fi-FI" smtClean="0"/>
              <a:t>3.1.2019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79330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8" y="206478"/>
            <a:ext cx="8715829" cy="47253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1905000"/>
            <a:ext cx="6923314" cy="131482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597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11216-412F-44BC-A83A-B2A80E9EC161}" type="datetime1">
              <a:rPr lang="fi-FI" smtClean="0"/>
              <a:t>3.1.2019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8" y="205200"/>
            <a:ext cx="8715829" cy="4726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1905000"/>
            <a:ext cx="6923314" cy="131482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2851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8" y="205200"/>
            <a:ext cx="8715829" cy="4726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1905000"/>
            <a:ext cx="6923314" cy="131482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07968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10"/>
          <a:stretch/>
        </p:blipFill>
        <p:spPr>
          <a:xfrm>
            <a:off x="-2790" y="1501504"/>
            <a:ext cx="9146790" cy="3641996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25" y="336807"/>
            <a:ext cx="3416400" cy="855545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1491630"/>
            <a:ext cx="3209346" cy="1404156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1491630"/>
            <a:ext cx="4220006" cy="1404156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31693754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3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800100"/>
            <a:ext cx="9144000" cy="4343399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1115618" y="1329611"/>
            <a:ext cx="7200801" cy="1098123"/>
          </a:xfrm>
          <a:prstGeom prst="rect">
            <a:avLst/>
          </a:prstGeom>
        </p:spPr>
        <p:txBody>
          <a:bodyPr/>
          <a:lstStyle/>
          <a:p>
            <a:r>
              <a:t>Muokkaa perustyyl. napsautt.</a:t>
            </a:r>
          </a:p>
        </p:txBody>
      </p:sp>
      <p:sp>
        <p:nvSpPr>
          <p:cNvPr id="27" name="Shape 27"/>
          <p:cNvSpPr>
            <a:spLocks noGrp="1"/>
          </p:cNvSpPr>
          <p:nvPr>
            <p:ph type="body" sz="quarter" idx="1"/>
          </p:nvPr>
        </p:nvSpPr>
        <p:spPr>
          <a:xfrm>
            <a:off x="1115618" y="2427735"/>
            <a:ext cx="7200801" cy="36004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1600">
                <a:solidFill>
                  <a:schemeClr val="accent1"/>
                </a:solidFill>
              </a:defRPr>
            </a:lvl1pPr>
          </a:lstStyle>
          <a:p>
            <a:r>
              <a:t>Muokkaa alaotsikon perustyyliä napsautt.</a:t>
            </a:r>
          </a:p>
        </p:txBody>
      </p:sp>
      <p:sp>
        <p:nvSpPr>
          <p:cNvPr id="28" name="Shape 28"/>
          <p:cNvSpPr>
            <a:spLocks noGrp="1"/>
          </p:cNvSpPr>
          <p:nvPr>
            <p:ph type="body" sz="quarter" idx="13"/>
          </p:nvPr>
        </p:nvSpPr>
        <p:spPr>
          <a:xfrm>
            <a:off x="1146630" y="4550402"/>
            <a:ext cx="4865806" cy="321129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SzTx/>
              <a:buFontTx/>
              <a:buNone/>
              <a:defRPr sz="1600">
                <a:solidFill>
                  <a:srgbClr val="FFFFFF"/>
                </a:solidFill>
                <a:latin typeface="Arial Narrow"/>
                <a:sym typeface="Arial Narrow"/>
              </a:defRPr>
            </a:lvl1pPr>
          </a:lstStyle>
          <a:p>
            <a:pPr marL="0" indent="0">
              <a:buSzTx/>
              <a:buFontTx/>
              <a:buNone/>
              <a:defRPr sz="1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</p:txBody>
      </p:sp>
      <p:sp>
        <p:nvSpPr>
          <p:cNvPr id="29" name="Shape 29"/>
          <p:cNvSpPr>
            <a:spLocks noGrp="1"/>
          </p:cNvSpPr>
          <p:nvPr>
            <p:ph type="body" sz="quarter" idx="14"/>
          </p:nvPr>
        </p:nvSpPr>
        <p:spPr>
          <a:xfrm>
            <a:off x="1115618" y="2787776"/>
            <a:ext cx="7200801" cy="28803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SzTx/>
              <a:buFontTx/>
              <a:buNone/>
              <a:defRPr sz="1000"/>
            </a:lvl1pPr>
          </a:lstStyle>
          <a:p>
            <a:pPr marL="0" indent="0">
              <a:spcBef>
                <a:spcPts val="0"/>
              </a:spcBef>
              <a:buSzTx/>
              <a:buFontTx/>
              <a:buNone/>
              <a:defRPr sz="1000"/>
            </a:pPr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pic" sz="quarter" idx="15"/>
          </p:nvPr>
        </p:nvSpPr>
        <p:spPr>
          <a:xfrm>
            <a:off x="7668450" y="303611"/>
            <a:ext cx="936001" cy="936001"/>
          </a:xfrm>
          <a:prstGeom prst="rect">
            <a:avLst/>
          </a:prstGeom>
        </p:spPr>
        <p:txBody>
          <a:bodyPr lIns="91435" rIns="91435">
            <a:noAutofit/>
          </a:bodyPr>
          <a:lstStyle/>
          <a:p>
            <a:endParaRPr/>
          </a:p>
        </p:txBody>
      </p:sp>
      <p:pic>
        <p:nvPicPr>
          <p:cNvPr id="31" name="image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16024" y="336809"/>
            <a:ext cx="3416401" cy="855545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Shape 32"/>
          <p:cNvSpPr>
            <a:spLocks noGrp="1"/>
          </p:cNvSpPr>
          <p:nvPr>
            <p:ph type="sldNum" sz="quarter" idx="2"/>
          </p:nvPr>
        </p:nvSpPr>
        <p:spPr>
          <a:xfrm>
            <a:off x="6332233" y="4657619"/>
            <a:ext cx="220969" cy="21928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60622325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Muokkaa perustyyl. napsautt.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sz="half" idx="1"/>
          </p:nvPr>
        </p:nvSpPr>
        <p:spPr>
          <a:xfrm>
            <a:off x="576000" y="1039502"/>
            <a:ext cx="3780000" cy="3584479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1400"/>
            </a:lvl1pPr>
            <a:lvl2pPr marL="719101" indent="-363520">
              <a:spcBef>
                <a:spcPts val="1200"/>
              </a:spcBef>
              <a:defRPr sz="1400"/>
            </a:lvl2pPr>
            <a:lvl3pPr marL="1168342" indent="-363519">
              <a:spcBef>
                <a:spcPts val="1200"/>
              </a:spcBef>
              <a:defRPr sz="1400"/>
            </a:lvl3pPr>
            <a:lvl4pPr marL="1436615" indent="-180967">
              <a:spcBef>
                <a:spcPts val="1200"/>
              </a:spcBef>
              <a:defRPr sz="1400"/>
            </a:lvl4pPr>
            <a:lvl5pPr marL="1611232" indent="-174617">
              <a:spcBef>
                <a:spcPts val="1200"/>
              </a:spcBef>
              <a:defRPr sz="1400"/>
            </a:lvl5pPr>
          </a:lstStyle>
          <a:p>
            <a:r>
              <a:t>Muokkaa tekstin perustyylejä napsauttamalla</a:t>
            </a:r>
          </a:p>
          <a:p>
            <a:pPr lvl="1"/>
            <a:r>
              <a:t>toinen taso</a:t>
            </a:r>
          </a:p>
          <a:p>
            <a:pPr lvl="2"/>
            <a:r>
              <a:t>kolmas taso</a:t>
            </a:r>
          </a:p>
          <a:p>
            <a:pPr lvl="3"/>
            <a:r>
              <a:t>neljäs taso</a:t>
            </a:r>
          </a:p>
          <a:p>
            <a:pPr lvl="4"/>
            <a:r>
              <a:t>viides taso</a:t>
            </a:r>
          </a:p>
        </p:txBody>
      </p:sp>
      <p:sp>
        <p:nvSpPr>
          <p:cNvPr id="60" name="Shape 6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2511830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Muokkaa perustyyl. napsautt.</a:t>
            </a:r>
          </a:p>
        </p:txBody>
      </p:sp>
      <p:sp>
        <p:nvSpPr>
          <p:cNvPr id="68" name="Shape 68"/>
          <p:cNvSpPr>
            <a:spLocks noGrp="1"/>
          </p:cNvSpPr>
          <p:nvPr>
            <p:ph type="body" sz="half" idx="1"/>
          </p:nvPr>
        </p:nvSpPr>
        <p:spPr>
          <a:xfrm>
            <a:off x="4283969" y="1039585"/>
            <a:ext cx="3816001" cy="3584394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1400"/>
            </a:lvl1pPr>
            <a:lvl2pPr marL="719101" indent="-363520">
              <a:spcBef>
                <a:spcPts val="1200"/>
              </a:spcBef>
              <a:defRPr sz="1400"/>
            </a:lvl2pPr>
            <a:lvl3pPr marL="1168342" indent="-363519">
              <a:spcBef>
                <a:spcPts val="1200"/>
              </a:spcBef>
              <a:defRPr sz="1400"/>
            </a:lvl3pPr>
            <a:lvl4pPr marL="1436615" indent="-180967">
              <a:spcBef>
                <a:spcPts val="1200"/>
              </a:spcBef>
              <a:defRPr sz="1400"/>
            </a:lvl4pPr>
            <a:lvl5pPr marL="1611232" indent="-174617">
              <a:spcBef>
                <a:spcPts val="1200"/>
              </a:spcBef>
              <a:defRPr sz="1400"/>
            </a:lvl5pPr>
          </a:lstStyle>
          <a:p>
            <a:r>
              <a:t>Muokkaa tekstin perustyylejä napsauttamalla</a:t>
            </a:r>
          </a:p>
          <a:p>
            <a:pPr lvl="1"/>
            <a:r>
              <a:t>toinen taso</a:t>
            </a:r>
          </a:p>
          <a:p>
            <a:pPr lvl="2"/>
            <a:r>
              <a:t>kolmas taso</a:t>
            </a:r>
          </a:p>
          <a:p>
            <a:pPr lvl="3"/>
            <a:r>
              <a:t>neljäs taso</a:t>
            </a:r>
          </a:p>
          <a:p>
            <a:pPr lvl="4"/>
            <a:r>
              <a:t>viides taso</a:t>
            </a:r>
          </a:p>
        </p:txBody>
      </p:sp>
      <p:sp>
        <p:nvSpPr>
          <p:cNvPr id="69" name="Shape 6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pic" sz="half" idx="13"/>
          </p:nvPr>
        </p:nvSpPr>
        <p:spPr>
          <a:xfrm>
            <a:off x="611999" y="1107001"/>
            <a:ext cx="3455989" cy="3456001"/>
          </a:xfrm>
          <a:prstGeom prst="rect">
            <a:avLst/>
          </a:prstGeom>
        </p:spPr>
        <p:txBody>
          <a:bodyPr lIns="91435" rIns="91435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2090649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Muokkaa perustyyl. napsautt.</a:t>
            </a:r>
          </a:p>
        </p:txBody>
      </p:sp>
      <p:sp>
        <p:nvSpPr>
          <p:cNvPr id="78" name="Shape 78"/>
          <p:cNvSpPr>
            <a:spLocks noGrp="1"/>
          </p:cNvSpPr>
          <p:nvPr>
            <p:ph type="body" sz="half" idx="1"/>
          </p:nvPr>
        </p:nvSpPr>
        <p:spPr>
          <a:xfrm>
            <a:off x="4283969" y="1039585"/>
            <a:ext cx="3816001" cy="3584394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1400"/>
            </a:lvl1pPr>
            <a:lvl2pPr marL="719101" indent="-363520">
              <a:spcBef>
                <a:spcPts val="1200"/>
              </a:spcBef>
              <a:defRPr sz="1400"/>
            </a:lvl2pPr>
            <a:lvl3pPr marL="1168342" indent="-363519">
              <a:spcBef>
                <a:spcPts val="1200"/>
              </a:spcBef>
              <a:defRPr sz="1400"/>
            </a:lvl3pPr>
            <a:lvl4pPr marL="1436615" indent="-180967">
              <a:spcBef>
                <a:spcPts val="1200"/>
              </a:spcBef>
              <a:defRPr sz="1400"/>
            </a:lvl4pPr>
            <a:lvl5pPr marL="1611232" indent="-174617">
              <a:spcBef>
                <a:spcPts val="1200"/>
              </a:spcBef>
              <a:defRPr sz="1400"/>
            </a:lvl5pPr>
          </a:lstStyle>
          <a:p>
            <a:r>
              <a:t>Muokkaa tekstin perustyylejä napsauttamalla</a:t>
            </a:r>
          </a:p>
          <a:p>
            <a:pPr lvl="1"/>
            <a:r>
              <a:t>toinen taso</a:t>
            </a:r>
          </a:p>
          <a:p>
            <a:pPr lvl="2"/>
            <a:r>
              <a:t>kolmas taso</a:t>
            </a:r>
          </a:p>
          <a:p>
            <a:pPr lvl="3"/>
            <a:r>
              <a:t>neljäs taso</a:t>
            </a:r>
          </a:p>
          <a:p>
            <a:pPr lvl="4"/>
            <a:r>
              <a:t>viides taso</a:t>
            </a:r>
          </a:p>
        </p:txBody>
      </p:sp>
      <p:sp>
        <p:nvSpPr>
          <p:cNvPr id="79" name="Shape 7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0" name="Shape 80"/>
          <p:cNvSpPr>
            <a:spLocks noGrp="1"/>
          </p:cNvSpPr>
          <p:nvPr>
            <p:ph type="pic" sz="quarter" idx="13"/>
          </p:nvPr>
        </p:nvSpPr>
        <p:spPr>
          <a:xfrm>
            <a:off x="611560" y="1106998"/>
            <a:ext cx="3456000" cy="1008002"/>
          </a:xfrm>
          <a:prstGeom prst="rect">
            <a:avLst/>
          </a:prstGeom>
        </p:spPr>
        <p:txBody>
          <a:bodyPr lIns="91435" rIns="91435">
            <a:noAutofit/>
          </a:bodyPr>
          <a:lstStyle/>
          <a:p>
            <a:endParaRPr/>
          </a:p>
        </p:txBody>
      </p:sp>
      <p:sp>
        <p:nvSpPr>
          <p:cNvPr id="81" name="Shape 81"/>
          <p:cNvSpPr>
            <a:spLocks noGrp="1"/>
          </p:cNvSpPr>
          <p:nvPr>
            <p:ph type="pic" sz="quarter" idx="14"/>
          </p:nvPr>
        </p:nvSpPr>
        <p:spPr>
          <a:xfrm>
            <a:off x="611560" y="2355725"/>
            <a:ext cx="3456000" cy="1008001"/>
          </a:xfrm>
          <a:prstGeom prst="rect">
            <a:avLst/>
          </a:prstGeom>
        </p:spPr>
        <p:txBody>
          <a:bodyPr lIns="91435" rIns="91435">
            <a:noAutofit/>
          </a:bodyPr>
          <a:lstStyle/>
          <a:p>
            <a:endParaRPr/>
          </a:p>
        </p:txBody>
      </p:sp>
      <p:sp>
        <p:nvSpPr>
          <p:cNvPr id="82" name="Shape 82"/>
          <p:cNvSpPr>
            <a:spLocks noGrp="1"/>
          </p:cNvSpPr>
          <p:nvPr>
            <p:ph type="pic" sz="quarter" idx="15"/>
          </p:nvPr>
        </p:nvSpPr>
        <p:spPr>
          <a:xfrm>
            <a:off x="611560" y="3571290"/>
            <a:ext cx="3456000" cy="1008001"/>
          </a:xfrm>
          <a:prstGeom prst="rect">
            <a:avLst/>
          </a:prstGeom>
        </p:spPr>
        <p:txBody>
          <a:bodyPr lIns="91435" rIns="91435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6323192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image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164289" y="4867201"/>
            <a:ext cx="1595702" cy="129601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Shape 9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Muokkaa perustyyl. napsautt.</a:t>
            </a:r>
          </a:p>
        </p:txBody>
      </p:sp>
      <p:sp>
        <p:nvSpPr>
          <p:cNvPr id="91" name="Shape 9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pic" idx="13"/>
          </p:nvPr>
        </p:nvSpPr>
        <p:spPr>
          <a:xfrm>
            <a:off x="612001" y="1107001"/>
            <a:ext cx="7920002" cy="3456001"/>
          </a:xfrm>
          <a:prstGeom prst="rect">
            <a:avLst/>
          </a:prstGeom>
        </p:spPr>
        <p:txBody>
          <a:bodyPr lIns="91435" rIns="91435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6106620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image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164289" y="4867201"/>
            <a:ext cx="1595702" cy="129601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Shape 10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Muokkaa perustyyl. napsautt.</a:t>
            </a:r>
          </a:p>
        </p:txBody>
      </p:sp>
      <p:sp>
        <p:nvSpPr>
          <p:cNvPr id="101" name="Shape 10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02" name="Shape 102"/>
          <p:cNvSpPr>
            <a:spLocks noGrp="1"/>
          </p:cNvSpPr>
          <p:nvPr>
            <p:ph type="body" sz="quarter" idx="1"/>
          </p:nvPr>
        </p:nvSpPr>
        <p:spPr>
          <a:xfrm>
            <a:off x="612001" y="1113234"/>
            <a:ext cx="3816002" cy="1674020"/>
          </a:xfrm>
          <a:prstGeom prst="rect">
            <a:avLst/>
          </a:prstGeom>
          <a:solidFill>
            <a:schemeClr val="accent3"/>
          </a:solidFill>
        </p:spPr>
        <p:txBody>
          <a:bodyPr lIns="179990" tIns="179990" rIns="179990" bIns="179990"/>
          <a:lstStyle>
            <a:lvl1pPr>
              <a:spcBef>
                <a:spcPts val="600"/>
              </a:spcBef>
              <a:defRPr sz="1200">
                <a:solidFill>
                  <a:srgbClr val="FFFFFF"/>
                </a:solidFill>
              </a:defRPr>
            </a:lvl1pPr>
            <a:lvl2pPr marL="719101" indent="-363520">
              <a:spcBef>
                <a:spcPts val="600"/>
              </a:spcBef>
              <a:defRPr sz="1200">
                <a:solidFill>
                  <a:srgbClr val="FFFFFF"/>
                </a:solidFill>
              </a:defRPr>
            </a:lvl2pPr>
          </a:lstStyle>
          <a:p>
            <a:r>
              <a:t>Muokkaa tekstin perustyylejä napsauttamalla</a:t>
            </a:r>
          </a:p>
          <a:p>
            <a:pPr lvl="1"/>
            <a:r>
              <a:t>toinen taso</a:t>
            </a:r>
          </a:p>
        </p:txBody>
      </p:sp>
      <p:sp>
        <p:nvSpPr>
          <p:cNvPr id="103" name="Shape 103"/>
          <p:cNvSpPr>
            <a:spLocks noGrp="1"/>
          </p:cNvSpPr>
          <p:nvPr>
            <p:ph type="body" sz="quarter" idx="13"/>
          </p:nvPr>
        </p:nvSpPr>
        <p:spPr>
          <a:xfrm>
            <a:off x="4726801" y="1113234"/>
            <a:ext cx="3816001" cy="1674020"/>
          </a:xfrm>
          <a:prstGeom prst="rect">
            <a:avLst/>
          </a:prstGeom>
          <a:solidFill>
            <a:schemeClr val="accent1"/>
          </a:solidFill>
        </p:spPr>
        <p:txBody>
          <a:bodyPr lIns="179990" tIns="179990" rIns="179990" bIns="179990"/>
          <a:lstStyle>
            <a:lvl1pPr>
              <a:spcBef>
                <a:spcPts val="450"/>
              </a:spcBef>
              <a:defRPr sz="1200">
                <a:solidFill>
                  <a:srgbClr val="FFFFFF"/>
                </a:solidFill>
              </a:defRPr>
            </a:lvl1pPr>
          </a:lstStyle>
          <a:p>
            <a:pPr>
              <a:spcBef>
                <a:spcPts val="600"/>
              </a:spcBef>
              <a:defRPr sz="1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4" name="Shape 104"/>
          <p:cNvSpPr>
            <a:spLocks noGrp="1"/>
          </p:cNvSpPr>
          <p:nvPr>
            <p:ph type="body" sz="quarter" idx="14"/>
          </p:nvPr>
        </p:nvSpPr>
        <p:spPr>
          <a:xfrm>
            <a:off x="612001" y="3057805"/>
            <a:ext cx="3816002" cy="1674020"/>
          </a:xfrm>
          <a:prstGeom prst="rect">
            <a:avLst/>
          </a:prstGeom>
          <a:solidFill>
            <a:schemeClr val="accent2"/>
          </a:solidFill>
        </p:spPr>
        <p:txBody>
          <a:bodyPr lIns="179990" tIns="179990" rIns="179990" bIns="179990"/>
          <a:lstStyle>
            <a:lvl1pPr>
              <a:spcBef>
                <a:spcPts val="450"/>
              </a:spcBef>
              <a:defRPr sz="1200">
                <a:solidFill>
                  <a:srgbClr val="FFFFFF"/>
                </a:solidFill>
              </a:defRPr>
            </a:lvl1pPr>
          </a:lstStyle>
          <a:p>
            <a:pPr>
              <a:spcBef>
                <a:spcPts val="600"/>
              </a:spcBef>
              <a:defRPr sz="1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5" name="Shape 105"/>
          <p:cNvSpPr>
            <a:spLocks noGrp="1"/>
          </p:cNvSpPr>
          <p:nvPr>
            <p:ph type="body" sz="quarter" idx="15"/>
          </p:nvPr>
        </p:nvSpPr>
        <p:spPr>
          <a:xfrm>
            <a:off x="4726801" y="3057805"/>
            <a:ext cx="3816001" cy="1674020"/>
          </a:xfrm>
          <a:prstGeom prst="rect">
            <a:avLst/>
          </a:prstGeom>
          <a:solidFill>
            <a:schemeClr val="accent4"/>
          </a:solidFill>
        </p:spPr>
        <p:txBody>
          <a:bodyPr lIns="179990" tIns="179990" rIns="179990" bIns="179990"/>
          <a:lstStyle>
            <a:lvl1pPr>
              <a:spcBef>
                <a:spcPts val="450"/>
              </a:spcBef>
              <a:defRPr sz="1200">
                <a:solidFill>
                  <a:srgbClr val="FFFFFF"/>
                </a:solidFill>
              </a:defRPr>
            </a:lvl1pPr>
          </a:lstStyle>
          <a:p>
            <a:pPr>
              <a:spcBef>
                <a:spcPts val="600"/>
              </a:spcBef>
              <a:defRPr sz="1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6" name="Shape 106"/>
          <p:cNvSpPr>
            <a:spLocks noGrp="1"/>
          </p:cNvSpPr>
          <p:nvPr>
            <p:ph type="body" sz="quarter" idx="16"/>
          </p:nvPr>
        </p:nvSpPr>
        <p:spPr>
          <a:xfrm>
            <a:off x="619320" y="1113234"/>
            <a:ext cx="3816002" cy="378396"/>
          </a:xfrm>
          <a:prstGeom prst="rect">
            <a:avLst/>
          </a:prstGeom>
        </p:spPr>
        <p:txBody>
          <a:bodyPr lIns="107993" tIns="107993" rIns="107993" bIns="107993"/>
          <a:lstStyle>
            <a:lvl1pPr marL="0" indent="0" defTabSz="500634">
              <a:spcBef>
                <a:spcPts val="375"/>
              </a:spcBef>
              <a:buSzTx/>
              <a:buFontTx/>
              <a:buNone/>
              <a:defRPr sz="1168" b="1">
                <a:solidFill>
                  <a:srgbClr val="FFFFFF"/>
                </a:solidFill>
              </a:defRPr>
            </a:lvl1pPr>
          </a:lstStyle>
          <a:p>
            <a:pPr marL="0" indent="0" defTabSz="667512">
              <a:spcBef>
                <a:spcPts val="500"/>
              </a:spcBef>
              <a:buSzTx/>
              <a:buFontTx/>
              <a:buNone/>
              <a:defRPr sz="1168" b="1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7"/>
          </p:nvPr>
        </p:nvSpPr>
        <p:spPr>
          <a:xfrm>
            <a:off x="4726801" y="1113234"/>
            <a:ext cx="3816001" cy="378396"/>
          </a:xfrm>
          <a:prstGeom prst="rect">
            <a:avLst/>
          </a:prstGeom>
        </p:spPr>
        <p:txBody>
          <a:bodyPr lIns="107993" tIns="107993" rIns="107993" bIns="107993"/>
          <a:lstStyle>
            <a:lvl1pPr marL="0" indent="0" defTabSz="500634">
              <a:spcBef>
                <a:spcPts val="375"/>
              </a:spcBef>
              <a:buSzTx/>
              <a:buFontTx/>
              <a:buNone/>
              <a:defRPr sz="1168" b="1">
                <a:solidFill>
                  <a:srgbClr val="FFFFFF"/>
                </a:solidFill>
              </a:defRPr>
            </a:lvl1pPr>
          </a:lstStyle>
          <a:p>
            <a:pPr marL="0" indent="0" defTabSz="667512">
              <a:spcBef>
                <a:spcPts val="500"/>
              </a:spcBef>
              <a:buSzTx/>
              <a:buFontTx/>
              <a:buNone/>
              <a:defRPr sz="1168" b="1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8" name="Shape 108"/>
          <p:cNvSpPr>
            <a:spLocks noGrp="1"/>
          </p:cNvSpPr>
          <p:nvPr>
            <p:ph type="body" sz="quarter" idx="18"/>
          </p:nvPr>
        </p:nvSpPr>
        <p:spPr>
          <a:xfrm>
            <a:off x="612001" y="3059101"/>
            <a:ext cx="3816002" cy="378396"/>
          </a:xfrm>
          <a:prstGeom prst="rect">
            <a:avLst/>
          </a:prstGeom>
        </p:spPr>
        <p:txBody>
          <a:bodyPr lIns="107993" tIns="107993" rIns="107993" bIns="107993"/>
          <a:lstStyle>
            <a:lvl1pPr marL="0" indent="0" defTabSz="500634">
              <a:spcBef>
                <a:spcPts val="375"/>
              </a:spcBef>
              <a:buSzTx/>
              <a:buFontTx/>
              <a:buNone/>
              <a:defRPr sz="1168" b="1">
                <a:solidFill>
                  <a:srgbClr val="FFFFFF"/>
                </a:solidFill>
              </a:defRPr>
            </a:lvl1pPr>
          </a:lstStyle>
          <a:p>
            <a:pPr marL="0" indent="0" defTabSz="667512">
              <a:spcBef>
                <a:spcPts val="500"/>
              </a:spcBef>
              <a:buSzTx/>
              <a:buFontTx/>
              <a:buNone/>
              <a:defRPr sz="1168" b="1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9" name="Shape 109"/>
          <p:cNvSpPr>
            <a:spLocks noGrp="1"/>
          </p:cNvSpPr>
          <p:nvPr>
            <p:ph type="body" sz="quarter" idx="19"/>
          </p:nvPr>
        </p:nvSpPr>
        <p:spPr>
          <a:xfrm>
            <a:off x="4726801" y="3059101"/>
            <a:ext cx="3816001" cy="378396"/>
          </a:xfrm>
          <a:prstGeom prst="rect">
            <a:avLst/>
          </a:prstGeom>
        </p:spPr>
        <p:txBody>
          <a:bodyPr lIns="107993" tIns="107993" rIns="107993" bIns="107993"/>
          <a:lstStyle>
            <a:lvl1pPr marL="0" indent="0" defTabSz="500634">
              <a:spcBef>
                <a:spcPts val="375"/>
              </a:spcBef>
              <a:buSzTx/>
              <a:buFontTx/>
              <a:buNone/>
              <a:defRPr sz="1168" b="1">
                <a:solidFill>
                  <a:srgbClr val="FFFFFF"/>
                </a:solidFill>
              </a:defRPr>
            </a:lvl1pPr>
          </a:lstStyle>
          <a:p>
            <a:pPr marL="0" indent="0" defTabSz="667512">
              <a:spcBef>
                <a:spcPts val="500"/>
              </a:spcBef>
              <a:buSzTx/>
              <a:buFontTx/>
              <a:buNone/>
              <a:defRPr sz="1168" b="1">
                <a:solidFill>
                  <a:srgbClr val="FFFFFF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1466692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/>
        </p:nvSpPr>
        <p:spPr>
          <a:xfrm>
            <a:off x="210457" y="206480"/>
            <a:ext cx="8715831" cy="472538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7" tIns="45718" rIns="45717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title"/>
          </p:nvPr>
        </p:nvSpPr>
        <p:spPr>
          <a:xfrm>
            <a:off x="1153887" y="1905000"/>
            <a:ext cx="6923315" cy="13148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Muokkaa perustyyl. napsautt.</a:t>
            </a:r>
          </a:p>
        </p:txBody>
      </p:sp>
      <p:sp>
        <p:nvSpPr>
          <p:cNvPr id="143" name="Shape 143"/>
          <p:cNvSpPr>
            <a:spLocks noGrp="1"/>
          </p:cNvSpPr>
          <p:nvPr>
            <p:ph type="sldNum" sz="quarter" idx="2"/>
          </p:nvPr>
        </p:nvSpPr>
        <p:spPr>
          <a:xfrm>
            <a:off x="6332233" y="4657619"/>
            <a:ext cx="220969" cy="21928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898821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4000" y="1377043"/>
            <a:ext cx="7380000" cy="32175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AE37-2DE2-41BD-97FD-C689329C0CB9}" type="datetime1">
              <a:rPr lang="fi-FI" smtClean="0"/>
              <a:t>3.1.2019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04000" y="1043868"/>
            <a:ext cx="7380000" cy="377428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/>
              <a:t>Lisää väliotsikko napsauttamalla</a:t>
            </a:r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/>
        </p:nvSpPr>
        <p:spPr>
          <a:xfrm>
            <a:off x="210457" y="205199"/>
            <a:ext cx="8715831" cy="4726802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45717" tIns="45718" rIns="45717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1" name="Shape 151"/>
          <p:cNvSpPr>
            <a:spLocks noGrp="1"/>
          </p:cNvSpPr>
          <p:nvPr>
            <p:ph type="title"/>
          </p:nvPr>
        </p:nvSpPr>
        <p:spPr>
          <a:xfrm>
            <a:off x="1153887" y="1905000"/>
            <a:ext cx="6923315" cy="13148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Muokkaa perustyyl. napsautt.</a:t>
            </a:r>
          </a:p>
        </p:txBody>
      </p:sp>
      <p:sp>
        <p:nvSpPr>
          <p:cNvPr id="152" name="Shape 152"/>
          <p:cNvSpPr>
            <a:spLocks noGrp="1"/>
          </p:cNvSpPr>
          <p:nvPr>
            <p:ph type="sldNum" sz="quarter" idx="2"/>
          </p:nvPr>
        </p:nvSpPr>
        <p:spPr>
          <a:xfrm>
            <a:off x="6332233" y="4657619"/>
            <a:ext cx="220969" cy="21928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7327745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/>
        </p:nvSpPr>
        <p:spPr>
          <a:xfrm>
            <a:off x="210457" y="205199"/>
            <a:ext cx="8715831" cy="4726802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7" tIns="45718" rIns="45717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0" name="Shape 160"/>
          <p:cNvSpPr>
            <a:spLocks noGrp="1"/>
          </p:cNvSpPr>
          <p:nvPr>
            <p:ph type="title"/>
          </p:nvPr>
        </p:nvSpPr>
        <p:spPr>
          <a:xfrm>
            <a:off x="1153887" y="1905000"/>
            <a:ext cx="6923315" cy="13148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Muokkaa perustyyl. napsautt.</a:t>
            </a:r>
          </a:p>
        </p:txBody>
      </p:sp>
      <p:sp>
        <p:nvSpPr>
          <p:cNvPr id="161" name="Shape 161"/>
          <p:cNvSpPr>
            <a:spLocks noGrp="1"/>
          </p:cNvSpPr>
          <p:nvPr>
            <p:ph type="sldNum" sz="quarter" idx="2"/>
          </p:nvPr>
        </p:nvSpPr>
        <p:spPr>
          <a:xfrm>
            <a:off x="6332233" y="4657619"/>
            <a:ext cx="220969" cy="21928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2580602"/>
      </p:ext>
    </p:extLst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4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lIns="91436" tIns="45718" rIns="91436" bIns="45718"/>
          <a:lstStyle/>
          <a:p>
            <a:fld id="{4BD1F8F9-2302-1449-BE88-2208E010FE2F}" type="datetime1">
              <a:rPr lang="fi-FI" smtClean="0"/>
              <a:pPr/>
              <a:t>3.1.2019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lIns="91436" tIns="45718" rIns="91436" bIns="45718"/>
          <a:lstStyle/>
          <a:p>
            <a:r>
              <a:rPr lang="fi-FI"/>
              <a:t>Suomidigi.fi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745247" y="4822097"/>
            <a:ext cx="220970" cy="219288"/>
          </a:xfrm>
        </p:spPr>
        <p:txBody>
          <a:bodyPr/>
          <a:lstStyle/>
          <a:p>
            <a:fld id="{E2B5E1F0-91D4-E742-9874-5AD5FB47602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31953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4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7200" y="278474"/>
            <a:ext cx="8229600" cy="1102519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57200" y="1536521"/>
            <a:ext cx="8229600" cy="3132773"/>
          </a:xfrm>
          <a:noFill/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34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 sz="800"/>
            </a:lvl1pPr>
          </a:lstStyle>
          <a:p>
            <a:fld id="{F6DB913E-2324-814B-97DF-A9DC456A27A6}" type="datetime1">
              <a:rPr lang="fi-FI" smtClean="0"/>
              <a:pPr/>
              <a:t>3.1.2019</a:t>
            </a:fld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745247" y="4822097"/>
            <a:ext cx="220970" cy="219288"/>
          </a:xfrm>
        </p:spPr>
        <p:txBody>
          <a:bodyPr/>
          <a:lstStyle/>
          <a:p>
            <a:fld id="{E2B5E1F0-91D4-E742-9874-5AD5FB47602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6397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11216-412F-44BC-A83A-B2A80E9EC161}" type="datetime1">
              <a:rPr lang="fi-FI" smtClean="0"/>
              <a:t>3.1.2019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8570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039500"/>
            <a:ext cx="3780000" cy="3584478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400"/>
            </a:lvl1pPr>
            <a:lvl2pPr>
              <a:spcBef>
                <a:spcPts val="0"/>
              </a:spcBef>
              <a:spcAft>
                <a:spcPts val="1200"/>
              </a:spcAft>
              <a:defRPr sz="1400"/>
            </a:lvl2pPr>
            <a:lvl3pPr>
              <a:spcBef>
                <a:spcPts val="0"/>
              </a:spcBef>
              <a:spcAft>
                <a:spcPts val="1200"/>
              </a:spcAft>
              <a:defRPr sz="1400"/>
            </a:lvl3pPr>
            <a:lvl4pPr>
              <a:spcBef>
                <a:spcPts val="0"/>
              </a:spcBef>
              <a:spcAft>
                <a:spcPts val="1200"/>
              </a:spcAft>
              <a:defRPr sz="1400"/>
            </a:lvl4pPr>
            <a:lvl5pPr>
              <a:spcBef>
                <a:spcPts val="0"/>
              </a:spcBef>
              <a:spcAft>
                <a:spcPts val="120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039500"/>
            <a:ext cx="3816000" cy="3584478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400"/>
            </a:lvl1pPr>
            <a:lvl2pPr>
              <a:spcAft>
                <a:spcPts val="1200"/>
              </a:spcAft>
              <a:defRPr sz="14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385D-328E-49CF-8A2F-B87A2E90108C}" type="datetime1">
              <a:rPr lang="fi-FI" smtClean="0"/>
              <a:t>3.1.2019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039586"/>
            <a:ext cx="3816000" cy="3584392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400"/>
            </a:lvl1pPr>
            <a:lvl2pPr>
              <a:spcAft>
                <a:spcPts val="1200"/>
              </a:spcAft>
              <a:defRPr sz="14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166E-3385-4E75-90B8-42D60FB3A95F}" type="datetime1">
              <a:rPr lang="fi-FI" smtClean="0"/>
              <a:t>3.1.2019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612000" y="1107000"/>
            <a:ext cx="3455988" cy="345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/>
              <a:t>Lisää kuva                                    9,6 x 9,6 cm | </a:t>
            </a:r>
            <a:r>
              <a:rPr lang="fr-FR" dirty="0"/>
              <a:t>565 px x 565 px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039586"/>
            <a:ext cx="3816000" cy="3584392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400"/>
            </a:lvl1pPr>
            <a:lvl2pPr>
              <a:spcAft>
                <a:spcPts val="1200"/>
              </a:spcAft>
              <a:defRPr sz="14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5906-2EEB-49D6-AE2A-991E992C9A6F}" type="datetime1">
              <a:rPr lang="fi-FI" smtClean="0"/>
              <a:t>3.1.2019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611560" y="1106999"/>
            <a:ext cx="3456000" cy="10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/>
              <a:t>Lisää kuva                                    2,8 x 9,6 cm </a:t>
            </a:r>
            <a:r>
              <a:rPr lang="fr-FR" dirty="0"/>
              <a:t>| 165 cm x 565 px</a:t>
            </a:r>
            <a:endParaRPr lang="fi-FI" dirty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611560" y="2355726"/>
            <a:ext cx="3456000" cy="10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/>
              <a:t>Lisää kuva                                    2,8 x 9,6 cm </a:t>
            </a:r>
            <a:r>
              <a:rPr lang="fr-FR" dirty="0"/>
              <a:t>| 165 cm x 565 px</a:t>
            </a:r>
            <a:endParaRPr lang="fi-FI" dirty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611560" y="3571289"/>
            <a:ext cx="3456000" cy="10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/>
              <a:t>Lisää kuva                                    2,8 x 9,6 cm </a:t>
            </a:r>
            <a:r>
              <a:rPr lang="fr-FR" dirty="0"/>
              <a:t>| 165 cm x 565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0200-C0E9-4DBE-8522-BFB4FA0D1DB7}" type="datetime1">
              <a:rPr lang="fi-FI" smtClean="0"/>
              <a:t>3.1.2019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612000" y="1107000"/>
            <a:ext cx="7920000" cy="345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/>
              <a:t>Lisää kuva                                                                                      koko </a:t>
            </a:r>
            <a:r>
              <a:rPr lang="fr-FR" dirty="0"/>
              <a:t>9,6 x 22 cm | 565 x 1300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743E-6521-4D9D-A669-2F0B70702EAC}" type="datetime1">
              <a:rPr lang="fi-FI" smtClean="0"/>
              <a:t>3.1.2019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12000" y="1113235"/>
            <a:ext cx="3816000" cy="1674019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726800" y="1113235"/>
            <a:ext cx="3816000" cy="1674019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12000" y="3057804"/>
            <a:ext cx="3816000" cy="1674019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726800" y="3057804"/>
            <a:ext cx="3816000" cy="1674019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19320" y="1113235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726800" y="1113235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12000" y="3059101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726800" y="3059101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image" Target="../media/image6.jpeg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450" y="-1"/>
            <a:ext cx="1373365" cy="2645861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03992" y="108858"/>
            <a:ext cx="7380376" cy="8898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03992" y="1039586"/>
            <a:ext cx="7380376" cy="3584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03992" y="4822372"/>
            <a:ext cx="975264" cy="218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fld id="{9F10F7DF-2664-4BBB-942E-73259016D497}" type="datetime1">
              <a:rPr lang="fi-FI" smtClean="0"/>
              <a:t>3.1.2019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4822372"/>
            <a:ext cx="2895600" cy="218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488800" y="4822372"/>
            <a:ext cx="477416" cy="218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450" y="-1"/>
            <a:ext cx="1373365" cy="2645861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03992" y="108858"/>
            <a:ext cx="7380376" cy="8898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03992" y="1039586"/>
            <a:ext cx="7380376" cy="3584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03992" y="4822372"/>
            <a:ext cx="975264" cy="218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fld id="{9F10F7DF-2664-4BBB-942E-73259016D497}" type="datetime1">
              <a:rPr lang="fi-FI" smtClean="0"/>
              <a:t>3.1.2019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4822372"/>
            <a:ext cx="2895600" cy="218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488800" y="4822372"/>
            <a:ext cx="477416" cy="218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41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g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7164289" y="4867201"/>
            <a:ext cx="1595702" cy="129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2.jpg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7769449" y="-2"/>
            <a:ext cx="1373366" cy="264586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503992" y="108857"/>
            <a:ext cx="7380376" cy="889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7" tIns="45718" rIns="45717" bIns="45718" anchor="ctr">
            <a:normAutofit/>
          </a:bodyPr>
          <a:lstStyle/>
          <a:p>
            <a:r>
              <a:t>Muokkaa perustyyl. napsautt.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503992" y="1039585"/>
            <a:ext cx="7380376" cy="35843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7" tIns="45718" rIns="45717" bIns="45718">
            <a:normAutofit/>
          </a:bodyPr>
          <a:lstStyle/>
          <a:p>
            <a:r>
              <a:t>Muokkaa tekstin perustyylejä napsauttamalla</a:t>
            </a:r>
          </a:p>
          <a:p>
            <a:pPr lvl="1"/>
            <a:r>
              <a:t>toinen taso</a:t>
            </a:r>
          </a:p>
          <a:p>
            <a:pPr lvl="2"/>
            <a:r>
              <a:t>kolmas taso</a:t>
            </a:r>
          </a:p>
          <a:p>
            <a:pPr lvl="3"/>
            <a:r>
              <a:t>neljäs taso</a:t>
            </a:r>
          </a:p>
          <a:p>
            <a:pPr lvl="4"/>
            <a:r>
              <a:t>viides taso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8745247" y="4822097"/>
            <a:ext cx="220970" cy="219288"/>
          </a:xfrm>
          <a:prstGeom prst="rect">
            <a:avLst/>
          </a:prstGeom>
          <a:ln w="12700">
            <a:miter lim="400000"/>
          </a:ln>
        </p:spPr>
        <p:txBody>
          <a:bodyPr wrap="none" lIns="45717" tIns="45718" rIns="45717" bIns="45718" anchor="ctr">
            <a:spAutoFit/>
          </a:bodyPr>
          <a:lstStyle>
            <a:lvl1pPr algn="r">
              <a:defRPr sz="800">
                <a:solidFill>
                  <a:schemeClr val="accent1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927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1" r:id="rId12"/>
  </p:sldLayoutIdLst>
  <p:transition spd="med"/>
  <p:txStyles>
    <p:titleStyle>
      <a:lvl1pPr marL="0" marR="0" indent="0" algn="l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accent1"/>
          </a:solidFill>
          <a:uFillTx/>
          <a:latin typeface="Arial Narrow"/>
          <a:ea typeface="Arial Narrow"/>
          <a:cs typeface="Arial Narrow"/>
          <a:sym typeface="Arial Narrow"/>
        </a:defRPr>
      </a:lvl1pPr>
      <a:lvl2pPr marL="0" marR="0" indent="0" algn="l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accent1"/>
          </a:solidFill>
          <a:uFillTx/>
          <a:latin typeface="Arial Narrow"/>
          <a:ea typeface="Arial Narrow"/>
          <a:cs typeface="Arial Narrow"/>
          <a:sym typeface="Arial Narrow"/>
        </a:defRPr>
      </a:lvl2pPr>
      <a:lvl3pPr marL="0" marR="0" indent="0" algn="l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accent1"/>
          </a:solidFill>
          <a:uFillTx/>
          <a:latin typeface="Arial Narrow"/>
          <a:ea typeface="Arial Narrow"/>
          <a:cs typeface="Arial Narrow"/>
          <a:sym typeface="Arial Narrow"/>
        </a:defRPr>
      </a:lvl3pPr>
      <a:lvl4pPr marL="0" marR="0" indent="0" algn="l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accent1"/>
          </a:solidFill>
          <a:uFillTx/>
          <a:latin typeface="Arial Narrow"/>
          <a:ea typeface="Arial Narrow"/>
          <a:cs typeface="Arial Narrow"/>
          <a:sym typeface="Arial Narrow"/>
        </a:defRPr>
      </a:lvl4pPr>
      <a:lvl5pPr marL="0" marR="0" indent="0" algn="l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accent1"/>
          </a:solidFill>
          <a:uFillTx/>
          <a:latin typeface="Arial Narrow"/>
          <a:ea typeface="Arial Narrow"/>
          <a:cs typeface="Arial Narrow"/>
          <a:sym typeface="Arial Narrow"/>
        </a:defRPr>
      </a:lvl5pPr>
      <a:lvl6pPr marL="0" marR="0" indent="0" algn="l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accent1"/>
          </a:solidFill>
          <a:uFillTx/>
          <a:latin typeface="Arial Narrow"/>
          <a:ea typeface="Arial Narrow"/>
          <a:cs typeface="Arial Narrow"/>
          <a:sym typeface="Arial Narrow"/>
        </a:defRPr>
      </a:lvl6pPr>
      <a:lvl7pPr marL="0" marR="0" indent="0" algn="l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accent1"/>
          </a:solidFill>
          <a:uFillTx/>
          <a:latin typeface="Arial Narrow"/>
          <a:ea typeface="Arial Narrow"/>
          <a:cs typeface="Arial Narrow"/>
          <a:sym typeface="Arial Narrow"/>
        </a:defRPr>
      </a:lvl7pPr>
      <a:lvl8pPr marL="0" marR="0" indent="0" algn="l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accent1"/>
          </a:solidFill>
          <a:uFillTx/>
          <a:latin typeface="Arial Narrow"/>
          <a:ea typeface="Arial Narrow"/>
          <a:cs typeface="Arial Narrow"/>
          <a:sym typeface="Arial Narrow"/>
        </a:defRPr>
      </a:lvl8pPr>
      <a:lvl9pPr marL="0" marR="0" indent="0" algn="l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accent1"/>
          </a:solidFill>
          <a:uFillTx/>
          <a:latin typeface="Arial Narrow"/>
          <a:ea typeface="Arial Narrow"/>
          <a:cs typeface="Arial Narrow"/>
          <a:sym typeface="Arial Narrow"/>
        </a:defRPr>
      </a:lvl9pPr>
    </p:titleStyle>
    <p:bodyStyle>
      <a:lvl1pPr marL="355582" marR="0" indent="-355582" algn="l" defTabSz="914355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Verdana"/>
        <a:buChar char="‒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809982" marR="0" indent="-454400" algn="l" defTabSz="914355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Verdana"/>
        <a:buChar char="‒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324135" marR="0" indent="-519313" algn="l" defTabSz="914355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Verdana"/>
        <a:buChar char="‒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514172" marR="0" indent="-258523" algn="l" defTabSz="914355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Verdana"/>
        <a:buChar char="‒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1686068" marR="0" indent="-249452" algn="l" defTabSz="914355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Verdana"/>
        <a:buChar char="‒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514474" marR="0" indent="-228588" algn="l" defTabSz="914355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Verdana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2971652" marR="0" indent="-228588" algn="l" defTabSz="914355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Verdana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428829" marR="0" indent="-228588" algn="l" defTabSz="914355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Verdana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3886006" marR="0" indent="-228588" algn="l" defTabSz="914355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Verdana"/>
        <a:buChar char="•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178" algn="r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355" algn="r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532" algn="r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709" algn="r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5886" algn="r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064" algn="r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240" algn="r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418" algn="r" defTabSz="9143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9662"/>
            <a:ext cx="7200800" cy="648072"/>
          </a:xfrm>
        </p:spPr>
        <p:txBody>
          <a:bodyPr/>
          <a:lstStyle/>
          <a:p>
            <a:r>
              <a:rPr lang="fi-FI" dirty="0"/>
              <a:t>Asiointipalveluiden laatu</a:t>
            </a:r>
            <a:endParaRPr lang="fi-FI" sz="18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Tekstin paikkamerkki 3"/>
          <p:cNvSpPr>
            <a:spLocks noGrp="1"/>
          </p:cNvSpPr>
          <p:nvPr>
            <p:ph type="body" sz="quarter" idx="14"/>
          </p:nvPr>
        </p:nvSpPr>
        <p:spPr>
          <a:xfrm>
            <a:off x="1115616" y="2931790"/>
            <a:ext cx="7200800" cy="351437"/>
          </a:xfrm>
        </p:spPr>
        <p:txBody>
          <a:bodyPr/>
          <a:lstStyle/>
          <a:p>
            <a:r>
              <a:rPr lang="fi-FI" dirty="0" smtClean="0"/>
              <a:t>Petteri Ohvo, VM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451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" name="Suora yhdysviiva 145"/>
          <p:cNvCxnSpPr/>
          <p:nvPr/>
        </p:nvCxnSpPr>
        <p:spPr>
          <a:xfrm>
            <a:off x="6690301" y="1036011"/>
            <a:ext cx="0" cy="3081357"/>
          </a:xfrm>
          <a:prstGeom prst="line">
            <a:avLst/>
          </a:prstGeom>
          <a:ln w="19050">
            <a:solidFill>
              <a:schemeClr val="accent4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Suorakulmio 44"/>
          <p:cNvSpPr/>
          <p:nvPr/>
        </p:nvSpPr>
        <p:spPr>
          <a:xfrm>
            <a:off x="322953" y="1225929"/>
            <a:ext cx="7705426" cy="54690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i-FI" sz="1350" dirty="0" err="1">
                <a:solidFill>
                  <a:schemeClr val="tx2"/>
                </a:solidFill>
              </a:rPr>
              <a:t>Kriteeristö</a:t>
            </a:r>
            <a:endParaRPr lang="fi-FI" sz="1350" dirty="0">
              <a:solidFill>
                <a:schemeClr val="tx2"/>
              </a:solidFill>
            </a:endParaRPr>
          </a:p>
        </p:txBody>
      </p:sp>
      <p:sp>
        <p:nvSpPr>
          <p:cNvPr id="46" name="Suorakulmio 45"/>
          <p:cNvSpPr/>
          <p:nvPr/>
        </p:nvSpPr>
        <p:spPr>
          <a:xfrm>
            <a:off x="322958" y="1880832"/>
            <a:ext cx="7705426" cy="54690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i-FI" sz="1350" dirty="0">
                <a:solidFill>
                  <a:schemeClr val="tx2"/>
                </a:solidFill>
              </a:rPr>
              <a:t>Itsearviointi</a:t>
            </a:r>
          </a:p>
        </p:txBody>
      </p:sp>
      <p:sp>
        <p:nvSpPr>
          <p:cNvPr id="47" name="Suorakulmio 46"/>
          <p:cNvSpPr/>
          <p:nvPr/>
        </p:nvSpPr>
        <p:spPr>
          <a:xfrm>
            <a:off x="322953" y="2535735"/>
            <a:ext cx="7705426" cy="54690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i-FI" sz="1350" dirty="0">
                <a:solidFill>
                  <a:schemeClr val="tx2"/>
                </a:solidFill>
              </a:rPr>
              <a:t>Asiakasarviointi</a:t>
            </a:r>
          </a:p>
        </p:txBody>
      </p:sp>
      <p:sp>
        <p:nvSpPr>
          <p:cNvPr id="48" name="Suorakulmio 47"/>
          <p:cNvSpPr/>
          <p:nvPr/>
        </p:nvSpPr>
        <p:spPr>
          <a:xfrm>
            <a:off x="322953" y="3188318"/>
            <a:ext cx="7705426" cy="54690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i-FI" sz="1350" dirty="0">
                <a:solidFill>
                  <a:schemeClr val="tx2"/>
                </a:solidFill>
              </a:rPr>
              <a:t>Käyttöaste</a:t>
            </a:r>
          </a:p>
        </p:txBody>
      </p:sp>
      <p:cxnSp>
        <p:nvCxnSpPr>
          <p:cNvPr id="137" name="Suora yhdysviiva 136"/>
          <p:cNvCxnSpPr/>
          <p:nvPr/>
        </p:nvCxnSpPr>
        <p:spPr>
          <a:xfrm>
            <a:off x="3826892" y="1121033"/>
            <a:ext cx="0" cy="299633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yhdysviiva 137"/>
          <p:cNvCxnSpPr/>
          <p:nvPr/>
        </p:nvCxnSpPr>
        <p:spPr>
          <a:xfrm>
            <a:off x="3492522" y="1121033"/>
            <a:ext cx="0" cy="299633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uora yhdysviiva 142"/>
          <p:cNvCxnSpPr/>
          <p:nvPr/>
        </p:nvCxnSpPr>
        <p:spPr>
          <a:xfrm>
            <a:off x="3132145" y="1121033"/>
            <a:ext cx="0" cy="299633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uora yhdysviiva 143"/>
          <p:cNvCxnSpPr/>
          <p:nvPr/>
        </p:nvCxnSpPr>
        <p:spPr>
          <a:xfrm>
            <a:off x="2784127" y="1121033"/>
            <a:ext cx="0" cy="299633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uora yhdysviiva 110"/>
          <p:cNvCxnSpPr/>
          <p:nvPr/>
        </p:nvCxnSpPr>
        <p:spPr>
          <a:xfrm>
            <a:off x="5148064" y="1121033"/>
            <a:ext cx="0" cy="299633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uora yhdysviiva 113"/>
          <p:cNvCxnSpPr/>
          <p:nvPr/>
        </p:nvCxnSpPr>
        <p:spPr>
          <a:xfrm>
            <a:off x="5583569" y="1121033"/>
            <a:ext cx="0" cy="299633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uora yhdysviiva 114"/>
          <p:cNvCxnSpPr/>
          <p:nvPr/>
        </p:nvCxnSpPr>
        <p:spPr>
          <a:xfrm>
            <a:off x="6540176" y="1121033"/>
            <a:ext cx="0" cy="299633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uora yhdysviiva 115"/>
          <p:cNvCxnSpPr/>
          <p:nvPr/>
        </p:nvCxnSpPr>
        <p:spPr>
          <a:xfrm>
            <a:off x="7185983" y="1121033"/>
            <a:ext cx="0" cy="299633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503992" y="108858"/>
            <a:ext cx="7380376" cy="679045"/>
          </a:xfrm>
        </p:spPr>
        <p:txBody>
          <a:bodyPr/>
          <a:lstStyle/>
          <a:p>
            <a:r>
              <a:rPr lang="fi-FI" dirty="0"/>
              <a:t>Aikataulutus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10</a:t>
            </a:fld>
            <a:endParaRPr lang="fi-FI"/>
          </a:p>
        </p:txBody>
      </p:sp>
      <p:cxnSp>
        <p:nvCxnSpPr>
          <p:cNvPr id="7" name="Suora yhdysviiva 6"/>
          <p:cNvCxnSpPr/>
          <p:nvPr/>
        </p:nvCxnSpPr>
        <p:spPr>
          <a:xfrm>
            <a:off x="1660642" y="4191928"/>
            <a:ext cx="682815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kstiruutu 42"/>
          <p:cNvSpPr txBox="1"/>
          <p:nvPr/>
        </p:nvSpPr>
        <p:spPr>
          <a:xfrm>
            <a:off x="1544636" y="4623977"/>
            <a:ext cx="56938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350" dirty="0"/>
              <a:t>2018</a:t>
            </a:r>
          </a:p>
        </p:txBody>
      </p:sp>
      <p:sp>
        <p:nvSpPr>
          <p:cNvPr id="49" name="Suorakulmio 48"/>
          <p:cNvSpPr/>
          <p:nvPr/>
        </p:nvSpPr>
        <p:spPr>
          <a:xfrm>
            <a:off x="755575" y="825331"/>
            <a:ext cx="1457811" cy="210680"/>
          </a:xfrm>
          <a:prstGeom prst="rect">
            <a:avLst/>
          </a:prstGeom>
          <a:noFill/>
          <a:ln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sz="1200" dirty="0">
                <a:solidFill>
                  <a:schemeClr val="tx2"/>
                </a:solidFill>
              </a:rPr>
              <a:t>Infotilaisuus 07.03</a:t>
            </a:r>
          </a:p>
        </p:txBody>
      </p:sp>
      <p:cxnSp>
        <p:nvCxnSpPr>
          <p:cNvPr id="51" name="Suora yhdysviiva 50"/>
          <p:cNvCxnSpPr/>
          <p:nvPr/>
        </p:nvCxnSpPr>
        <p:spPr>
          <a:xfrm>
            <a:off x="1906433" y="1036011"/>
            <a:ext cx="0" cy="3081357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Ryhmä 49"/>
          <p:cNvGrpSpPr/>
          <p:nvPr/>
        </p:nvGrpSpPr>
        <p:grpSpPr>
          <a:xfrm>
            <a:off x="1637328" y="4006393"/>
            <a:ext cx="377026" cy="718261"/>
            <a:chOff x="2633859" y="4000525"/>
            <a:chExt cx="377026" cy="718261"/>
          </a:xfrm>
        </p:grpSpPr>
        <p:grpSp>
          <p:nvGrpSpPr>
            <p:cNvPr id="53" name="Ryhmä 52"/>
            <p:cNvGrpSpPr/>
            <p:nvPr/>
          </p:nvGrpSpPr>
          <p:grpSpPr>
            <a:xfrm>
              <a:off x="2739807" y="4000525"/>
              <a:ext cx="163157" cy="432048"/>
              <a:chOff x="2805734" y="4149080"/>
              <a:chExt cx="217543" cy="576064"/>
            </a:xfrm>
          </p:grpSpPr>
          <p:cxnSp>
            <p:nvCxnSpPr>
              <p:cNvPr id="56" name="Suora yhdysviiva 55"/>
              <p:cNvCxnSpPr/>
              <p:nvPr/>
            </p:nvCxnSpPr>
            <p:spPr>
              <a:xfrm>
                <a:off x="2915816" y="4149080"/>
                <a:ext cx="0" cy="57606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Ellipsi 56"/>
              <p:cNvSpPr/>
              <p:nvPr/>
            </p:nvSpPr>
            <p:spPr>
              <a:xfrm>
                <a:off x="2805734" y="4287688"/>
                <a:ext cx="217543" cy="217543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i-FI" sz="1350"/>
              </a:p>
            </p:txBody>
          </p:sp>
        </p:grpSp>
        <p:sp>
          <p:nvSpPr>
            <p:cNvPr id="55" name="Tekstiruutu 54"/>
            <p:cNvSpPr txBox="1"/>
            <p:nvPr/>
          </p:nvSpPr>
          <p:spPr>
            <a:xfrm>
              <a:off x="2633859" y="4418704"/>
              <a:ext cx="377026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350" dirty="0"/>
                <a:t>03</a:t>
              </a:r>
            </a:p>
          </p:txBody>
        </p:sp>
      </p:grpSp>
      <p:grpSp>
        <p:nvGrpSpPr>
          <p:cNvPr id="60" name="Ryhmä 59"/>
          <p:cNvGrpSpPr/>
          <p:nvPr/>
        </p:nvGrpSpPr>
        <p:grpSpPr>
          <a:xfrm>
            <a:off x="7765884" y="4006393"/>
            <a:ext cx="377026" cy="718261"/>
            <a:chOff x="2633859" y="4000525"/>
            <a:chExt cx="377026" cy="718261"/>
          </a:xfrm>
        </p:grpSpPr>
        <p:grpSp>
          <p:nvGrpSpPr>
            <p:cNvPr id="61" name="Ryhmä 60"/>
            <p:cNvGrpSpPr/>
            <p:nvPr/>
          </p:nvGrpSpPr>
          <p:grpSpPr>
            <a:xfrm>
              <a:off x="2739807" y="4000525"/>
              <a:ext cx="163157" cy="432048"/>
              <a:chOff x="2805734" y="4149080"/>
              <a:chExt cx="217543" cy="576064"/>
            </a:xfrm>
          </p:grpSpPr>
          <p:cxnSp>
            <p:nvCxnSpPr>
              <p:cNvPr id="63" name="Suora yhdysviiva 62"/>
              <p:cNvCxnSpPr/>
              <p:nvPr/>
            </p:nvCxnSpPr>
            <p:spPr>
              <a:xfrm>
                <a:off x="2915816" y="4149080"/>
                <a:ext cx="0" cy="57606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Ellipsi 63"/>
              <p:cNvSpPr/>
              <p:nvPr/>
            </p:nvSpPr>
            <p:spPr>
              <a:xfrm>
                <a:off x="2805734" y="4287688"/>
                <a:ext cx="217543" cy="217543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i-FI" sz="1350"/>
              </a:p>
            </p:txBody>
          </p:sp>
        </p:grpSp>
        <p:sp>
          <p:nvSpPr>
            <p:cNvPr id="62" name="Tekstiruutu 61"/>
            <p:cNvSpPr txBox="1"/>
            <p:nvPr/>
          </p:nvSpPr>
          <p:spPr>
            <a:xfrm>
              <a:off x="2633859" y="4418704"/>
              <a:ext cx="377026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350" dirty="0"/>
                <a:t>01</a:t>
              </a:r>
            </a:p>
          </p:txBody>
        </p:sp>
      </p:grpSp>
      <p:grpSp>
        <p:nvGrpSpPr>
          <p:cNvPr id="65" name="Ryhmä 64"/>
          <p:cNvGrpSpPr/>
          <p:nvPr/>
        </p:nvGrpSpPr>
        <p:grpSpPr>
          <a:xfrm>
            <a:off x="7153032" y="4006393"/>
            <a:ext cx="377026" cy="718261"/>
            <a:chOff x="2633859" y="4000525"/>
            <a:chExt cx="377026" cy="718261"/>
          </a:xfrm>
        </p:grpSpPr>
        <p:grpSp>
          <p:nvGrpSpPr>
            <p:cNvPr id="66" name="Ryhmä 65"/>
            <p:cNvGrpSpPr/>
            <p:nvPr/>
          </p:nvGrpSpPr>
          <p:grpSpPr>
            <a:xfrm>
              <a:off x="2739807" y="4000525"/>
              <a:ext cx="163157" cy="432048"/>
              <a:chOff x="2805734" y="4149080"/>
              <a:chExt cx="217543" cy="576064"/>
            </a:xfrm>
          </p:grpSpPr>
          <p:cxnSp>
            <p:nvCxnSpPr>
              <p:cNvPr id="68" name="Suora yhdysviiva 67"/>
              <p:cNvCxnSpPr/>
              <p:nvPr/>
            </p:nvCxnSpPr>
            <p:spPr>
              <a:xfrm>
                <a:off x="2915816" y="4149080"/>
                <a:ext cx="0" cy="57606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Ellipsi 68"/>
              <p:cNvSpPr/>
              <p:nvPr/>
            </p:nvSpPr>
            <p:spPr>
              <a:xfrm>
                <a:off x="2805734" y="4287688"/>
                <a:ext cx="217543" cy="217543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i-FI" sz="1350"/>
              </a:p>
            </p:txBody>
          </p:sp>
        </p:grpSp>
        <p:sp>
          <p:nvSpPr>
            <p:cNvPr id="67" name="Tekstiruutu 66"/>
            <p:cNvSpPr txBox="1"/>
            <p:nvPr/>
          </p:nvSpPr>
          <p:spPr>
            <a:xfrm>
              <a:off x="2633859" y="4418704"/>
              <a:ext cx="377026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350" dirty="0"/>
                <a:t>12</a:t>
              </a:r>
            </a:p>
          </p:txBody>
        </p:sp>
      </p:grpSp>
      <p:grpSp>
        <p:nvGrpSpPr>
          <p:cNvPr id="70" name="Ryhmä 69"/>
          <p:cNvGrpSpPr/>
          <p:nvPr/>
        </p:nvGrpSpPr>
        <p:grpSpPr>
          <a:xfrm>
            <a:off x="6540176" y="4006393"/>
            <a:ext cx="364202" cy="718261"/>
            <a:chOff x="2633859" y="4000525"/>
            <a:chExt cx="364202" cy="718261"/>
          </a:xfrm>
        </p:grpSpPr>
        <p:grpSp>
          <p:nvGrpSpPr>
            <p:cNvPr id="71" name="Ryhmä 70"/>
            <p:cNvGrpSpPr/>
            <p:nvPr/>
          </p:nvGrpSpPr>
          <p:grpSpPr>
            <a:xfrm>
              <a:off x="2739807" y="4000525"/>
              <a:ext cx="163157" cy="432048"/>
              <a:chOff x="2805734" y="4149080"/>
              <a:chExt cx="217543" cy="576064"/>
            </a:xfrm>
          </p:grpSpPr>
          <p:cxnSp>
            <p:nvCxnSpPr>
              <p:cNvPr id="73" name="Suora yhdysviiva 72"/>
              <p:cNvCxnSpPr/>
              <p:nvPr/>
            </p:nvCxnSpPr>
            <p:spPr>
              <a:xfrm>
                <a:off x="2915816" y="4149080"/>
                <a:ext cx="0" cy="57606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Ellipsi 73"/>
              <p:cNvSpPr/>
              <p:nvPr/>
            </p:nvSpPr>
            <p:spPr>
              <a:xfrm>
                <a:off x="2805734" y="4287688"/>
                <a:ext cx="217543" cy="217543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i-FI" sz="1350"/>
              </a:p>
            </p:txBody>
          </p:sp>
        </p:grpSp>
        <p:sp>
          <p:nvSpPr>
            <p:cNvPr id="72" name="Tekstiruutu 71"/>
            <p:cNvSpPr txBox="1"/>
            <p:nvPr/>
          </p:nvSpPr>
          <p:spPr>
            <a:xfrm>
              <a:off x="2633859" y="4418704"/>
              <a:ext cx="364202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350" dirty="0"/>
                <a:t>11</a:t>
              </a:r>
            </a:p>
          </p:txBody>
        </p:sp>
      </p:grpSp>
      <p:grpSp>
        <p:nvGrpSpPr>
          <p:cNvPr id="75" name="Ryhmä 74"/>
          <p:cNvGrpSpPr/>
          <p:nvPr/>
        </p:nvGrpSpPr>
        <p:grpSpPr>
          <a:xfrm>
            <a:off x="5927320" y="4006393"/>
            <a:ext cx="377026" cy="718261"/>
            <a:chOff x="2633859" y="4000525"/>
            <a:chExt cx="377026" cy="718261"/>
          </a:xfrm>
        </p:grpSpPr>
        <p:grpSp>
          <p:nvGrpSpPr>
            <p:cNvPr id="76" name="Ryhmä 75"/>
            <p:cNvGrpSpPr/>
            <p:nvPr/>
          </p:nvGrpSpPr>
          <p:grpSpPr>
            <a:xfrm>
              <a:off x="2739807" y="4000525"/>
              <a:ext cx="163157" cy="432048"/>
              <a:chOff x="2805734" y="4149080"/>
              <a:chExt cx="217543" cy="576064"/>
            </a:xfrm>
          </p:grpSpPr>
          <p:cxnSp>
            <p:nvCxnSpPr>
              <p:cNvPr id="78" name="Suora yhdysviiva 77"/>
              <p:cNvCxnSpPr/>
              <p:nvPr/>
            </p:nvCxnSpPr>
            <p:spPr>
              <a:xfrm>
                <a:off x="2915816" y="4149080"/>
                <a:ext cx="0" cy="57606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Ellipsi 78"/>
              <p:cNvSpPr/>
              <p:nvPr/>
            </p:nvSpPr>
            <p:spPr>
              <a:xfrm>
                <a:off x="2805734" y="4287688"/>
                <a:ext cx="217543" cy="217543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i-FI" sz="1350"/>
              </a:p>
            </p:txBody>
          </p:sp>
        </p:grpSp>
        <p:sp>
          <p:nvSpPr>
            <p:cNvPr id="77" name="Tekstiruutu 76"/>
            <p:cNvSpPr txBox="1"/>
            <p:nvPr/>
          </p:nvSpPr>
          <p:spPr>
            <a:xfrm>
              <a:off x="2633859" y="4418704"/>
              <a:ext cx="377026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350" dirty="0"/>
                <a:t>10</a:t>
              </a:r>
            </a:p>
          </p:txBody>
        </p:sp>
      </p:grpSp>
      <p:grpSp>
        <p:nvGrpSpPr>
          <p:cNvPr id="80" name="Ryhmä 79"/>
          <p:cNvGrpSpPr/>
          <p:nvPr/>
        </p:nvGrpSpPr>
        <p:grpSpPr>
          <a:xfrm>
            <a:off x="5314464" y="4006393"/>
            <a:ext cx="377026" cy="718261"/>
            <a:chOff x="2633859" y="4000525"/>
            <a:chExt cx="377026" cy="718261"/>
          </a:xfrm>
        </p:grpSpPr>
        <p:grpSp>
          <p:nvGrpSpPr>
            <p:cNvPr id="81" name="Ryhmä 80"/>
            <p:cNvGrpSpPr/>
            <p:nvPr/>
          </p:nvGrpSpPr>
          <p:grpSpPr>
            <a:xfrm>
              <a:off x="2739807" y="4000525"/>
              <a:ext cx="163157" cy="432048"/>
              <a:chOff x="2805734" y="4149080"/>
              <a:chExt cx="217543" cy="576064"/>
            </a:xfrm>
          </p:grpSpPr>
          <p:cxnSp>
            <p:nvCxnSpPr>
              <p:cNvPr id="83" name="Suora yhdysviiva 82"/>
              <p:cNvCxnSpPr/>
              <p:nvPr/>
            </p:nvCxnSpPr>
            <p:spPr>
              <a:xfrm>
                <a:off x="2915816" y="4149080"/>
                <a:ext cx="0" cy="57606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" name="Ellipsi 83"/>
              <p:cNvSpPr/>
              <p:nvPr/>
            </p:nvSpPr>
            <p:spPr>
              <a:xfrm>
                <a:off x="2805734" y="4287688"/>
                <a:ext cx="217543" cy="217543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i-FI" sz="1350"/>
              </a:p>
            </p:txBody>
          </p:sp>
        </p:grpSp>
        <p:sp>
          <p:nvSpPr>
            <p:cNvPr id="82" name="Tekstiruutu 81"/>
            <p:cNvSpPr txBox="1"/>
            <p:nvPr/>
          </p:nvSpPr>
          <p:spPr>
            <a:xfrm>
              <a:off x="2633859" y="4418704"/>
              <a:ext cx="377026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350" dirty="0"/>
                <a:t>09</a:t>
              </a:r>
            </a:p>
          </p:txBody>
        </p:sp>
      </p:grpSp>
      <p:grpSp>
        <p:nvGrpSpPr>
          <p:cNvPr id="85" name="Ryhmä 84"/>
          <p:cNvGrpSpPr/>
          <p:nvPr/>
        </p:nvGrpSpPr>
        <p:grpSpPr>
          <a:xfrm>
            <a:off x="4701608" y="4006393"/>
            <a:ext cx="377026" cy="718261"/>
            <a:chOff x="2633859" y="4000525"/>
            <a:chExt cx="377026" cy="718261"/>
          </a:xfrm>
        </p:grpSpPr>
        <p:grpSp>
          <p:nvGrpSpPr>
            <p:cNvPr id="86" name="Ryhmä 85"/>
            <p:cNvGrpSpPr/>
            <p:nvPr/>
          </p:nvGrpSpPr>
          <p:grpSpPr>
            <a:xfrm>
              <a:off x="2739807" y="4000525"/>
              <a:ext cx="163157" cy="432048"/>
              <a:chOff x="2805734" y="4149080"/>
              <a:chExt cx="217543" cy="576064"/>
            </a:xfrm>
          </p:grpSpPr>
          <p:cxnSp>
            <p:nvCxnSpPr>
              <p:cNvPr id="88" name="Suora yhdysviiva 87"/>
              <p:cNvCxnSpPr/>
              <p:nvPr/>
            </p:nvCxnSpPr>
            <p:spPr>
              <a:xfrm>
                <a:off x="2915816" y="4149080"/>
                <a:ext cx="0" cy="57606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Ellipsi 88"/>
              <p:cNvSpPr/>
              <p:nvPr/>
            </p:nvSpPr>
            <p:spPr>
              <a:xfrm>
                <a:off x="2805734" y="4287688"/>
                <a:ext cx="217543" cy="217543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i-FI" sz="1350"/>
              </a:p>
            </p:txBody>
          </p:sp>
        </p:grpSp>
        <p:sp>
          <p:nvSpPr>
            <p:cNvPr id="87" name="Tekstiruutu 86"/>
            <p:cNvSpPr txBox="1"/>
            <p:nvPr/>
          </p:nvSpPr>
          <p:spPr>
            <a:xfrm>
              <a:off x="2633859" y="4418704"/>
              <a:ext cx="377026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350" dirty="0"/>
                <a:t>08</a:t>
              </a:r>
            </a:p>
          </p:txBody>
        </p:sp>
      </p:grpSp>
      <p:grpSp>
        <p:nvGrpSpPr>
          <p:cNvPr id="90" name="Ryhmä 89"/>
          <p:cNvGrpSpPr/>
          <p:nvPr/>
        </p:nvGrpSpPr>
        <p:grpSpPr>
          <a:xfrm>
            <a:off x="4088752" y="4006393"/>
            <a:ext cx="377026" cy="718261"/>
            <a:chOff x="2633859" y="4000525"/>
            <a:chExt cx="377026" cy="718261"/>
          </a:xfrm>
        </p:grpSpPr>
        <p:grpSp>
          <p:nvGrpSpPr>
            <p:cNvPr id="91" name="Ryhmä 90"/>
            <p:cNvGrpSpPr/>
            <p:nvPr/>
          </p:nvGrpSpPr>
          <p:grpSpPr>
            <a:xfrm>
              <a:off x="2739807" y="4000525"/>
              <a:ext cx="163157" cy="432048"/>
              <a:chOff x="2805734" y="4149080"/>
              <a:chExt cx="217543" cy="576064"/>
            </a:xfrm>
          </p:grpSpPr>
          <p:cxnSp>
            <p:nvCxnSpPr>
              <p:cNvPr id="93" name="Suora yhdysviiva 92"/>
              <p:cNvCxnSpPr/>
              <p:nvPr/>
            </p:nvCxnSpPr>
            <p:spPr>
              <a:xfrm>
                <a:off x="2915816" y="4149080"/>
                <a:ext cx="0" cy="57606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4" name="Ellipsi 93"/>
              <p:cNvSpPr/>
              <p:nvPr/>
            </p:nvSpPr>
            <p:spPr>
              <a:xfrm>
                <a:off x="2805734" y="4287688"/>
                <a:ext cx="217543" cy="217543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i-FI" sz="1350"/>
              </a:p>
            </p:txBody>
          </p:sp>
        </p:grpSp>
        <p:sp>
          <p:nvSpPr>
            <p:cNvPr id="92" name="Tekstiruutu 91"/>
            <p:cNvSpPr txBox="1"/>
            <p:nvPr/>
          </p:nvSpPr>
          <p:spPr>
            <a:xfrm>
              <a:off x="2633859" y="4418704"/>
              <a:ext cx="377026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350" dirty="0"/>
                <a:t>07</a:t>
              </a:r>
            </a:p>
          </p:txBody>
        </p:sp>
      </p:grpSp>
      <p:grpSp>
        <p:nvGrpSpPr>
          <p:cNvPr id="95" name="Ryhmä 94"/>
          <p:cNvGrpSpPr/>
          <p:nvPr/>
        </p:nvGrpSpPr>
        <p:grpSpPr>
          <a:xfrm>
            <a:off x="3475896" y="4006393"/>
            <a:ext cx="377026" cy="718261"/>
            <a:chOff x="2633859" y="4000525"/>
            <a:chExt cx="377026" cy="718261"/>
          </a:xfrm>
        </p:grpSpPr>
        <p:grpSp>
          <p:nvGrpSpPr>
            <p:cNvPr id="96" name="Ryhmä 95"/>
            <p:cNvGrpSpPr/>
            <p:nvPr/>
          </p:nvGrpSpPr>
          <p:grpSpPr>
            <a:xfrm>
              <a:off x="2739807" y="4000525"/>
              <a:ext cx="163157" cy="432048"/>
              <a:chOff x="2805734" y="4149080"/>
              <a:chExt cx="217543" cy="576064"/>
            </a:xfrm>
          </p:grpSpPr>
          <p:cxnSp>
            <p:nvCxnSpPr>
              <p:cNvPr id="98" name="Suora yhdysviiva 97"/>
              <p:cNvCxnSpPr/>
              <p:nvPr/>
            </p:nvCxnSpPr>
            <p:spPr>
              <a:xfrm>
                <a:off x="2915816" y="4149080"/>
                <a:ext cx="0" cy="57606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Ellipsi 98"/>
              <p:cNvSpPr/>
              <p:nvPr/>
            </p:nvSpPr>
            <p:spPr>
              <a:xfrm>
                <a:off x="2805734" y="4287688"/>
                <a:ext cx="217543" cy="217543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i-FI" sz="1350"/>
              </a:p>
            </p:txBody>
          </p:sp>
        </p:grpSp>
        <p:sp>
          <p:nvSpPr>
            <p:cNvPr id="97" name="Tekstiruutu 96"/>
            <p:cNvSpPr txBox="1"/>
            <p:nvPr/>
          </p:nvSpPr>
          <p:spPr>
            <a:xfrm>
              <a:off x="2633859" y="4418704"/>
              <a:ext cx="377026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350" dirty="0"/>
                <a:t>06</a:t>
              </a:r>
            </a:p>
          </p:txBody>
        </p:sp>
      </p:grpSp>
      <p:grpSp>
        <p:nvGrpSpPr>
          <p:cNvPr id="100" name="Ryhmä 99"/>
          <p:cNvGrpSpPr/>
          <p:nvPr/>
        </p:nvGrpSpPr>
        <p:grpSpPr>
          <a:xfrm>
            <a:off x="2863040" y="4006393"/>
            <a:ext cx="377026" cy="718261"/>
            <a:chOff x="2633859" y="4000525"/>
            <a:chExt cx="377026" cy="718261"/>
          </a:xfrm>
        </p:grpSpPr>
        <p:grpSp>
          <p:nvGrpSpPr>
            <p:cNvPr id="101" name="Ryhmä 100"/>
            <p:cNvGrpSpPr/>
            <p:nvPr/>
          </p:nvGrpSpPr>
          <p:grpSpPr>
            <a:xfrm>
              <a:off x="2739807" y="4000525"/>
              <a:ext cx="163157" cy="432048"/>
              <a:chOff x="2805734" y="4149080"/>
              <a:chExt cx="217543" cy="576064"/>
            </a:xfrm>
          </p:grpSpPr>
          <p:cxnSp>
            <p:nvCxnSpPr>
              <p:cNvPr id="103" name="Suora yhdysviiva 102"/>
              <p:cNvCxnSpPr/>
              <p:nvPr/>
            </p:nvCxnSpPr>
            <p:spPr>
              <a:xfrm>
                <a:off x="2915816" y="4149080"/>
                <a:ext cx="0" cy="57606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" name="Ellipsi 103"/>
              <p:cNvSpPr/>
              <p:nvPr/>
            </p:nvSpPr>
            <p:spPr>
              <a:xfrm>
                <a:off x="2805734" y="4287688"/>
                <a:ext cx="217543" cy="217543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i-FI" sz="1350"/>
              </a:p>
            </p:txBody>
          </p:sp>
        </p:grpSp>
        <p:sp>
          <p:nvSpPr>
            <p:cNvPr id="102" name="Tekstiruutu 101"/>
            <p:cNvSpPr txBox="1"/>
            <p:nvPr/>
          </p:nvSpPr>
          <p:spPr>
            <a:xfrm>
              <a:off x="2633859" y="4418704"/>
              <a:ext cx="377026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350" dirty="0"/>
                <a:t>05</a:t>
              </a:r>
            </a:p>
          </p:txBody>
        </p:sp>
      </p:grpSp>
      <p:grpSp>
        <p:nvGrpSpPr>
          <p:cNvPr id="105" name="Ryhmä 104"/>
          <p:cNvGrpSpPr/>
          <p:nvPr/>
        </p:nvGrpSpPr>
        <p:grpSpPr>
          <a:xfrm>
            <a:off x="2250184" y="4006393"/>
            <a:ext cx="377026" cy="718261"/>
            <a:chOff x="2633859" y="4000525"/>
            <a:chExt cx="377026" cy="718261"/>
          </a:xfrm>
        </p:grpSpPr>
        <p:grpSp>
          <p:nvGrpSpPr>
            <p:cNvPr id="106" name="Ryhmä 105"/>
            <p:cNvGrpSpPr/>
            <p:nvPr/>
          </p:nvGrpSpPr>
          <p:grpSpPr>
            <a:xfrm>
              <a:off x="2739807" y="4000525"/>
              <a:ext cx="163157" cy="432048"/>
              <a:chOff x="2805734" y="4149080"/>
              <a:chExt cx="217543" cy="576064"/>
            </a:xfrm>
          </p:grpSpPr>
          <p:cxnSp>
            <p:nvCxnSpPr>
              <p:cNvPr id="108" name="Suora yhdysviiva 107"/>
              <p:cNvCxnSpPr/>
              <p:nvPr/>
            </p:nvCxnSpPr>
            <p:spPr>
              <a:xfrm>
                <a:off x="2915816" y="4149080"/>
                <a:ext cx="0" cy="57606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Ellipsi 108"/>
              <p:cNvSpPr/>
              <p:nvPr/>
            </p:nvSpPr>
            <p:spPr>
              <a:xfrm>
                <a:off x="2805734" y="4287688"/>
                <a:ext cx="217543" cy="217543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i-FI" sz="1350"/>
              </a:p>
            </p:txBody>
          </p:sp>
        </p:grpSp>
        <p:sp>
          <p:nvSpPr>
            <p:cNvPr id="107" name="Tekstiruutu 106"/>
            <p:cNvSpPr txBox="1"/>
            <p:nvPr/>
          </p:nvSpPr>
          <p:spPr>
            <a:xfrm>
              <a:off x="2633859" y="4418704"/>
              <a:ext cx="377026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350" dirty="0"/>
                <a:t>04</a:t>
              </a:r>
            </a:p>
          </p:txBody>
        </p:sp>
      </p:grpSp>
      <p:sp>
        <p:nvSpPr>
          <p:cNvPr id="110" name="Tekstiruutu 109"/>
          <p:cNvSpPr txBox="1"/>
          <p:nvPr/>
        </p:nvSpPr>
        <p:spPr>
          <a:xfrm>
            <a:off x="7668716" y="4623977"/>
            <a:ext cx="56938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350" dirty="0"/>
              <a:t>2019</a:t>
            </a:r>
          </a:p>
        </p:txBody>
      </p:sp>
      <p:sp>
        <p:nvSpPr>
          <p:cNvPr id="112" name="Ellipsi 111"/>
          <p:cNvSpPr/>
          <p:nvPr/>
        </p:nvSpPr>
        <p:spPr>
          <a:xfrm>
            <a:off x="2968988" y="1382157"/>
            <a:ext cx="218543" cy="218543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13" name="Suorakulmio 112"/>
          <p:cNvSpPr/>
          <p:nvPr/>
        </p:nvSpPr>
        <p:spPr>
          <a:xfrm>
            <a:off x="2660876" y="1373856"/>
            <a:ext cx="1301524" cy="2642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304F8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 dirty="0">
              <a:solidFill>
                <a:schemeClr val="tx2"/>
              </a:solidFill>
            </a:endParaRPr>
          </a:p>
        </p:txBody>
      </p:sp>
      <p:sp>
        <p:nvSpPr>
          <p:cNvPr id="44" name="Ellipsi 43"/>
          <p:cNvSpPr/>
          <p:nvPr/>
        </p:nvSpPr>
        <p:spPr>
          <a:xfrm>
            <a:off x="2709460" y="1424128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19" name="Suorakulmio 118"/>
          <p:cNvSpPr/>
          <p:nvPr/>
        </p:nvSpPr>
        <p:spPr>
          <a:xfrm>
            <a:off x="3383815" y="2028474"/>
            <a:ext cx="3344870" cy="2642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304F8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 dirty="0">
              <a:solidFill>
                <a:schemeClr val="tx2"/>
              </a:solidFill>
            </a:endParaRPr>
          </a:p>
        </p:txBody>
      </p:sp>
      <p:sp>
        <p:nvSpPr>
          <p:cNvPr id="120" name="Suorakulmio 119"/>
          <p:cNvSpPr/>
          <p:nvPr/>
        </p:nvSpPr>
        <p:spPr>
          <a:xfrm>
            <a:off x="5025081" y="2675892"/>
            <a:ext cx="2268245" cy="2642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304F8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 dirty="0">
              <a:solidFill>
                <a:schemeClr val="tx2"/>
              </a:solidFill>
            </a:endParaRPr>
          </a:p>
        </p:txBody>
      </p:sp>
      <p:sp>
        <p:nvSpPr>
          <p:cNvPr id="121" name="Suorakulmio 120"/>
          <p:cNvSpPr/>
          <p:nvPr/>
        </p:nvSpPr>
        <p:spPr>
          <a:xfrm>
            <a:off x="3383815" y="3326972"/>
            <a:ext cx="3344870" cy="2642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304F8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 dirty="0">
              <a:solidFill>
                <a:schemeClr val="tx2"/>
              </a:solidFill>
            </a:endParaRPr>
          </a:p>
        </p:txBody>
      </p:sp>
      <p:sp>
        <p:nvSpPr>
          <p:cNvPr id="122" name="Ellipsi 121"/>
          <p:cNvSpPr/>
          <p:nvPr/>
        </p:nvSpPr>
        <p:spPr>
          <a:xfrm>
            <a:off x="3046811" y="1424128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23" name="Ellipsi 122"/>
          <p:cNvSpPr/>
          <p:nvPr/>
        </p:nvSpPr>
        <p:spPr>
          <a:xfrm>
            <a:off x="3413951" y="1424128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24" name="Ellipsi 123"/>
          <p:cNvSpPr/>
          <p:nvPr/>
        </p:nvSpPr>
        <p:spPr>
          <a:xfrm>
            <a:off x="3759194" y="1424128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25" name="Ellipsi 124"/>
          <p:cNvSpPr/>
          <p:nvPr/>
        </p:nvSpPr>
        <p:spPr>
          <a:xfrm>
            <a:off x="3413951" y="2077633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26" name="Ellipsi 125"/>
          <p:cNvSpPr/>
          <p:nvPr/>
        </p:nvSpPr>
        <p:spPr>
          <a:xfrm>
            <a:off x="3413951" y="3383150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27" name="Ellipsi 126"/>
          <p:cNvSpPr/>
          <p:nvPr/>
        </p:nvSpPr>
        <p:spPr>
          <a:xfrm>
            <a:off x="5058230" y="2077633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28" name="Ellipsi 127"/>
          <p:cNvSpPr/>
          <p:nvPr/>
        </p:nvSpPr>
        <p:spPr>
          <a:xfrm>
            <a:off x="5058230" y="2737235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29" name="Ellipsi 128"/>
          <p:cNvSpPr/>
          <p:nvPr/>
        </p:nvSpPr>
        <p:spPr>
          <a:xfrm>
            <a:off x="5058230" y="3375101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30" name="Ellipsi 129"/>
          <p:cNvSpPr/>
          <p:nvPr/>
        </p:nvSpPr>
        <p:spPr>
          <a:xfrm>
            <a:off x="5507611" y="2077633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31" name="Ellipsi 130"/>
          <p:cNvSpPr/>
          <p:nvPr/>
        </p:nvSpPr>
        <p:spPr>
          <a:xfrm>
            <a:off x="5507611" y="2726905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32" name="Ellipsi 131"/>
          <p:cNvSpPr/>
          <p:nvPr/>
        </p:nvSpPr>
        <p:spPr>
          <a:xfrm>
            <a:off x="5507611" y="3381808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33" name="Ellipsi 132"/>
          <p:cNvSpPr/>
          <p:nvPr/>
        </p:nvSpPr>
        <p:spPr>
          <a:xfrm>
            <a:off x="6464218" y="2077633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34" name="Ellipsi 133"/>
          <p:cNvSpPr/>
          <p:nvPr/>
        </p:nvSpPr>
        <p:spPr>
          <a:xfrm>
            <a:off x="7107064" y="2726905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35" name="Ellipsi 134"/>
          <p:cNvSpPr/>
          <p:nvPr/>
        </p:nvSpPr>
        <p:spPr>
          <a:xfrm>
            <a:off x="6464218" y="3381808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36" name="Ellipsi 135"/>
          <p:cNvSpPr/>
          <p:nvPr/>
        </p:nvSpPr>
        <p:spPr>
          <a:xfrm>
            <a:off x="6471853" y="2726905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39" name="Suorakulmio 138"/>
          <p:cNvSpPr/>
          <p:nvPr/>
        </p:nvSpPr>
        <p:spPr>
          <a:xfrm>
            <a:off x="6646124" y="1373856"/>
            <a:ext cx="647202" cy="2642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304F8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 dirty="0">
              <a:solidFill>
                <a:schemeClr val="tx2"/>
              </a:solidFill>
            </a:endParaRPr>
          </a:p>
        </p:txBody>
      </p:sp>
      <p:sp>
        <p:nvSpPr>
          <p:cNvPr id="140" name="Ellipsi 139"/>
          <p:cNvSpPr/>
          <p:nvPr/>
        </p:nvSpPr>
        <p:spPr>
          <a:xfrm>
            <a:off x="7107064" y="1418713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48" name="Tekstiruutu 147"/>
          <p:cNvSpPr txBox="1"/>
          <p:nvPr/>
        </p:nvSpPr>
        <p:spPr>
          <a:xfrm rot="19149107">
            <a:off x="3013758" y="3816645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02.05</a:t>
            </a:r>
          </a:p>
        </p:txBody>
      </p:sp>
      <p:sp>
        <p:nvSpPr>
          <p:cNvPr id="149" name="Tekstiruutu 148"/>
          <p:cNvSpPr txBox="1"/>
          <p:nvPr/>
        </p:nvSpPr>
        <p:spPr>
          <a:xfrm rot="19149107">
            <a:off x="3305449" y="3816645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21.05</a:t>
            </a:r>
          </a:p>
        </p:txBody>
      </p:sp>
      <p:sp>
        <p:nvSpPr>
          <p:cNvPr id="150" name="Tekstiruutu 149"/>
          <p:cNvSpPr txBox="1"/>
          <p:nvPr/>
        </p:nvSpPr>
        <p:spPr>
          <a:xfrm rot="19149107">
            <a:off x="3666413" y="3816646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04.06</a:t>
            </a:r>
          </a:p>
        </p:txBody>
      </p:sp>
      <p:sp>
        <p:nvSpPr>
          <p:cNvPr id="151" name="Tekstiruutu 150"/>
          <p:cNvSpPr txBox="1"/>
          <p:nvPr/>
        </p:nvSpPr>
        <p:spPr>
          <a:xfrm rot="19149107">
            <a:off x="4912183" y="3816647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13.08</a:t>
            </a:r>
          </a:p>
        </p:txBody>
      </p:sp>
      <p:sp>
        <p:nvSpPr>
          <p:cNvPr id="152" name="Tekstiruutu 151"/>
          <p:cNvSpPr txBox="1"/>
          <p:nvPr/>
        </p:nvSpPr>
        <p:spPr>
          <a:xfrm rot="19149107">
            <a:off x="5432453" y="3827939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04.09</a:t>
            </a:r>
          </a:p>
        </p:txBody>
      </p:sp>
      <p:sp>
        <p:nvSpPr>
          <p:cNvPr id="154" name="Tekstiruutu 153"/>
          <p:cNvSpPr txBox="1"/>
          <p:nvPr/>
        </p:nvSpPr>
        <p:spPr>
          <a:xfrm rot="19149107">
            <a:off x="6377740" y="3827940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18.10</a:t>
            </a:r>
          </a:p>
        </p:txBody>
      </p:sp>
      <p:sp>
        <p:nvSpPr>
          <p:cNvPr id="155" name="Tekstiruutu 154"/>
          <p:cNvSpPr txBox="1"/>
          <p:nvPr>
            <p:extLst>
              <p:ext uri="{D42A27DB-BD31-4B8C-83A1-F6EECF244321}">
                <p14:modId xmlns:p14="http://schemas.microsoft.com/office/powerpoint/2010/main" val="1230240976"/>
              </p:ext>
            </p:extLst>
          </p:nvPr>
        </p:nvSpPr>
        <p:spPr>
          <a:xfrm rot="19149107">
            <a:off x="6982586" y="3827940"/>
            <a:ext cx="502061" cy="24622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fi-FI" sz="1000" dirty="0"/>
              <a:t>20.11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7422137" y="379986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 1.1</a:t>
            </a:r>
          </a:p>
        </p:txBody>
      </p:sp>
      <p:sp>
        <p:nvSpPr>
          <p:cNvPr id="117" name="Ellipsi 116"/>
          <p:cNvSpPr/>
          <p:nvPr/>
        </p:nvSpPr>
        <p:spPr>
          <a:xfrm>
            <a:off x="1826577" y="1424128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18" name="Ellipsi 117"/>
          <p:cNvSpPr/>
          <p:nvPr/>
        </p:nvSpPr>
        <p:spPr>
          <a:xfrm>
            <a:off x="1826577" y="2065295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41" name="Ellipsi 140"/>
          <p:cNvSpPr/>
          <p:nvPr/>
        </p:nvSpPr>
        <p:spPr>
          <a:xfrm>
            <a:off x="1826577" y="2736650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42" name="Ellipsi 141"/>
          <p:cNvSpPr/>
          <p:nvPr/>
        </p:nvSpPr>
        <p:spPr>
          <a:xfrm>
            <a:off x="1826577" y="3378606"/>
            <a:ext cx="151916" cy="151916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45" name="Suorakulmio 144"/>
          <p:cNvSpPr/>
          <p:nvPr/>
        </p:nvSpPr>
        <p:spPr>
          <a:xfrm>
            <a:off x="5351470" y="825331"/>
            <a:ext cx="2070667" cy="210680"/>
          </a:xfrm>
          <a:prstGeom prst="rect">
            <a:avLst/>
          </a:prstGeom>
          <a:noFill/>
          <a:ln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sz="1200" dirty="0" smtClean="0">
                <a:solidFill>
                  <a:schemeClr val="tx2"/>
                </a:solidFill>
              </a:rPr>
              <a:t>Keskustelutilaisuus 29.10</a:t>
            </a:r>
            <a:endParaRPr lang="fi-FI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31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Ensisijaisuus toteutuu laadukkailla digipalveluilla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11</a:t>
            </a:fld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2411760" y="1563638"/>
            <a:ext cx="2041435" cy="2721445"/>
            <a:chOff x="7544472" y="2362798"/>
            <a:chExt cx="1033272" cy="1377459"/>
          </a:xfrm>
        </p:grpSpPr>
        <p:pic>
          <p:nvPicPr>
            <p:cNvPr id="5" name="Kuva 4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3661" r="71502"/>
            <a:stretch>
              <a:fillRect/>
            </a:stretch>
          </p:blipFill>
          <p:spPr>
            <a:xfrm rot="249095">
              <a:off x="7770134" y="2874051"/>
              <a:ext cx="614705" cy="845063"/>
            </a:xfrm>
            <a:prstGeom prst="rect">
              <a:avLst/>
            </a:prstGeom>
          </p:spPr>
        </p:pic>
        <p:cxnSp>
          <p:nvCxnSpPr>
            <p:cNvPr id="6" name="Suora yhdysviiva 5"/>
            <p:cNvCxnSpPr/>
            <p:nvPr/>
          </p:nvCxnSpPr>
          <p:spPr>
            <a:xfrm flipV="1">
              <a:off x="7908911" y="2787343"/>
              <a:ext cx="72008" cy="360040"/>
            </a:xfrm>
            <a:prstGeom prst="line">
              <a:avLst/>
            </a:prstGeom>
            <a:ln w="28575">
              <a:solidFill>
                <a:srgbClr val="304F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Pyöristetty suorakulmio 18"/>
            <p:cNvSpPr/>
            <p:nvPr/>
          </p:nvSpPr>
          <p:spPr>
            <a:xfrm rot="436607">
              <a:off x="7544472" y="2362798"/>
              <a:ext cx="1033272" cy="443173"/>
            </a:xfrm>
            <a:custGeom>
              <a:avLst/>
              <a:gdLst>
                <a:gd name="connsiteX0" fmla="*/ 0 w 987157"/>
                <a:gd name="connsiteY0" fmla="*/ 64644 h 387855"/>
                <a:gd name="connsiteX1" fmla="*/ 64644 w 987157"/>
                <a:gd name="connsiteY1" fmla="*/ 0 h 387855"/>
                <a:gd name="connsiteX2" fmla="*/ 922513 w 987157"/>
                <a:gd name="connsiteY2" fmla="*/ 0 h 387855"/>
                <a:gd name="connsiteX3" fmla="*/ 987157 w 987157"/>
                <a:gd name="connsiteY3" fmla="*/ 64644 h 387855"/>
                <a:gd name="connsiteX4" fmla="*/ 987157 w 987157"/>
                <a:gd name="connsiteY4" fmla="*/ 323211 h 387855"/>
                <a:gd name="connsiteX5" fmla="*/ 922513 w 987157"/>
                <a:gd name="connsiteY5" fmla="*/ 387855 h 387855"/>
                <a:gd name="connsiteX6" fmla="*/ 64644 w 987157"/>
                <a:gd name="connsiteY6" fmla="*/ 387855 h 387855"/>
                <a:gd name="connsiteX7" fmla="*/ 0 w 987157"/>
                <a:gd name="connsiteY7" fmla="*/ 323211 h 387855"/>
                <a:gd name="connsiteX8" fmla="*/ 0 w 987157"/>
                <a:gd name="connsiteY8" fmla="*/ 64644 h 387855"/>
                <a:gd name="connsiteX0" fmla="*/ 0 w 1032877"/>
                <a:gd name="connsiteY0" fmla="*/ 77113 h 387855"/>
                <a:gd name="connsiteX1" fmla="*/ 110364 w 1032877"/>
                <a:gd name="connsiteY1" fmla="*/ 0 h 387855"/>
                <a:gd name="connsiteX2" fmla="*/ 968233 w 1032877"/>
                <a:gd name="connsiteY2" fmla="*/ 0 h 387855"/>
                <a:gd name="connsiteX3" fmla="*/ 1032877 w 1032877"/>
                <a:gd name="connsiteY3" fmla="*/ 64644 h 387855"/>
                <a:gd name="connsiteX4" fmla="*/ 1032877 w 1032877"/>
                <a:gd name="connsiteY4" fmla="*/ 323211 h 387855"/>
                <a:gd name="connsiteX5" fmla="*/ 968233 w 1032877"/>
                <a:gd name="connsiteY5" fmla="*/ 387855 h 387855"/>
                <a:gd name="connsiteX6" fmla="*/ 110364 w 1032877"/>
                <a:gd name="connsiteY6" fmla="*/ 387855 h 387855"/>
                <a:gd name="connsiteX7" fmla="*/ 45720 w 1032877"/>
                <a:gd name="connsiteY7" fmla="*/ 323211 h 387855"/>
                <a:gd name="connsiteX8" fmla="*/ 0 w 1032877"/>
                <a:gd name="connsiteY8" fmla="*/ 77113 h 387855"/>
                <a:gd name="connsiteX0" fmla="*/ 0 w 1066128"/>
                <a:gd name="connsiteY0" fmla="*/ 77113 h 387855"/>
                <a:gd name="connsiteX1" fmla="*/ 110364 w 1066128"/>
                <a:gd name="connsiteY1" fmla="*/ 0 h 387855"/>
                <a:gd name="connsiteX2" fmla="*/ 968233 w 1066128"/>
                <a:gd name="connsiteY2" fmla="*/ 0 h 387855"/>
                <a:gd name="connsiteX3" fmla="*/ 1032877 w 1066128"/>
                <a:gd name="connsiteY3" fmla="*/ 64644 h 387855"/>
                <a:gd name="connsiteX4" fmla="*/ 1066128 w 1066128"/>
                <a:gd name="connsiteY4" fmla="*/ 310742 h 387855"/>
                <a:gd name="connsiteX5" fmla="*/ 968233 w 1066128"/>
                <a:gd name="connsiteY5" fmla="*/ 387855 h 387855"/>
                <a:gd name="connsiteX6" fmla="*/ 110364 w 1066128"/>
                <a:gd name="connsiteY6" fmla="*/ 387855 h 387855"/>
                <a:gd name="connsiteX7" fmla="*/ 45720 w 1066128"/>
                <a:gd name="connsiteY7" fmla="*/ 323211 h 387855"/>
                <a:gd name="connsiteX8" fmla="*/ 0 w 1066128"/>
                <a:gd name="connsiteY8" fmla="*/ 77113 h 387855"/>
                <a:gd name="connsiteX0" fmla="*/ 0 w 1066128"/>
                <a:gd name="connsiteY0" fmla="*/ 131146 h 441888"/>
                <a:gd name="connsiteX1" fmla="*/ 110364 w 1066128"/>
                <a:gd name="connsiteY1" fmla="*/ 54033 h 441888"/>
                <a:gd name="connsiteX2" fmla="*/ 955764 w 1066128"/>
                <a:gd name="connsiteY2" fmla="*/ 0 h 441888"/>
                <a:gd name="connsiteX3" fmla="*/ 1032877 w 1066128"/>
                <a:gd name="connsiteY3" fmla="*/ 118677 h 441888"/>
                <a:gd name="connsiteX4" fmla="*/ 1066128 w 1066128"/>
                <a:gd name="connsiteY4" fmla="*/ 364775 h 441888"/>
                <a:gd name="connsiteX5" fmla="*/ 968233 w 1066128"/>
                <a:gd name="connsiteY5" fmla="*/ 441888 h 441888"/>
                <a:gd name="connsiteX6" fmla="*/ 110364 w 1066128"/>
                <a:gd name="connsiteY6" fmla="*/ 441888 h 441888"/>
                <a:gd name="connsiteX7" fmla="*/ 45720 w 1066128"/>
                <a:gd name="connsiteY7" fmla="*/ 377244 h 441888"/>
                <a:gd name="connsiteX8" fmla="*/ 0 w 1066128"/>
                <a:gd name="connsiteY8" fmla="*/ 131146 h 441888"/>
                <a:gd name="connsiteX0" fmla="*/ 0 w 1033272"/>
                <a:gd name="connsiteY0" fmla="*/ 131146 h 441888"/>
                <a:gd name="connsiteX1" fmla="*/ 110364 w 1033272"/>
                <a:gd name="connsiteY1" fmla="*/ 54033 h 441888"/>
                <a:gd name="connsiteX2" fmla="*/ 955764 w 1033272"/>
                <a:gd name="connsiteY2" fmla="*/ 0 h 441888"/>
                <a:gd name="connsiteX3" fmla="*/ 1032877 w 1033272"/>
                <a:gd name="connsiteY3" fmla="*/ 118677 h 441888"/>
                <a:gd name="connsiteX4" fmla="*/ 1033272 w 1033272"/>
                <a:gd name="connsiteY4" fmla="*/ 346116 h 441888"/>
                <a:gd name="connsiteX5" fmla="*/ 968233 w 1033272"/>
                <a:gd name="connsiteY5" fmla="*/ 441888 h 441888"/>
                <a:gd name="connsiteX6" fmla="*/ 110364 w 1033272"/>
                <a:gd name="connsiteY6" fmla="*/ 441888 h 441888"/>
                <a:gd name="connsiteX7" fmla="*/ 45720 w 1033272"/>
                <a:gd name="connsiteY7" fmla="*/ 377244 h 441888"/>
                <a:gd name="connsiteX8" fmla="*/ 0 w 1033272"/>
                <a:gd name="connsiteY8" fmla="*/ 131146 h 441888"/>
                <a:gd name="connsiteX0" fmla="*/ 0 w 1033272"/>
                <a:gd name="connsiteY0" fmla="*/ 131146 h 441888"/>
                <a:gd name="connsiteX1" fmla="*/ 110364 w 1033272"/>
                <a:gd name="connsiteY1" fmla="*/ 54033 h 441888"/>
                <a:gd name="connsiteX2" fmla="*/ 498443 w 1033272"/>
                <a:gd name="connsiteY2" fmla="*/ 34795 h 441888"/>
                <a:gd name="connsiteX3" fmla="*/ 955764 w 1033272"/>
                <a:gd name="connsiteY3" fmla="*/ 0 h 441888"/>
                <a:gd name="connsiteX4" fmla="*/ 1032877 w 1033272"/>
                <a:gd name="connsiteY4" fmla="*/ 118677 h 441888"/>
                <a:gd name="connsiteX5" fmla="*/ 1033272 w 1033272"/>
                <a:gd name="connsiteY5" fmla="*/ 346116 h 441888"/>
                <a:gd name="connsiteX6" fmla="*/ 968233 w 1033272"/>
                <a:gd name="connsiteY6" fmla="*/ 441888 h 441888"/>
                <a:gd name="connsiteX7" fmla="*/ 110364 w 1033272"/>
                <a:gd name="connsiteY7" fmla="*/ 441888 h 441888"/>
                <a:gd name="connsiteX8" fmla="*/ 45720 w 1033272"/>
                <a:gd name="connsiteY8" fmla="*/ 377244 h 441888"/>
                <a:gd name="connsiteX9" fmla="*/ 0 w 1033272"/>
                <a:gd name="connsiteY9" fmla="*/ 131146 h 441888"/>
                <a:gd name="connsiteX0" fmla="*/ 0 w 1033272"/>
                <a:gd name="connsiteY0" fmla="*/ 131146 h 441888"/>
                <a:gd name="connsiteX1" fmla="*/ 110364 w 1033272"/>
                <a:gd name="connsiteY1" fmla="*/ 54033 h 441888"/>
                <a:gd name="connsiteX2" fmla="*/ 501314 w 1033272"/>
                <a:gd name="connsiteY2" fmla="*/ 57283 h 441888"/>
                <a:gd name="connsiteX3" fmla="*/ 955764 w 1033272"/>
                <a:gd name="connsiteY3" fmla="*/ 0 h 441888"/>
                <a:gd name="connsiteX4" fmla="*/ 1032877 w 1033272"/>
                <a:gd name="connsiteY4" fmla="*/ 118677 h 441888"/>
                <a:gd name="connsiteX5" fmla="*/ 1033272 w 1033272"/>
                <a:gd name="connsiteY5" fmla="*/ 346116 h 441888"/>
                <a:gd name="connsiteX6" fmla="*/ 968233 w 1033272"/>
                <a:gd name="connsiteY6" fmla="*/ 441888 h 441888"/>
                <a:gd name="connsiteX7" fmla="*/ 110364 w 1033272"/>
                <a:gd name="connsiteY7" fmla="*/ 441888 h 441888"/>
                <a:gd name="connsiteX8" fmla="*/ 45720 w 1033272"/>
                <a:gd name="connsiteY8" fmla="*/ 377244 h 441888"/>
                <a:gd name="connsiteX9" fmla="*/ 0 w 1033272"/>
                <a:gd name="connsiteY9" fmla="*/ 131146 h 441888"/>
                <a:gd name="connsiteX0" fmla="*/ 0 w 1033272"/>
                <a:gd name="connsiteY0" fmla="*/ 131146 h 441888"/>
                <a:gd name="connsiteX1" fmla="*/ 110364 w 1033272"/>
                <a:gd name="connsiteY1" fmla="*/ 54033 h 441888"/>
                <a:gd name="connsiteX2" fmla="*/ 501314 w 1033272"/>
                <a:gd name="connsiteY2" fmla="*/ 57283 h 441888"/>
                <a:gd name="connsiteX3" fmla="*/ 955764 w 1033272"/>
                <a:gd name="connsiteY3" fmla="*/ 0 h 441888"/>
                <a:gd name="connsiteX4" fmla="*/ 1032877 w 1033272"/>
                <a:gd name="connsiteY4" fmla="*/ 118677 h 441888"/>
                <a:gd name="connsiteX5" fmla="*/ 1033272 w 1033272"/>
                <a:gd name="connsiteY5" fmla="*/ 346116 h 441888"/>
                <a:gd name="connsiteX6" fmla="*/ 968233 w 1033272"/>
                <a:gd name="connsiteY6" fmla="*/ 441888 h 441888"/>
                <a:gd name="connsiteX7" fmla="*/ 580116 w 1033272"/>
                <a:gd name="connsiteY7" fmla="*/ 435759 h 441888"/>
                <a:gd name="connsiteX8" fmla="*/ 110364 w 1033272"/>
                <a:gd name="connsiteY8" fmla="*/ 441888 h 441888"/>
                <a:gd name="connsiteX9" fmla="*/ 45720 w 1033272"/>
                <a:gd name="connsiteY9" fmla="*/ 377244 h 441888"/>
                <a:gd name="connsiteX10" fmla="*/ 0 w 1033272"/>
                <a:gd name="connsiteY10" fmla="*/ 131146 h 441888"/>
                <a:gd name="connsiteX0" fmla="*/ 0 w 1033272"/>
                <a:gd name="connsiteY0" fmla="*/ 131146 h 441888"/>
                <a:gd name="connsiteX1" fmla="*/ 110364 w 1033272"/>
                <a:gd name="connsiteY1" fmla="*/ 54033 h 441888"/>
                <a:gd name="connsiteX2" fmla="*/ 501314 w 1033272"/>
                <a:gd name="connsiteY2" fmla="*/ 57283 h 441888"/>
                <a:gd name="connsiteX3" fmla="*/ 955764 w 1033272"/>
                <a:gd name="connsiteY3" fmla="*/ 0 h 441888"/>
                <a:gd name="connsiteX4" fmla="*/ 1032877 w 1033272"/>
                <a:gd name="connsiteY4" fmla="*/ 118677 h 441888"/>
                <a:gd name="connsiteX5" fmla="*/ 1033272 w 1033272"/>
                <a:gd name="connsiteY5" fmla="*/ 346116 h 441888"/>
                <a:gd name="connsiteX6" fmla="*/ 968233 w 1033272"/>
                <a:gd name="connsiteY6" fmla="*/ 441888 h 441888"/>
                <a:gd name="connsiteX7" fmla="*/ 580116 w 1033272"/>
                <a:gd name="connsiteY7" fmla="*/ 435759 h 441888"/>
                <a:gd name="connsiteX8" fmla="*/ 110364 w 1033272"/>
                <a:gd name="connsiteY8" fmla="*/ 441888 h 441888"/>
                <a:gd name="connsiteX9" fmla="*/ 45720 w 1033272"/>
                <a:gd name="connsiteY9" fmla="*/ 377244 h 441888"/>
                <a:gd name="connsiteX10" fmla="*/ 0 w 1033272"/>
                <a:gd name="connsiteY10" fmla="*/ 131146 h 441888"/>
                <a:gd name="connsiteX0" fmla="*/ 0 w 1033272"/>
                <a:gd name="connsiteY0" fmla="*/ 131146 h 441888"/>
                <a:gd name="connsiteX1" fmla="*/ 110364 w 1033272"/>
                <a:gd name="connsiteY1" fmla="*/ 54033 h 441888"/>
                <a:gd name="connsiteX2" fmla="*/ 498443 w 1033272"/>
                <a:gd name="connsiteY2" fmla="*/ 34794 h 441888"/>
                <a:gd name="connsiteX3" fmla="*/ 955764 w 1033272"/>
                <a:gd name="connsiteY3" fmla="*/ 0 h 441888"/>
                <a:gd name="connsiteX4" fmla="*/ 1032877 w 1033272"/>
                <a:gd name="connsiteY4" fmla="*/ 118677 h 441888"/>
                <a:gd name="connsiteX5" fmla="*/ 1033272 w 1033272"/>
                <a:gd name="connsiteY5" fmla="*/ 346116 h 441888"/>
                <a:gd name="connsiteX6" fmla="*/ 968233 w 1033272"/>
                <a:gd name="connsiteY6" fmla="*/ 441888 h 441888"/>
                <a:gd name="connsiteX7" fmla="*/ 580116 w 1033272"/>
                <a:gd name="connsiteY7" fmla="*/ 435759 h 441888"/>
                <a:gd name="connsiteX8" fmla="*/ 110364 w 1033272"/>
                <a:gd name="connsiteY8" fmla="*/ 441888 h 441888"/>
                <a:gd name="connsiteX9" fmla="*/ 45720 w 1033272"/>
                <a:gd name="connsiteY9" fmla="*/ 377244 h 441888"/>
                <a:gd name="connsiteX10" fmla="*/ 0 w 1033272"/>
                <a:gd name="connsiteY10" fmla="*/ 131146 h 441888"/>
                <a:gd name="connsiteX0" fmla="*/ 0 w 1033272"/>
                <a:gd name="connsiteY0" fmla="*/ 131146 h 441888"/>
                <a:gd name="connsiteX1" fmla="*/ 110364 w 1033272"/>
                <a:gd name="connsiteY1" fmla="*/ 54033 h 441888"/>
                <a:gd name="connsiteX2" fmla="*/ 498443 w 1033272"/>
                <a:gd name="connsiteY2" fmla="*/ 34794 h 441888"/>
                <a:gd name="connsiteX3" fmla="*/ 955764 w 1033272"/>
                <a:gd name="connsiteY3" fmla="*/ 0 h 441888"/>
                <a:gd name="connsiteX4" fmla="*/ 1032877 w 1033272"/>
                <a:gd name="connsiteY4" fmla="*/ 118677 h 441888"/>
                <a:gd name="connsiteX5" fmla="*/ 1033272 w 1033272"/>
                <a:gd name="connsiteY5" fmla="*/ 346116 h 441888"/>
                <a:gd name="connsiteX6" fmla="*/ 968233 w 1033272"/>
                <a:gd name="connsiteY6" fmla="*/ 441888 h 441888"/>
                <a:gd name="connsiteX7" fmla="*/ 580116 w 1033272"/>
                <a:gd name="connsiteY7" fmla="*/ 435759 h 441888"/>
                <a:gd name="connsiteX8" fmla="*/ 110364 w 1033272"/>
                <a:gd name="connsiteY8" fmla="*/ 441888 h 441888"/>
                <a:gd name="connsiteX9" fmla="*/ 45720 w 1033272"/>
                <a:gd name="connsiteY9" fmla="*/ 377244 h 441888"/>
                <a:gd name="connsiteX10" fmla="*/ 0 w 1033272"/>
                <a:gd name="connsiteY10" fmla="*/ 131146 h 441888"/>
                <a:gd name="connsiteX0" fmla="*/ 0 w 1033272"/>
                <a:gd name="connsiteY0" fmla="*/ 131146 h 441888"/>
                <a:gd name="connsiteX1" fmla="*/ 110364 w 1033272"/>
                <a:gd name="connsiteY1" fmla="*/ 54033 h 441888"/>
                <a:gd name="connsiteX2" fmla="*/ 498443 w 1033272"/>
                <a:gd name="connsiteY2" fmla="*/ 34794 h 441888"/>
                <a:gd name="connsiteX3" fmla="*/ 955764 w 1033272"/>
                <a:gd name="connsiteY3" fmla="*/ 0 h 441888"/>
                <a:gd name="connsiteX4" fmla="*/ 1032877 w 1033272"/>
                <a:gd name="connsiteY4" fmla="*/ 118677 h 441888"/>
                <a:gd name="connsiteX5" fmla="*/ 1033272 w 1033272"/>
                <a:gd name="connsiteY5" fmla="*/ 346116 h 441888"/>
                <a:gd name="connsiteX6" fmla="*/ 968233 w 1033272"/>
                <a:gd name="connsiteY6" fmla="*/ 441888 h 441888"/>
                <a:gd name="connsiteX7" fmla="*/ 580116 w 1033272"/>
                <a:gd name="connsiteY7" fmla="*/ 435759 h 441888"/>
                <a:gd name="connsiteX8" fmla="*/ 110364 w 1033272"/>
                <a:gd name="connsiteY8" fmla="*/ 441888 h 441888"/>
                <a:gd name="connsiteX9" fmla="*/ 45720 w 1033272"/>
                <a:gd name="connsiteY9" fmla="*/ 377244 h 441888"/>
                <a:gd name="connsiteX10" fmla="*/ 0 w 1033272"/>
                <a:gd name="connsiteY10" fmla="*/ 131146 h 441888"/>
                <a:gd name="connsiteX0" fmla="*/ 0 w 1033272"/>
                <a:gd name="connsiteY0" fmla="*/ 131146 h 441888"/>
                <a:gd name="connsiteX1" fmla="*/ 110364 w 1033272"/>
                <a:gd name="connsiteY1" fmla="*/ 54033 h 441888"/>
                <a:gd name="connsiteX2" fmla="*/ 498443 w 1033272"/>
                <a:gd name="connsiteY2" fmla="*/ 34794 h 441888"/>
                <a:gd name="connsiteX3" fmla="*/ 955764 w 1033272"/>
                <a:gd name="connsiteY3" fmla="*/ 0 h 441888"/>
                <a:gd name="connsiteX4" fmla="*/ 1032877 w 1033272"/>
                <a:gd name="connsiteY4" fmla="*/ 118677 h 441888"/>
                <a:gd name="connsiteX5" fmla="*/ 1033272 w 1033272"/>
                <a:gd name="connsiteY5" fmla="*/ 346116 h 441888"/>
                <a:gd name="connsiteX6" fmla="*/ 968233 w 1033272"/>
                <a:gd name="connsiteY6" fmla="*/ 441888 h 441888"/>
                <a:gd name="connsiteX7" fmla="*/ 580116 w 1033272"/>
                <a:gd name="connsiteY7" fmla="*/ 435759 h 441888"/>
                <a:gd name="connsiteX8" fmla="*/ 110364 w 1033272"/>
                <a:gd name="connsiteY8" fmla="*/ 441888 h 441888"/>
                <a:gd name="connsiteX9" fmla="*/ 45720 w 1033272"/>
                <a:gd name="connsiteY9" fmla="*/ 377244 h 441888"/>
                <a:gd name="connsiteX10" fmla="*/ 0 w 1033272"/>
                <a:gd name="connsiteY10" fmla="*/ 131146 h 441888"/>
                <a:gd name="connsiteX0" fmla="*/ 0 w 1033272"/>
                <a:gd name="connsiteY0" fmla="*/ 131146 h 443173"/>
                <a:gd name="connsiteX1" fmla="*/ 110364 w 1033272"/>
                <a:gd name="connsiteY1" fmla="*/ 54033 h 443173"/>
                <a:gd name="connsiteX2" fmla="*/ 498443 w 1033272"/>
                <a:gd name="connsiteY2" fmla="*/ 34794 h 443173"/>
                <a:gd name="connsiteX3" fmla="*/ 955764 w 1033272"/>
                <a:gd name="connsiteY3" fmla="*/ 0 h 443173"/>
                <a:gd name="connsiteX4" fmla="*/ 1032877 w 1033272"/>
                <a:gd name="connsiteY4" fmla="*/ 118677 h 443173"/>
                <a:gd name="connsiteX5" fmla="*/ 1033272 w 1033272"/>
                <a:gd name="connsiteY5" fmla="*/ 346116 h 443173"/>
                <a:gd name="connsiteX6" fmla="*/ 968233 w 1033272"/>
                <a:gd name="connsiteY6" fmla="*/ 441888 h 443173"/>
                <a:gd name="connsiteX7" fmla="*/ 580116 w 1033272"/>
                <a:gd name="connsiteY7" fmla="*/ 435759 h 443173"/>
                <a:gd name="connsiteX8" fmla="*/ 110364 w 1033272"/>
                <a:gd name="connsiteY8" fmla="*/ 441888 h 443173"/>
                <a:gd name="connsiteX9" fmla="*/ 45720 w 1033272"/>
                <a:gd name="connsiteY9" fmla="*/ 377244 h 443173"/>
                <a:gd name="connsiteX10" fmla="*/ 0 w 1033272"/>
                <a:gd name="connsiteY10" fmla="*/ 131146 h 443173"/>
                <a:gd name="connsiteX0" fmla="*/ 0 w 1033272"/>
                <a:gd name="connsiteY0" fmla="*/ 131146 h 443173"/>
                <a:gd name="connsiteX1" fmla="*/ 110364 w 1033272"/>
                <a:gd name="connsiteY1" fmla="*/ 54033 h 443173"/>
                <a:gd name="connsiteX2" fmla="*/ 498443 w 1033272"/>
                <a:gd name="connsiteY2" fmla="*/ 34794 h 443173"/>
                <a:gd name="connsiteX3" fmla="*/ 955764 w 1033272"/>
                <a:gd name="connsiteY3" fmla="*/ 0 h 443173"/>
                <a:gd name="connsiteX4" fmla="*/ 1032877 w 1033272"/>
                <a:gd name="connsiteY4" fmla="*/ 118677 h 443173"/>
                <a:gd name="connsiteX5" fmla="*/ 1033272 w 1033272"/>
                <a:gd name="connsiteY5" fmla="*/ 346116 h 443173"/>
                <a:gd name="connsiteX6" fmla="*/ 968233 w 1033272"/>
                <a:gd name="connsiteY6" fmla="*/ 441888 h 443173"/>
                <a:gd name="connsiteX7" fmla="*/ 580116 w 1033272"/>
                <a:gd name="connsiteY7" fmla="*/ 435759 h 443173"/>
                <a:gd name="connsiteX8" fmla="*/ 110364 w 1033272"/>
                <a:gd name="connsiteY8" fmla="*/ 441888 h 443173"/>
                <a:gd name="connsiteX9" fmla="*/ 45720 w 1033272"/>
                <a:gd name="connsiteY9" fmla="*/ 377244 h 443173"/>
                <a:gd name="connsiteX10" fmla="*/ 0 w 1033272"/>
                <a:gd name="connsiteY10" fmla="*/ 131146 h 443173"/>
                <a:gd name="connsiteX0" fmla="*/ 0 w 1033272"/>
                <a:gd name="connsiteY0" fmla="*/ 131146 h 443173"/>
                <a:gd name="connsiteX1" fmla="*/ 110364 w 1033272"/>
                <a:gd name="connsiteY1" fmla="*/ 54033 h 443173"/>
                <a:gd name="connsiteX2" fmla="*/ 498443 w 1033272"/>
                <a:gd name="connsiteY2" fmla="*/ 34794 h 443173"/>
                <a:gd name="connsiteX3" fmla="*/ 955764 w 1033272"/>
                <a:gd name="connsiteY3" fmla="*/ 0 h 443173"/>
                <a:gd name="connsiteX4" fmla="*/ 1032877 w 1033272"/>
                <a:gd name="connsiteY4" fmla="*/ 118677 h 443173"/>
                <a:gd name="connsiteX5" fmla="*/ 1033272 w 1033272"/>
                <a:gd name="connsiteY5" fmla="*/ 346116 h 443173"/>
                <a:gd name="connsiteX6" fmla="*/ 968233 w 1033272"/>
                <a:gd name="connsiteY6" fmla="*/ 441888 h 443173"/>
                <a:gd name="connsiteX7" fmla="*/ 580116 w 1033272"/>
                <a:gd name="connsiteY7" fmla="*/ 435759 h 443173"/>
                <a:gd name="connsiteX8" fmla="*/ 110364 w 1033272"/>
                <a:gd name="connsiteY8" fmla="*/ 441888 h 443173"/>
                <a:gd name="connsiteX9" fmla="*/ 45720 w 1033272"/>
                <a:gd name="connsiteY9" fmla="*/ 377244 h 443173"/>
                <a:gd name="connsiteX10" fmla="*/ 0 w 1033272"/>
                <a:gd name="connsiteY10" fmla="*/ 131146 h 443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33272" h="443173">
                  <a:moveTo>
                    <a:pt x="0" y="131146"/>
                  </a:moveTo>
                  <a:cubicBezTo>
                    <a:pt x="0" y="95444"/>
                    <a:pt x="74662" y="54033"/>
                    <a:pt x="110364" y="54033"/>
                  </a:cubicBezTo>
                  <a:cubicBezTo>
                    <a:pt x="239724" y="47620"/>
                    <a:pt x="385775" y="60431"/>
                    <a:pt x="498443" y="34794"/>
                  </a:cubicBezTo>
                  <a:cubicBezTo>
                    <a:pt x="760266" y="-12126"/>
                    <a:pt x="803324" y="11598"/>
                    <a:pt x="955764" y="0"/>
                  </a:cubicBezTo>
                  <a:cubicBezTo>
                    <a:pt x="991466" y="0"/>
                    <a:pt x="1032877" y="82975"/>
                    <a:pt x="1032877" y="118677"/>
                  </a:cubicBezTo>
                  <a:cubicBezTo>
                    <a:pt x="1033009" y="194490"/>
                    <a:pt x="1033140" y="270303"/>
                    <a:pt x="1033272" y="346116"/>
                  </a:cubicBezTo>
                  <a:cubicBezTo>
                    <a:pt x="1033272" y="381818"/>
                    <a:pt x="1003935" y="441888"/>
                    <a:pt x="968233" y="441888"/>
                  </a:cubicBezTo>
                  <a:cubicBezTo>
                    <a:pt x="838861" y="439845"/>
                    <a:pt x="763759" y="409015"/>
                    <a:pt x="580116" y="435759"/>
                  </a:cubicBezTo>
                  <a:cubicBezTo>
                    <a:pt x="417869" y="449200"/>
                    <a:pt x="266948" y="439845"/>
                    <a:pt x="110364" y="441888"/>
                  </a:cubicBezTo>
                  <a:cubicBezTo>
                    <a:pt x="74662" y="441888"/>
                    <a:pt x="45720" y="412946"/>
                    <a:pt x="45720" y="377244"/>
                  </a:cubicBezTo>
                  <a:cubicBezTo>
                    <a:pt x="45720" y="291055"/>
                    <a:pt x="0" y="217335"/>
                    <a:pt x="0" y="131146"/>
                  </a:cubicBezTo>
                  <a:close/>
                </a:path>
              </a:pathLst>
            </a:custGeom>
            <a:noFill/>
            <a:ln w="28575">
              <a:solidFill>
                <a:srgbClr val="00206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8" name="Suorakulmio 7"/>
            <p:cNvSpPr/>
            <p:nvPr/>
          </p:nvSpPr>
          <p:spPr>
            <a:xfrm>
              <a:off x="7740351" y="3579862"/>
              <a:ext cx="216025" cy="1603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9" name="Tekstiruutu 8"/>
          <p:cNvSpPr txBox="1"/>
          <p:nvPr/>
        </p:nvSpPr>
        <p:spPr>
          <a:xfrm rot="417234">
            <a:off x="2553615" y="1726182"/>
            <a:ext cx="1757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dirty="0">
                <a:solidFill>
                  <a:srgbClr val="2D5089"/>
                </a:solidFill>
              </a:rPr>
              <a:t>LAADUKKAITA</a:t>
            </a:r>
          </a:p>
          <a:p>
            <a:pPr algn="ctr"/>
            <a:r>
              <a:rPr lang="fi-FI" dirty="0">
                <a:solidFill>
                  <a:srgbClr val="2D5089"/>
                </a:solidFill>
              </a:rPr>
              <a:t>PALVELUITA !</a:t>
            </a:r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40" r="36880"/>
          <a:stretch/>
        </p:blipFill>
        <p:spPr>
          <a:xfrm>
            <a:off x="4094085" y="3170134"/>
            <a:ext cx="652318" cy="1140033"/>
          </a:xfrm>
          <a:prstGeom prst="rect">
            <a:avLst/>
          </a:prstGeom>
        </p:spPr>
      </p:pic>
      <p:grpSp>
        <p:nvGrpSpPr>
          <p:cNvPr id="115" name="Ryhmä 114"/>
          <p:cNvGrpSpPr/>
          <p:nvPr/>
        </p:nvGrpSpPr>
        <p:grpSpPr>
          <a:xfrm>
            <a:off x="6041730" y="843558"/>
            <a:ext cx="2304256" cy="3978814"/>
            <a:chOff x="6372200" y="843558"/>
            <a:chExt cx="2304256" cy="3978814"/>
          </a:xfrm>
        </p:grpSpPr>
        <p:grpSp>
          <p:nvGrpSpPr>
            <p:cNvPr id="111" name="Ryhmä 110"/>
            <p:cNvGrpSpPr/>
            <p:nvPr/>
          </p:nvGrpSpPr>
          <p:grpSpPr>
            <a:xfrm>
              <a:off x="6732240" y="1059582"/>
              <a:ext cx="1249060" cy="1117788"/>
              <a:chOff x="533634" y="1958018"/>
              <a:chExt cx="1249060" cy="1117788"/>
            </a:xfrm>
          </p:grpSpPr>
          <p:cxnSp>
            <p:nvCxnSpPr>
              <p:cNvPr id="12" name="Suora yhdysviiva 11"/>
              <p:cNvCxnSpPr/>
              <p:nvPr/>
            </p:nvCxnSpPr>
            <p:spPr>
              <a:xfrm>
                <a:off x="611560" y="2211710"/>
                <a:ext cx="0" cy="86409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uora yhdysviiva 12"/>
              <p:cNvCxnSpPr/>
              <p:nvPr/>
            </p:nvCxnSpPr>
            <p:spPr>
              <a:xfrm flipH="1">
                <a:off x="611560" y="3075806"/>
                <a:ext cx="115212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kstiruutu 19"/>
              <p:cNvSpPr txBox="1"/>
              <p:nvPr/>
            </p:nvSpPr>
            <p:spPr>
              <a:xfrm>
                <a:off x="533634" y="1958018"/>
                <a:ext cx="124906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i-FI" sz="900" dirty="0"/>
                  <a:t>Digipalveluiden laatu</a:t>
                </a: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611560" y="2538157"/>
                <a:ext cx="1028894" cy="249617"/>
                <a:chOff x="611560" y="2538157"/>
                <a:chExt cx="1028894" cy="249617"/>
              </a:xfrm>
            </p:grpSpPr>
            <p:cxnSp>
              <p:nvCxnSpPr>
                <p:cNvPr id="31" name="Suora yhdysviiva 30"/>
                <p:cNvCxnSpPr/>
                <p:nvPr/>
              </p:nvCxnSpPr>
              <p:spPr>
                <a:xfrm flipV="1">
                  <a:off x="611560" y="2715766"/>
                  <a:ext cx="288032" cy="72008"/>
                </a:xfrm>
                <a:prstGeom prst="line">
                  <a:avLst/>
                </a:prstGeom>
                <a:ln w="190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uora yhdysviiva 31"/>
                <p:cNvCxnSpPr/>
                <p:nvPr/>
              </p:nvCxnSpPr>
              <p:spPr>
                <a:xfrm>
                  <a:off x="895978" y="2715766"/>
                  <a:ext cx="189428" cy="58076"/>
                </a:xfrm>
                <a:prstGeom prst="line">
                  <a:avLst/>
                </a:prstGeom>
                <a:ln w="190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uora yhdysviiva 34"/>
                <p:cNvCxnSpPr/>
                <p:nvPr/>
              </p:nvCxnSpPr>
              <p:spPr>
                <a:xfrm flipH="1">
                  <a:off x="1080734" y="2710278"/>
                  <a:ext cx="124199" cy="60972"/>
                </a:xfrm>
                <a:prstGeom prst="line">
                  <a:avLst/>
                </a:prstGeom>
                <a:ln w="190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uora yhdysviiva 37"/>
                <p:cNvCxnSpPr/>
                <p:nvPr/>
              </p:nvCxnSpPr>
              <p:spPr>
                <a:xfrm flipH="1">
                  <a:off x="1204933" y="2599128"/>
                  <a:ext cx="87361" cy="111150"/>
                </a:xfrm>
                <a:prstGeom prst="line">
                  <a:avLst/>
                </a:prstGeom>
                <a:ln w="190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uora yhdysviiva 40"/>
                <p:cNvCxnSpPr/>
                <p:nvPr/>
              </p:nvCxnSpPr>
              <p:spPr>
                <a:xfrm flipH="1">
                  <a:off x="1292294" y="2599128"/>
                  <a:ext cx="154016" cy="4830"/>
                </a:xfrm>
                <a:prstGeom prst="line">
                  <a:avLst/>
                </a:prstGeom>
                <a:ln w="190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uora yhdysviiva 43"/>
                <p:cNvCxnSpPr/>
                <p:nvPr/>
              </p:nvCxnSpPr>
              <p:spPr>
                <a:xfrm flipV="1">
                  <a:off x="1446310" y="2538157"/>
                  <a:ext cx="194144" cy="60971"/>
                </a:xfrm>
                <a:prstGeom prst="line">
                  <a:avLst/>
                </a:prstGeom>
                <a:ln w="190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2" name="Ryhmä 111"/>
            <p:cNvGrpSpPr/>
            <p:nvPr/>
          </p:nvGrpSpPr>
          <p:grpSpPr>
            <a:xfrm>
              <a:off x="6732240" y="3433354"/>
              <a:ext cx="1524776" cy="1117788"/>
              <a:chOff x="538891" y="3239302"/>
              <a:chExt cx="1524776" cy="1117788"/>
            </a:xfrm>
          </p:grpSpPr>
          <p:cxnSp>
            <p:nvCxnSpPr>
              <p:cNvPr id="21" name="Suora yhdysviiva 20"/>
              <p:cNvCxnSpPr/>
              <p:nvPr/>
            </p:nvCxnSpPr>
            <p:spPr>
              <a:xfrm>
                <a:off x="616817" y="3492994"/>
                <a:ext cx="0" cy="86409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uora yhdysviiva 21"/>
              <p:cNvCxnSpPr/>
              <p:nvPr/>
            </p:nvCxnSpPr>
            <p:spPr>
              <a:xfrm flipH="1">
                <a:off x="616817" y="4357090"/>
                <a:ext cx="115212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kstiruutu 22"/>
              <p:cNvSpPr txBox="1"/>
              <p:nvPr/>
            </p:nvSpPr>
            <p:spPr>
              <a:xfrm>
                <a:off x="538891" y="3239302"/>
                <a:ext cx="152477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i-FI" sz="900" dirty="0"/>
                  <a:t>Digipalveluiden käyttöaste</a:t>
                </a:r>
              </a:p>
            </p:txBody>
          </p:sp>
          <p:grpSp>
            <p:nvGrpSpPr>
              <p:cNvPr id="96" name="Ryhmä 95"/>
              <p:cNvGrpSpPr/>
              <p:nvPr/>
            </p:nvGrpSpPr>
            <p:grpSpPr>
              <a:xfrm>
                <a:off x="611560" y="3562541"/>
                <a:ext cx="1080120" cy="249617"/>
                <a:chOff x="611560" y="3562541"/>
                <a:chExt cx="1080120" cy="249617"/>
              </a:xfrm>
            </p:grpSpPr>
            <p:cxnSp>
              <p:nvCxnSpPr>
                <p:cNvPr id="52" name="Suora yhdysviiva 51"/>
                <p:cNvCxnSpPr/>
                <p:nvPr/>
              </p:nvCxnSpPr>
              <p:spPr>
                <a:xfrm flipV="1">
                  <a:off x="611560" y="3776154"/>
                  <a:ext cx="293288" cy="36004"/>
                </a:xfrm>
                <a:prstGeom prst="line">
                  <a:avLst/>
                </a:prstGeom>
                <a:ln w="1905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uora yhdysviiva 52"/>
                <p:cNvCxnSpPr/>
                <p:nvPr/>
              </p:nvCxnSpPr>
              <p:spPr>
                <a:xfrm flipV="1">
                  <a:off x="904849" y="3692604"/>
                  <a:ext cx="175885" cy="83550"/>
                </a:xfrm>
                <a:prstGeom prst="line">
                  <a:avLst/>
                </a:prstGeom>
                <a:ln w="1905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uora yhdysviiva 53"/>
                <p:cNvCxnSpPr/>
                <p:nvPr/>
              </p:nvCxnSpPr>
              <p:spPr>
                <a:xfrm flipH="1">
                  <a:off x="1080734" y="3656600"/>
                  <a:ext cx="106890" cy="36004"/>
                </a:xfrm>
                <a:prstGeom prst="line">
                  <a:avLst/>
                </a:prstGeom>
                <a:ln w="1905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uora yhdysviiva 54"/>
                <p:cNvCxnSpPr/>
                <p:nvPr/>
              </p:nvCxnSpPr>
              <p:spPr>
                <a:xfrm flipH="1">
                  <a:off x="1187624" y="3640056"/>
                  <a:ext cx="144016" cy="16544"/>
                </a:xfrm>
                <a:prstGeom prst="line">
                  <a:avLst/>
                </a:prstGeom>
                <a:ln w="1905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uora yhdysviiva 55"/>
                <p:cNvCxnSpPr/>
                <p:nvPr/>
              </p:nvCxnSpPr>
              <p:spPr>
                <a:xfrm flipH="1">
                  <a:off x="1331640" y="3623512"/>
                  <a:ext cx="114670" cy="16544"/>
                </a:xfrm>
                <a:prstGeom prst="line">
                  <a:avLst/>
                </a:prstGeom>
                <a:ln w="1905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uora yhdysviiva 56"/>
                <p:cNvCxnSpPr/>
                <p:nvPr/>
              </p:nvCxnSpPr>
              <p:spPr>
                <a:xfrm flipV="1">
                  <a:off x="1446310" y="3562541"/>
                  <a:ext cx="245370" cy="60972"/>
                </a:xfrm>
                <a:prstGeom prst="line">
                  <a:avLst/>
                </a:prstGeom>
                <a:ln w="1905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3" name="Ryhmä 112"/>
            <p:cNvGrpSpPr/>
            <p:nvPr/>
          </p:nvGrpSpPr>
          <p:grpSpPr>
            <a:xfrm>
              <a:off x="6732240" y="2246468"/>
              <a:ext cx="1230054" cy="1117788"/>
              <a:chOff x="2061799" y="2821261"/>
              <a:chExt cx="1230054" cy="1117788"/>
            </a:xfrm>
          </p:grpSpPr>
          <p:cxnSp>
            <p:nvCxnSpPr>
              <p:cNvPr id="27" name="Suora yhdysviiva 26"/>
              <p:cNvCxnSpPr/>
              <p:nvPr/>
            </p:nvCxnSpPr>
            <p:spPr>
              <a:xfrm>
                <a:off x="2139725" y="3074953"/>
                <a:ext cx="0" cy="86409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uora yhdysviiva 27"/>
              <p:cNvCxnSpPr/>
              <p:nvPr/>
            </p:nvCxnSpPr>
            <p:spPr>
              <a:xfrm flipH="1">
                <a:off x="2139725" y="3939049"/>
                <a:ext cx="115212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kstiruutu 28"/>
              <p:cNvSpPr txBox="1"/>
              <p:nvPr/>
            </p:nvSpPr>
            <p:spPr>
              <a:xfrm>
                <a:off x="2061799" y="2821261"/>
                <a:ext cx="105028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i-FI" sz="900" dirty="0"/>
                  <a:t>Asiakasarvioinnit</a:t>
                </a:r>
              </a:p>
            </p:txBody>
          </p:sp>
          <p:grpSp>
            <p:nvGrpSpPr>
              <p:cNvPr id="97" name="Ryhmä 96"/>
              <p:cNvGrpSpPr/>
              <p:nvPr/>
            </p:nvGrpSpPr>
            <p:grpSpPr>
              <a:xfrm>
                <a:off x="2134435" y="3103391"/>
                <a:ext cx="1080120" cy="249617"/>
                <a:chOff x="611560" y="3562541"/>
                <a:chExt cx="1080120" cy="249617"/>
              </a:xfrm>
            </p:grpSpPr>
            <p:cxnSp>
              <p:nvCxnSpPr>
                <p:cNvPr id="98" name="Suora yhdysviiva 97"/>
                <p:cNvCxnSpPr/>
                <p:nvPr/>
              </p:nvCxnSpPr>
              <p:spPr>
                <a:xfrm flipV="1">
                  <a:off x="611560" y="3776154"/>
                  <a:ext cx="293288" cy="36004"/>
                </a:xfrm>
                <a:prstGeom prst="line">
                  <a:avLst/>
                </a:prstGeom>
                <a:ln w="19050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uora yhdysviiva 98"/>
                <p:cNvCxnSpPr/>
                <p:nvPr/>
              </p:nvCxnSpPr>
              <p:spPr>
                <a:xfrm flipV="1">
                  <a:off x="904849" y="3750980"/>
                  <a:ext cx="175885" cy="25174"/>
                </a:xfrm>
                <a:prstGeom prst="line">
                  <a:avLst/>
                </a:prstGeom>
                <a:ln w="19050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uora yhdysviiva 99"/>
                <p:cNvCxnSpPr/>
                <p:nvPr/>
              </p:nvCxnSpPr>
              <p:spPr>
                <a:xfrm flipH="1" flipV="1">
                  <a:off x="1080734" y="3750980"/>
                  <a:ext cx="127392" cy="25174"/>
                </a:xfrm>
                <a:prstGeom prst="line">
                  <a:avLst/>
                </a:prstGeom>
                <a:ln w="19050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uora yhdysviiva 100"/>
                <p:cNvCxnSpPr/>
                <p:nvPr/>
              </p:nvCxnSpPr>
              <p:spPr>
                <a:xfrm flipH="1">
                  <a:off x="1208126" y="3640056"/>
                  <a:ext cx="140751" cy="136098"/>
                </a:xfrm>
                <a:prstGeom prst="line">
                  <a:avLst/>
                </a:prstGeom>
                <a:ln w="19050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uora yhdysviiva 101"/>
                <p:cNvCxnSpPr/>
                <p:nvPr/>
              </p:nvCxnSpPr>
              <p:spPr>
                <a:xfrm flipH="1" flipV="1">
                  <a:off x="1331640" y="3640056"/>
                  <a:ext cx="144629" cy="37563"/>
                </a:xfrm>
                <a:prstGeom prst="line">
                  <a:avLst/>
                </a:prstGeom>
                <a:ln w="19050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uora yhdysviiva 102"/>
                <p:cNvCxnSpPr/>
                <p:nvPr/>
              </p:nvCxnSpPr>
              <p:spPr>
                <a:xfrm flipV="1">
                  <a:off x="1464949" y="3562541"/>
                  <a:ext cx="226731" cy="115078"/>
                </a:xfrm>
                <a:prstGeom prst="line">
                  <a:avLst/>
                </a:prstGeom>
                <a:ln w="19050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4" name="Suorakulmio 113"/>
            <p:cNvSpPr/>
            <p:nvPr/>
          </p:nvSpPr>
          <p:spPr>
            <a:xfrm>
              <a:off x="6372200" y="843558"/>
              <a:ext cx="2304256" cy="3978814"/>
            </a:xfrm>
            <a:prstGeom prst="rect">
              <a:avLst/>
            </a:pr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3331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Tavoitetila 2022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442324371"/>
              </p:ext>
            </p:extLst>
          </p:nvPr>
        </p:nvSpPr>
        <p:spPr>
          <a:xfrm>
            <a:off x="503992" y="915566"/>
            <a:ext cx="7380376" cy="3708412"/>
          </a:xfrm>
        </p:spPr>
        <p:txBody>
          <a:bodyPr lIns="45717" tIns="45718" rIns="45717" bIns="45718" anchor="t">
            <a:normAutofit fontScale="92500" lnSpcReduction="20000"/>
          </a:bodyPr>
          <a:lstStyle/>
          <a:p>
            <a:pPr marL="0" lvl="0" indent="0">
              <a:buNone/>
            </a:pPr>
            <a:r>
              <a:rPr lang="fi-FI" b="1" dirty="0"/>
              <a:t>Viranomaiset</a:t>
            </a:r>
            <a:r>
              <a:rPr lang="fi-FI" dirty="0"/>
              <a:t> </a:t>
            </a:r>
          </a:p>
          <a:p>
            <a:pPr marL="354965" lvl="0" indent="-354965">
              <a:buFont typeface="Wingdings" panose="05000000000000000000" pitchFamily="2" charset="2"/>
              <a:buChar char="§"/>
            </a:pPr>
            <a:r>
              <a:rPr lang="fi-FI" dirty="0"/>
              <a:t>velvoitettuja tarjoamaan luonnollisille henkilöille (kansalaisille) ja oikeushenkilöille saavutettavia ja laadukkaita digitaalisia palveluja ensisijaisena vaihtoehtona.</a:t>
            </a:r>
          </a:p>
          <a:p>
            <a:pPr marL="354965" lvl="0" indent="-354965">
              <a:buFont typeface="Wingdings" panose="05000000000000000000" pitchFamily="2" charset="2"/>
              <a:buChar char="§"/>
            </a:pPr>
            <a:r>
              <a:rPr lang="fi-FI" dirty="0"/>
              <a:t>järjestettävä henkilön asemaan, oikeuksiin ja velvollisuuksiin liittyvä viestintä ja asiointi niin, että sähköinen kanava on aina käytettävissä.</a:t>
            </a:r>
          </a:p>
          <a:p>
            <a:pPr marL="0" lvl="0" indent="0">
              <a:buNone/>
            </a:pPr>
            <a:r>
              <a:rPr lang="fi-FI" b="1" dirty="0"/>
              <a:t>Yrityksille, yhteisöille ja muille elinkeinotoimintaa harjoittaville </a:t>
            </a:r>
            <a:r>
              <a:rPr lang="fi-FI" dirty="0"/>
              <a:t>digitaalisten palvelujen käyttö velvoittavaa asioinnissa ja viestinvälityksessä julkisen hallinnon kanssa.</a:t>
            </a:r>
          </a:p>
          <a:p>
            <a:pPr marL="0" lvl="0" indent="0">
              <a:buNone/>
            </a:pPr>
            <a:r>
              <a:rPr lang="fi-FI" b="1" dirty="0"/>
              <a:t>Luonnollisten henkilöiden (kansalaisten)</a:t>
            </a:r>
            <a:r>
              <a:rPr lang="fi-FI" dirty="0"/>
              <a:t> </a:t>
            </a:r>
            <a:r>
              <a:rPr lang="fi-FI" b="1" dirty="0"/>
              <a:t>asiointi ja viestinvälitys </a:t>
            </a:r>
            <a:r>
              <a:rPr lang="fi-FI" dirty="0"/>
              <a:t>tapahtuu ensisijaisesti digitaalisesti. Henkilöitä ei kuitenkaan velvoiteta siihen.</a:t>
            </a:r>
          </a:p>
          <a:p>
            <a:pPr marL="354965" indent="-354965"/>
            <a:endParaRPr lang="fi-FI" sz="16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>
                <a:solidFill>
                  <a:srgbClr val="304E88"/>
                </a:solidFill>
              </a:rPr>
              <a:pPr/>
              <a:t>2</a:t>
            </a:fld>
            <a:endParaRPr lang="fi-FI">
              <a:solidFill>
                <a:srgbClr val="304E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98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3992" y="108858"/>
            <a:ext cx="7812424" cy="889873"/>
          </a:xfrm>
        </p:spPr>
        <p:txBody>
          <a:bodyPr>
            <a:normAutofit fontScale="90000"/>
          </a:bodyPr>
          <a:lstStyle/>
          <a:p>
            <a:pPr marL="85725"/>
            <a:r>
              <a:rPr lang="fi-FI" dirty="0"/>
              <a:t> </a:t>
            </a:r>
            <a:br>
              <a:rPr lang="fi-FI" dirty="0"/>
            </a:br>
            <a:r>
              <a:rPr lang="fi-FI" sz="2700" b="1" dirty="0"/>
              <a:t> </a:t>
            </a:r>
            <a:r>
              <a:rPr lang="fi-FI" sz="2800" dirty="0"/>
              <a:t> </a:t>
            </a:r>
            <a:br>
              <a:rPr lang="fi-FI" sz="2800" dirty="0"/>
            </a:br>
            <a:r>
              <a:rPr lang="fi-FI" sz="3300" dirty="0"/>
              <a:t>Parannetaan digitaalisten palvelujen laatua</a:t>
            </a:r>
            <a:r>
              <a:rPr lang="fi-FI" sz="2700" b="1" dirty="0"/>
              <a:t/>
            </a:r>
            <a:br>
              <a:rPr lang="fi-FI" sz="2700" b="1" dirty="0"/>
            </a:br>
            <a:r>
              <a:rPr lang="fi-FI" sz="3200" b="1" dirty="0"/>
              <a:t/>
            </a:r>
            <a:br>
              <a:rPr lang="fi-FI" sz="3200" b="1" dirty="0"/>
            </a:b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3992" y="854205"/>
            <a:ext cx="7668408" cy="3949793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fi-FI" sz="2000" dirty="0"/>
              <a:t>Muodostetaan digitaalisten palveluiden </a:t>
            </a:r>
            <a:r>
              <a:rPr lang="fi-FI" sz="2000" dirty="0" err="1"/>
              <a:t>laatukriteeristö</a:t>
            </a:r>
            <a:r>
              <a:rPr lang="fi-FI" sz="2000" dirty="0"/>
              <a:t>  </a:t>
            </a:r>
          </a:p>
          <a:p>
            <a:pPr lvl="2"/>
            <a:r>
              <a:rPr lang="fi-FI" sz="2000" dirty="0"/>
              <a:t>Liitetään investointien ohjausmalliin</a:t>
            </a:r>
            <a:br>
              <a:rPr lang="fi-FI" sz="2000" dirty="0"/>
            </a:br>
            <a:r>
              <a:rPr lang="fi-FI" sz="2000" dirty="0"/>
              <a:t>tukemaan rahoituspäätösten tekemistä</a:t>
            </a:r>
          </a:p>
          <a:p>
            <a:pPr lvl="2"/>
            <a:r>
              <a:rPr lang="fi-FI" sz="2000" dirty="0">
                <a:ea typeface="Times New Roman"/>
              </a:rPr>
              <a:t>Käynnistetään </a:t>
            </a:r>
            <a:r>
              <a:rPr lang="fi-FI" sz="2000" dirty="0" err="1">
                <a:ea typeface="Times New Roman"/>
              </a:rPr>
              <a:t>kriteeristöön</a:t>
            </a:r>
            <a:r>
              <a:rPr lang="fi-FI" sz="2000" dirty="0">
                <a:ea typeface="Times New Roman"/>
              </a:rPr>
              <a:t> pohjautuva palvelujen laadun kehittymisen seuranta palveluntuottajien itsearviointina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000" dirty="0">
                <a:ea typeface="Times New Roman"/>
              </a:rPr>
              <a:t>Palveluita kehitetään vastaamaan saavutettavuusdirektiivin vaatimuksia.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000" dirty="0">
                <a:ea typeface="Times New Roman"/>
              </a:rPr>
              <a:t>Puolesta asioinnin mahdollisuus liitetään kaikkiin digitaalisiin palveluihin. </a:t>
            </a:r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661" r="71502"/>
          <a:stretch>
            <a:fillRect/>
          </a:stretch>
        </p:blipFill>
        <p:spPr>
          <a:xfrm rot="249095">
            <a:off x="8058166" y="3657478"/>
            <a:ext cx="614705" cy="845063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69" y="4080010"/>
            <a:ext cx="457200" cy="8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488800" y="4822372"/>
            <a:ext cx="477416" cy="218735"/>
          </a:xfrm>
        </p:spPr>
        <p:txBody>
          <a:bodyPr/>
          <a:lstStyle/>
          <a:p>
            <a:fld id="{9788A4D5-DFC9-462B-88F4-D5AA4FC939BE}" type="slidenum">
              <a:rPr lang="fi-FI" smtClean="0"/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578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3412"/>
            <a:ext cx="457200" cy="8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Ensisijaisuus toteutuu laadukkailla digipalveluilla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</a:t>
            </a:fld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661" r="71502"/>
          <a:stretch>
            <a:fillRect/>
          </a:stretch>
        </p:blipFill>
        <p:spPr>
          <a:xfrm rot="249095">
            <a:off x="7838015" y="3957091"/>
            <a:ext cx="614705" cy="845063"/>
          </a:xfrm>
          <a:prstGeom prst="rect">
            <a:avLst/>
          </a:prstGeom>
        </p:spPr>
      </p:pic>
      <p:sp>
        <p:nvSpPr>
          <p:cNvPr id="2" name="Ellipsi 1"/>
          <p:cNvSpPr/>
          <p:nvPr/>
        </p:nvSpPr>
        <p:spPr>
          <a:xfrm>
            <a:off x="2824602" y="916181"/>
            <a:ext cx="2880320" cy="1714463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 err="1"/>
              <a:t>Palvelukriteeristö</a:t>
            </a:r>
            <a:r>
              <a:rPr lang="fi-FI" dirty="0"/>
              <a:t> v1.0</a:t>
            </a:r>
          </a:p>
        </p:txBody>
      </p:sp>
      <p:sp>
        <p:nvSpPr>
          <p:cNvPr id="17" name="Ellipsi 16"/>
          <p:cNvSpPr/>
          <p:nvPr/>
        </p:nvSpPr>
        <p:spPr>
          <a:xfrm>
            <a:off x="270315" y="2096767"/>
            <a:ext cx="2880320" cy="1714463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/>
              <a:t>Itsearviointi</a:t>
            </a:r>
          </a:p>
        </p:txBody>
      </p:sp>
      <p:sp>
        <p:nvSpPr>
          <p:cNvPr id="18" name="Ellipsi 17"/>
          <p:cNvSpPr/>
          <p:nvPr/>
        </p:nvSpPr>
        <p:spPr>
          <a:xfrm>
            <a:off x="5338525" y="2096767"/>
            <a:ext cx="2880320" cy="1714463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/>
              <a:t>Palveluiden käyttöasteen mittaaminen</a:t>
            </a:r>
          </a:p>
        </p:txBody>
      </p:sp>
      <p:sp>
        <p:nvSpPr>
          <p:cNvPr id="19" name="Ellipsi 18"/>
          <p:cNvSpPr/>
          <p:nvPr/>
        </p:nvSpPr>
        <p:spPr>
          <a:xfrm>
            <a:off x="2824602" y="3233551"/>
            <a:ext cx="2880320" cy="1714463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/>
              <a:t>Palvelu-kokemuksen mittaaminen</a:t>
            </a:r>
          </a:p>
        </p:txBody>
      </p:sp>
    </p:spTree>
    <p:extLst>
      <p:ext uri="{BB962C8B-B14F-4D97-AF65-F5344CB8AC3E}">
        <p14:creationId xmlns:p14="http://schemas.microsoft.com/office/powerpoint/2010/main" val="390516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Asiointipalvelun </a:t>
            </a:r>
            <a:r>
              <a:rPr lang="fi-FI" dirty="0" err="1"/>
              <a:t>laatukriteeristö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251520" y="1203598"/>
            <a:ext cx="4152852" cy="342038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Yhteiset vertailun mahdollistavat kriteerit hyvälle ja laadukkaalle digitaaliselle asiointipalvelulle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Asiakkaan kokema laatu palvelutilanteesta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Toiminnallinen laatu, muun muassa kustannus- ja prosessitehokkuus </a:t>
            </a:r>
            <a:br>
              <a:rPr lang="fi-FI" sz="1800" dirty="0"/>
            </a:br>
            <a:r>
              <a:rPr lang="fi-FI" sz="1800" dirty="0"/>
              <a:t>ja </a:t>
            </a:r>
            <a:r>
              <a:rPr lang="fi-FI" sz="1800" dirty="0" err="1"/>
              <a:t>yhteentoimivuus</a:t>
            </a:r>
            <a:r>
              <a:rPr lang="fi-FI" sz="1800" dirty="0"/>
              <a:t> </a:t>
            </a:r>
            <a:r>
              <a:rPr lang="fi-FI" sz="1800" dirty="0" err="1"/>
              <a:t>huomiotava</a:t>
            </a:r>
            <a:endParaRPr lang="fi-FI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sz="1800" dirty="0" err="1"/>
              <a:t>Kriteeristön</a:t>
            </a:r>
            <a:r>
              <a:rPr lang="fi-FI" sz="1800" dirty="0"/>
              <a:t> tulee olla kevyt, ymmärrettävä ja käytettävä sekä ajassa kehittyvä että sopiva laajalle palvelujoukolle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5</a:t>
            </a:fld>
            <a:endParaRPr lang="fi-FI"/>
          </a:p>
        </p:txBody>
      </p:sp>
      <p:cxnSp>
        <p:nvCxnSpPr>
          <p:cNvPr id="8" name="Suora yhdysviiva 7"/>
          <p:cNvCxnSpPr/>
          <p:nvPr/>
        </p:nvCxnSpPr>
        <p:spPr>
          <a:xfrm flipV="1">
            <a:off x="4283968" y="915566"/>
            <a:ext cx="0" cy="3906806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Pyöristetty suorakulmio 8"/>
          <p:cNvSpPr/>
          <p:nvPr/>
        </p:nvSpPr>
        <p:spPr>
          <a:xfrm>
            <a:off x="4499992" y="970710"/>
            <a:ext cx="3816424" cy="3584478"/>
          </a:xfrm>
          <a:prstGeom prst="roundRect">
            <a:avLst>
              <a:gd name="adj" fmla="val 10342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fi-FI" sz="1600" u="sng" dirty="0">
                <a:solidFill>
                  <a:srgbClr val="002060"/>
                </a:solidFill>
              </a:rPr>
              <a:t>Tehtävät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002060"/>
                </a:solidFill>
              </a:rPr>
              <a:t>Tarkennetaan tavoitteet, tulokset, rajaukset, aikataulut ja työskentelytavat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002060"/>
                </a:solidFill>
              </a:rPr>
              <a:t>Tunnistetaan nykyisin käytetyt laatukriteerit (</a:t>
            </a:r>
            <a:r>
              <a:rPr lang="fi-FI" sz="1600" dirty="0" err="1">
                <a:solidFill>
                  <a:srgbClr val="002060"/>
                </a:solidFill>
              </a:rPr>
              <a:t>kv</a:t>
            </a:r>
            <a:r>
              <a:rPr lang="fi-FI" sz="1600" dirty="0">
                <a:solidFill>
                  <a:srgbClr val="002060"/>
                </a:solidFill>
              </a:rPr>
              <a:t>-toteutukset)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002060"/>
                </a:solidFill>
              </a:rPr>
              <a:t>Sovitaan käytettävä ryhmittely kriteereille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002060"/>
                </a:solidFill>
              </a:rPr>
              <a:t>Sovitaan kriteerit ja niiden arviointiperusteet + soveltamisohjeet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002060"/>
                </a:solidFill>
              </a:rPr>
              <a:t>Tavoiteaika v1.0 Q2/2018</a:t>
            </a:r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40" r="21120"/>
          <a:stretch/>
        </p:blipFill>
        <p:spPr>
          <a:xfrm>
            <a:off x="8412036" y="4011910"/>
            <a:ext cx="575964" cy="57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453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Palvelulaadun itsearviointi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251520" y="1131590"/>
            <a:ext cx="4032448" cy="34923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Hyödynnetään </a:t>
            </a:r>
            <a:r>
              <a:rPr lang="fi-FI" sz="1800" dirty="0" err="1"/>
              <a:t>laatukriteeristöä</a:t>
            </a:r>
            <a:endParaRPr lang="fi-FI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Itsearviointi auttaa tunnistamaan kehityskohteet ja mahdollistaa vertailtavuuden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Tavoitteena itsearviointien tulosten julkaiseminen sopivassa laajuudessa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Tutkitaan vertaisarviointien mahdollisuuksia 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6</a:t>
            </a:fld>
            <a:endParaRPr lang="fi-FI"/>
          </a:p>
        </p:txBody>
      </p:sp>
      <p:cxnSp>
        <p:nvCxnSpPr>
          <p:cNvPr id="8" name="Suora yhdysviiva 7"/>
          <p:cNvCxnSpPr/>
          <p:nvPr/>
        </p:nvCxnSpPr>
        <p:spPr>
          <a:xfrm flipV="1">
            <a:off x="4283968" y="915566"/>
            <a:ext cx="0" cy="3906806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Pyöristetty suorakulmio 8"/>
          <p:cNvSpPr/>
          <p:nvPr/>
        </p:nvSpPr>
        <p:spPr>
          <a:xfrm>
            <a:off x="4499992" y="998731"/>
            <a:ext cx="3816424" cy="3584478"/>
          </a:xfrm>
          <a:prstGeom prst="roundRect">
            <a:avLst>
              <a:gd name="adj" fmla="val 10342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fi-FI" u="sng" dirty="0">
                <a:solidFill>
                  <a:srgbClr val="002060"/>
                </a:solidFill>
              </a:rPr>
              <a:t>Tehtävät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Etsitään menettelytavat (kypsyys- / pisteytysmalli tms.) ja välineet raportointiin ja seurantaan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rgbClr val="002060"/>
                </a:solidFill>
              </a:rPr>
              <a:t>Pilotoidaan</a:t>
            </a:r>
            <a:r>
              <a:rPr lang="fi-FI" dirty="0">
                <a:solidFill>
                  <a:srgbClr val="002060"/>
                </a:solidFill>
              </a:rPr>
              <a:t> itsearviointia mm. Tiekartan palveluihin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Pilotoinnin tulokset huomioidaan palvelulaadun </a:t>
            </a:r>
            <a:r>
              <a:rPr lang="fi-FI" dirty="0" err="1">
                <a:solidFill>
                  <a:srgbClr val="002060"/>
                </a:solidFill>
              </a:rPr>
              <a:t>kriteeristön</a:t>
            </a:r>
            <a:r>
              <a:rPr lang="fi-FI" dirty="0">
                <a:solidFill>
                  <a:srgbClr val="002060"/>
                </a:solidFill>
              </a:rPr>
              <a:t> kehittämisessä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Tavoiteaika Q3/2018</a:t>
            </a:r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60" r="8560"/>
          <a:stretch/>
        </p:blipFill>
        <p:spPr>
          <a:xfrm>
            <a:off x="395536" y="4157187"/>
            <a:ext cx="437141" cy="66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858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Palveluiden asiakasarvioinnit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251520" y="1131590"/>
            <a:ext cx="4032448" cy="34923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Tunnistetaan ja sovitaan muutama asiakasarviokysymys, joita käytetään yhteisesti laadun arvioinnissa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Asiakasarviointi ja sen tulokset liitetään osaksi </a:t>
            </a:r>
            <a:r>
              <a:rPr lang="fi-FI" sz="1800" dirty="0" err="1"/>
              <a:t>palvelukriteeristöä</a:t>
            </a:r>
            <a:endParaRPr lang="fi-FI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Asiakasarviointitulokset julkaistaan esim. Suomi.fi-palvelun Palvelutietovarannon palvelukuvausten yhteydessä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7</a:t>
            </a:fld>
            <a:endParaRPr lang="fi-FI"/>
          </a:p>
        </p:txBody>
      </p:sp>
      <p:cxnSp>
        <p:nvCxnSpPr>
          <p:cNvPr id="8" name="Suora yhdysviiva 7"/>
          <p:cNvCxnSpPr/>
          <p:nvPr/>
        </p:nvCxnSpPr>
        <p:spPr>
          <a:xfrm flipV="1">
            <a:off x="4283968" y="915566"/>
            <a:ext cx="0" cy="3906806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Pyöristetty suorakulmio 8"/>
          <p:cNvSpPr/>
          <p:nvPr/>
        </p:nvSpPr>
        <p:spPr>
          <a:xfrm>
            <a:off x="4427984" y="1038578"/>
            <a:ext cx="3816000" cy="3783794"/>
          </a:xfrm>
          <a:prstGeom prst="roundRect">
            <a:avLst>
              <a:gd name="adj" fmla="val 10342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fi-FI" u="sng" dirty="0">
                <a:solidFill>
                  <a:srgbClr val="002060"/>
                </a:solidFill>
              </a:rPr>
              <a:t>Tehtävät</a:t>
            </a:r>
            <a:endParaRPr lang="fi-FI" dirty="0">
              <a:solidFill>
                <a:srgbClr val="00206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Tunnistetaan nykyisin käytettäviä palvelutapahtuman laatua mittaavia kyselyitä ja toteutuksia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Tunnistetaan ja valitaan yhteisesti käytettävät asiakasarviointi-kysymykset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Määritellään ja sovitaan tulosten koonti- ja ilmoittamismenettelyt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Tavoiteaika Q4/2018</a:t>
            </a:r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25" r="60238"/>
          <a:stretch/>
        </p:blipFill>
        <p:spPr>
          <a:xfrm>
            <a:off x="7097898" y="3983135"/>
            <a:ext cx="432048" cy="595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265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8" r="71262"/>
          <a:stretch/>
        </p:blipFill>
        <p:spPr>
          <a:xfrm>
            <a:off x="7164288" y="645134"/>
            <a:ext cx="720080" cy="807023"/>
          </a:xfrm>
          <a:prstGeom prst="rect">
            <a:avLst/>
          </a:prstGeom>
        </p:spPr>
      </p:pic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Palveluiden käyttöaste ja seuranta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251520" y="1131590"/>
            <a:ext cx="4032448" cy="34923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Palvelu- ja kanavakohtaisia käyttöasteita ei tällä hetkellä systemaattisesti seurata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Käyttöasteiden mittaamisella havaitaan kanavaohjauksen ja kehittämistoimenpiteiden vaikutus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800" dirty="0"/>
              <a:t>Seuranta mahdollistaa tarvittavien uusien toimenpiteiden kohdistamisen</a:t>
            </a:r>
          </a:p>
          <a:p>
            <a:pPr marL="271463" indent="-271463"/>
            <a:endParaRPr lang="fi-FI" sz="1800" dirty="0"/>
          </a:p>
          <a:p>
            <a:pPr marL="271463" indent="-271463"/>
            <a:endParaRPr lang="fi-FI" sz="1800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8</a:t>
            </a:fld>
            <a:endParaRPr lang="fi-FI"/>
          </a:p>
        </p:txBody>
      </p:sp>
      <p:cxnSp>
        <p:nvCxnSpPr>
          <p:cNvPr id="8" name="Suora yhdysviiva 7"/>
          <p:cNvCxnSpPr/>
          <p:nvPr/>
        </p:nvCxnSpPr>
        <p:spPr>
          <a:xfrm flipV="1">
            <a:off x="4283968" y="915566"/>
            <a:ext cx="0" cy="3906806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Pyöristetty suorakulmio 8"/>
          <p:cNvSpPr/>
          <p:nvPr/>
        </p:nvSpPr>
        <p:spPr>
          <a:xfrm>
            <a:off x="4427560" y="1038579"/>
            <a:ext cx="3816424" cy="3584478"/>
          </a:xfrm>
          <a:prstGeom prst="roundRect">
            <a:avLst>
              <a:gd name="adj" fmla="val 10342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fi-FI" u="sng" dirty="0">
                <a:solidFill>
                  <a:srgbClr val="002060"/>
                </a:solidFill>
              </a:rPr>
              <a:t>Tehtävät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Määritellään palveluiden käyttöasteita kuvaava mittaristo ja mittaamisen periaatteet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Sovitaan menettelytavat käyttöasteiden ilmoittamiseen ja seurantaan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Tavoiteaika Q3/2018</a:t>
            </a:r>
          </a:p>
        </p:txBody>
      </p:sp>
    </p:spTree>
    <p:extLst>
      <p:ext uri="{BB962C8B-B14F-4D97-AF65-F5344CB8AC3E}">
        <p14:creationId xmlns:p14="http://schemas.microsoft.com/office/powerpoint/2010/main" val="2620354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Työskentelyn jaksotus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294967295"/>
          </p:nvPr>
        </p:nvSpPr>
        <p:spPr>
          <a:xfrm>
            <a:off x="8666163" y="4822825"/>
            <a:ext cx="477837" cy="219075"/>
          </a:xfrm>
        </p:spPr>
        <p:txBody>
          <a:bodyPr/>
          <a:lstStyle/>
          <a:p>
            <a:fld id="{52D72BAF-8CDA-4878-B74D-CAA2BE485765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401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laajakuva_fin">
  <a:themeElements>
    <a:clrScheme name="Mukautettu 6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479A36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VM_malliesitys_laajakuva_fin_v2017-04-25.pptx" id="{E8741464-4BEE-4CB4-83DA-10A54A4900BD}" vid="{BE1821DD-878F-433E-90E1-1881C0E95245}"/>
    </a:ext>
  </a:extLst>
</a:theme>
</file>

<file path=ppt/theme/theme2.xml><?xml version="1.0" encoding="utf-8"?>
<a:theme xmlns:a="http://schemas.openxmlformats.org/drawingml/2006/main" name="VM fin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VM_malliesitys_laajakuva_fin_2015-05-13" id="{40574EC0-0A7A-9442-8D30-825EDC412D98}" vid="{CA3B0FF1-69F0-864F-8207-38E20B75BDB0}"/>
    </a:ext>
  </a:extLst>
</a:theme>
</file>

<file path=ppt/theme/theme3.xml><?xml version="1.0" encoding="utf-8"?>
<a:theme xmlns:a="http://schemas.openxmlformats.org/drawingml/2006/main" name="2_VM_malliesitys_laajakuva_fin_2015-10-07">
  <a:themeElements>
    <a:clrScheme name="VM_malliesitys_laajakuva_fin_2015-10-07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7C7C7C"/>
      </a:accent5>
      <a:accent6>
        <a:srgbClr val="ED2939"/>
      </a:accent6>
      <a:hlink>
        <a:srgbClr val="0000FF"/>
      </a:hlink>
      <a:folHlink>
        <a:srgbClr val="FF00FF"/>
      </a:folHlink>
    </a:clrScheme>
    <a:fontScheme name="VM_malliesitys_laajakuva_fin_2015-10-07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VM_malliesitys_laajakuva_fin_2015-10-0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CDB0888CA80FD47B6B81A2830921788" ma:contentTypeVersion="" ma:contentTypeDescription="Luo uusi asiakirja." ma:contentTypeScope="" ma:versionID="72f73d0a6cdb541909064b02031744ad">
  <xsd:schema xmlns:xsd="http://www.w3.org/2001/XMLSchema" xmlns:xs="http://www.w3.org/2001/XMLSchema" xmlns:p="http://schemas.microsoft.com/office/2006/metadata/properties" xmlns:ns2="8d32d700-cf48-49cf-9c2e-94ab5e8de13f" targetNamespace="http://schemas.microsoft.com/office/2006/metadata/properties" ma:root="true" ma:fieldsID="97d32d31caae95076156526d7a042ce8" ns2:_="">
    <xsd:import namespace="8d32d700-cf48-49cf-9c2e-94ab5e8de13f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2d700-cf48-49cf-9c2e-94ab5e8de13f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 ma:index="8" ma:displayName="Kommentit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4C30A9-ACE1-4423-8152-4909ACD953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14C594-C7C0-487E-AF06-D31A2B219638}">
  <ds:schemaRefs>
    <ds:schemaRef ds:uri="http://purl.org/dc/terms/"/>
    <ds:schemaRef ds:uri="http://schemas.openxmlformats.org/package/2006/metadata/core-properties"/>
    <ds:schemaRef ds:uri="http://purl.org/dc/dcmitype/"/>
    <ds:schemaRef ds:uri="8d32d700-cf48-49cf-9c2e-94ab5e8de13f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400E5F3-66A1-47C3-8181-AC11B715E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32d700-cf48-49cf-9c2e-94ab5e8de1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VM_malliesitys_laajakuva_fin</Template>
  <TotalTime>12922</TotalTime>
  <Words>358</Words>
  <Application>Microsoft Office PowerPoint</Application>
  <PresentationFormat>Näytössä katseltava esitys (16:9)</PresentationFormat>
  <Paragraphs>104</Paragraphs>
  <Slides>11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11</vt:i4>
      </vt:variant>
    </vt:vector>
  </HeadingPairs>
  <TitlesOfParts>
    <vt:vector size="21" baseType="lpstr">
      <vt:lpstr>Arial</vt:lpstr>
      <vt:lpstr>Arial Narrow</vt:lpstr>
      <vt:lpstr>Calibri</vt:lpstr>
      <vt:lpstr>Helvetica</vt:lpstr>
      <vt:lpstr>Times New Roman</vt:lpstr>
      <vt:lpstr>Verdana</vt:lpstr>
      <vt:lpstr>Wingdings</vt:lpstr>
      <vt:lpstr>VM_malliesitys_laajakuva_fin</vt:lpstr>
      <vt:lpstr>VM fin</vt:lpstr>
      <vt:lpstr>2_VM_malliesitys_laajakuva_fin_2015-10-07</vt:lpstr>
      <vt:lpstr>Asiointipalveluiden laatu</vt:lpstr>
      <vt:lpstr>Tavoitetila 2022</vt:lpstr>
      <vt:lpstr>     Parannetaan digitaalisten palvelujen laatua  </vt:lpstr>
      <vt:lpstr>Ensisijaisuus toteutuu laadukkailla digipalveluilla</vt:lpstr>
      <vt:lpstr>Asiointipalvelun laatukriteeristö</vt:lpstr>
      <vt:lpstr>Palvelulaadun itsearviointi</vt:lpstr>
      <vt:lpstr>Palveluiden asiakasarvioinnit</vt:lpstr>
      <vt:lpstr>Palveluiden käyttöaste ja seuranta</vt:lpstr>
      <vt:lpstr>Työskentelyn jaksotus</vt:lpstr>
      <vt:lpstr>Aikataulutus </vt:lpstr>
      <vt:lpstr>Ensisijaisuus toteutuu laadukkailla digipalveluilla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 arkeen neuvottelukunta</dc:title>
  <dc:creator>Juutinen Sanna VM</dc:creator>
  <cp:lastModifiedBy>Ohvo Petteri</cp:lastModifiedBy>
  <cp:revision>403</cp:revision>
  <cp:lastPrinted>2018-01-19T11:11:16Z</cp:lastPrinted>
  <dcterms:created xsi:type="dcterms:W3CDTF">2017-07-06T10:36:28Z</dcterms:created>
  <dcterms:modified xsi:type="dcterms:W3CDTF">2019-01-03T13:39:16Z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0x0101002CDB0888CA80FD47B6B81A2830921788</vt:lpwstr>
  </property>
</Properties>
</file>