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</p:sldMasterIdLst>
  <p:notesMasterIdLst>
    <p:notesMasterId r:id="rId54"/>
  </p:notesMasterIdLst>
  <p:sldIdLst>
    <p:sldId id="277" r:id="rId3"/>
    <p:sldId id="336" r:id="rId4"/>
    <p:sldId id="33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288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268" r:id="rId5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24" autoAdjust="0"/>
  </p:normalViewPr>
  <p:slideViewPr>
    <p:cSldViewPr showGuides="1">
      <p:cViewPr varScale="1">
        <p:scale>
          <a:sx n="100" d="100"/>
          <a:sy n="100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89" y="431800"/>
            <a:ext cx="8355013" cy="5996517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92600" y="433917"/>
            <a:ext cx="4484688" cy="5994400"/>
            <a:chOff x="4292600" y="325438"/>
            <a:chExt cx="4484688" cy="44958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812800" y="3429000"/>
            <a:ext cx="5559400" cy="1641909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812800" y="5227415"/>
            <a:ext cx="5559400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9162" y="910166"/>
            <a:ext cx="2540252" cy="1283759"/>
            <a:chOff x="919163" y="682625"/>
            <a:chExt cx="1725612" cy="654050"/>
          </a:xfrm>
        </p:grpSpPr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  <p:extLst>
      <p:ext uri="{BB962C8B-B14F-4D97-AF65-F5344CB8AC3E}">
        <p14:creationId xmlns:p14="http://schemas.microsoft.com/office/powerpoint/2010/main" val="18128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347865" y="431800"/>
            <a:ext cx="5402437" cy="5996517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95288" y="431800"/>
            <a:ext cx="2952576" cy="5996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07" y="1765544"/>
            <a:ext cx="3021753" cy="3456385"/>
          </a:xfrm>
          <a:prstGeom prst="rect">
            <a:avLst/>
          </a:prstGeom>
          <a:noFill/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11560" y="721309"/>
            <a:ext cx="2592288" cy="3850155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611560" y="4940477"/>
            <a:ext cx="2576728" cy="13699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0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881330"/>
            <a:ext cx="7490792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13787"/>
            <a:ext cx="7490792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6387299"/>
            <a:ext cx="539552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6281892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5945171"/>
            <a:ext cx="504056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24.1.2019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442199"/>
            <a:ext cx="267922" cy="4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684076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356659"/>
            <a:ext cx="1091188" cy="124813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6387299"/>
            <a:ext cx="1331640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6303701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5925277"/>
            <a:ext cx="1331640" cy="3367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24.1.2019</a:t>
            </a:fld>
            <a:endParaRPr lang="fi-FI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91680" y="3621021"/>
            <a:ext cx="64087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717033"/>
            <a:ext cx="6769100" cy="865716"/>
          </a:xfrm>
        </p:spPr>
        <p:txBody>
          <a:bodyPr wrap="square" lIns="108000">
            <a:normAutofit/>
          </a:bodyPr>
          <a:lstStyle>
            <a:lvl1pPr marL="0" indent="0"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10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lait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881330"/>
            <a:ext cx="6912768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691680" y="313787"/>
            <a:ext cx="6912768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356659"/>
            <a:ext cx="1091188" cy="124813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6387299"/>
            <a:ext cx="1331640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6303701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5925277"/>
            <a:ext cx="1331640" cy="3367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24.1.2019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79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881330"/>
            <a:ext cx="7490792" cy="4524001"/>
          </a:xfrm>
        </p:spPr>
        <p:txBody>
          <a:bodyPr numCol="2" spcCol="360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13787"/>
            <a:ext cx="7490792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6387299"/>
            <a:ext cx="539552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6281892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5945171"/>
            <a:ext cx="504056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24.1.2019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442199"/>
            <a:ext cx="267922" cy="4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881330"/>
            <a:ext cx="4826496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13787"/>
            <a:ext cx="7490792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6387299"/>
            <a:ext cx="539552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6281892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5945171"/>
            <a:ext cx="504056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24.1.2019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442199"/>
            <a:ext cx="267922" cy="490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6176" y="1892828"/>
            <a:ext cx="2448074" cy="449527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8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iso_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2660915"/>
            <a:ext cx="3602360" cy="374441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13787"/>
            <a:ext cx="3602360" cy="2059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6387299"/>
            <a:ext cx="539552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6281892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5945171"/>
            <a:ext cx="504056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24.1.2019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442199"/>
            <a:ext cx="267922" cy="490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76056" y="356660"/>
            <a:ext cx="3528194" cy="603144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562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0" y="4965172"/>
            <a:ext cx="3672408" cy="1536171"/>
          </a:xfrm>
        </p:spPr>
        <p:txBody>
          <a:bodyPr tIns="144000" numCol="1" spcCol="3600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804862" indent="0">
              <a:buNone/>
              <a:defRPr sz="1100"/>
            </a:lvl3pPr>
            <a:lvl4pPr marL="987425" indent="0">
              <a:buNone/>
              <a:defRPr sz="1100"/>
            </a:lvl4pPr>
            <a:lvl5pPr marL="1168400" indent="0">
              <a:buNone/>
              <a:defRPr sz="11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6461576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4965170"/>
            <a:ext cx="3602360" cy="141273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6387299"/>
            <a:ext cx="539552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6281892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5945171"/>
            <a:ext cx="504056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24.1.2019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6461576"/>
            <a:ext cx="2736304" cy="26813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442199"/>
            <a:ext cx="267922" cy="490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15616" y="442198"/>
            <a:ext cx="7488634" cy="423494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41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99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 userDrawn="1"/>
        </p:nvSpPr>
        <p:spPr bwMode="auto">
          <a:xfrm>
            <a:off x="395289" y="431800"/>
            <a:ext cx="8355013" cy="5996517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292600" y="433917"/>
            <a:ext cx="4484688" cy="5994400"/>
            <a:chOff x="4292600" y="325438"/>
            <a:chExt cx="4484688" cy="4495800"/>
          </a:xfrm>
        </p:grpSpPr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50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52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919162" y="910166"/>
            <a:ext cx="2540252" cy="1283759"/>
            <a:chOff x="919163" y="682625"/>
            <a:chExt cx="1725612" cy="654050"/>
          </a:xfrm>
        </p:grpSpPr>
        <p:sp>
          <p:nvSpPr>
            <p:cNvPr id="54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55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2564904"/>
            <a:ext cx="5855530" cy="1485891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4197085"/>
            <a:ext cx="585553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77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1" y="312000"/>
            <a:ext cx="80771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1" y="1881602"/>
            <a:ext cx="80771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4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Uudistuva, vakaa ja kestävä yhteiskunta</a:t>
            </a:r>
            <a:br>
              <a:rPr lang="fi-FI" dirty="0"/>
            </a:br>
            <a:r>
              <a:rPr lang="fi-FI" sz="2400" dirty="0" smtClean="0"/>
              <a:t>Valtiovarainministeriön </a:t>
            </a:r>
            <a:r>
              <a:rPr lang="fi-FI" sz="2400" dirty="0"/>
              <a:t>virkamiespuheenvuoro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4.2.2019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2352"/>
            <a:ext cx="7308368" cy="50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9" y="1425783"/>
            <a:ext cx="7301869" cy="5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08368" cy="50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8118"/>
            <a:ext cx="7308369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66781"/>
            <a:ext cx="5917126" cy="49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6" y="1436061"/>
            <a:ext cx="7308368" cy="49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57326"/>
            <a:ext cx="7308368" cy="4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/>
        </p:nvSpPr>
        <p:spPr>
          <a:xfrm>
            <a:off x="400307" y="1676950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/>
              </a:rPr>
              <a:t>Nopeavaikutteiset toimet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805923" y="2889296"/>
            <a:ext cx="19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Arial"/>
              </a:rPr>
              <a:t>Kasvua ja työllisyyttä</a:t>
            </a:r>
          </a:p>
          <a:p>
            <a:r>
              <a:rPr lang="fi-FI" sz="1400" dirty="0">
                <a:solidFill>
                  <a:srgbClr val="000000"/>
                </a:solidFill>
                <a:latin typeface="Arial"/>
              </a:rPr>
              <a:t>tukevat toimet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766696" y="2880067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Arial"/>
              </a:rPr>
              <a:t>Julkisen palvelutuotannon</a:t>
            </a:r>
          </a:p>
          <a:p>
            <a:r>
              <a:rPr lang="fi-FI" sz="1400" dirty="0">
                <a:solidFill>
                  <a:srgbClr val="000000"/>
                </a:solidFill>
                <a:latin typeface="Arial"/>
              </a:rPr>
              <a:t>tuottavuus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374044" y="4874138"/>
            <a:ext cx="216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Julkisen talouden ylijäämä n. ½ % suhteessa BKT:hen </a:t>
            </a:r>
          </a:p>
        </p:txBody>
      </p:sp>
      <p:sp>
        <p:nvSpPr>
          <p:cNvPr id="2" name="Oikea aaltosulje 1"/>
          <p:cNvSpPr/>
          <p:nvPr/>
        </p:nvSpPr>
        <p:spPr>
          <a:xfrm rot="16200000">
            <a:off x="5144676" y="-716189"/>
            <a:ext cx="432800" cy="6186660"/>
          </a:xfrm>
          <a:prstGeom prst="rightBrace">
            <a:avLst>
              <a:gd name="adj1" fmla="val 0"/>
              <a:gd name="adj2" fmla="val 4962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216107" y="1674040"/>
            <a:ext cx="256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/>
              </a:rPr>
              <a:t>Rakenteelliset uudistukset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73702" y="2880067"/>
            <a:ext cx="16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Arial"/>
              </a:rPr>
              <a:t>0,5 mrd. vuosittain 2020-2023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1514778" y="5462788"/>
            <a:ext cx="171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Velkasuhde n. 55 %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020273" y="5462788"/>
            <a:ext cx="177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000000"/>
                </a:solidFill>
                <a:latin typeface="Arial"/>
              </a:rPr>
              <a:t>Vel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kasuhde n. 50 %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3716019" y="4879501"/>
            <a:ext cx="171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Työllisyysaste 75 %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37594" y="1071019"/>
            <a:ext cx="391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365ABD"/>
                </a:solidFill>
                <a:latin typeface="Arial"/>
              </a:rPr>
              <a:t>Vahvemmat puskurit ja lisää työtä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5692502" y="991639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365ABD"/>
                </a:solidFill>
                <a:latin typeface="Arial"/>
              </a:rPr>
              <a:t>Kestävä julkinen talous </a:t>
            </a:r>
          </a:p>
          <a:p>
            <a:r>
              <a:rPr lang="fi-FI" b="1" dirty="0">
                <a:solidFill>
                  <a:srgbClr val="365ABD"/>
                </a:solidFill>
                <a:latin typeface="Arial"/>
              </a:rPr>
              <a:t>lähivuosikymmeniksi</a:t>
            </a:r>
          </a:p>
        </p:txBody>
      </p:sp>
      <p:sp>
        <p:nvSpPr>
          <p:cNvPr id="7" name="Nuoli oikealle 6"/>
          <p:cNvSpPr/>
          <p:nvPr/>
        </p:nvSpPr>
        <p:spPr>
          <a:xfrm>
            <a:off x="307924" y="4555747"/>
            <a:ext cx="8635951" cy="235545"/>
          </a:xfrm>
          <a:prstGeom prst="rightArrow">
            <a:avLst>
              <a:gd name="adj1" fmla="val 100000"/>
              <a:gd name="adj2" fmla="val 131771"/>
            </a:avLst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FFFF"/>
                </a:solidFill>
                <a:latin typeface="Arial"/>
              </a:rPr>
              <a:t>                                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11560" y="3501008"/>
            <a:ext cx="7920880" cy="936104"/>
          </a:xfrm>
          <a:prstGeom prst="rect">
            <a:avLst/>
          </a:prstGeom>
          <a:gradFill>
            <a:gsLst>
              <a:gs pos="41000">
                <a:schemeClr val="tx2">
                  <a:lumMod val="60000"/>
                  <a:lumOff val="40000"/>
                </a:schemeClr>
              </a:gs>
              <a:gs pos="20000">
                <a:srgbClr val="D1D9F2">
                  <a:lumMod val="95000"/>
                </a:srgbClr>
              </a:gs>
              <a:gs pos="31000">
                <a:srgbClr val="B0BEE8"/>
              </a:gs>
              <a:gs pos="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9500">
                <a:schemeClr val="tx2"/>
              </a:gs>
              <a:gs pos="71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FFFF"/>
                </a:solidFill>
                <a:latin typeface="Arial"/>
              </a:rPr>
              <a:t>  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043609" y="38083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"/>
              </a:rPr>
              <a:t>2 mrd.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2830782" y="38141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"/>
              </a:rPr>
              <a:t>2 mrd.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5775646" y="38083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"/>
              </a:rPr>
              <a:t>3 mrd.</a:t>
            </a:r>
          </a:p>
        </p:txBody>
      </p:sp>
      <p:cxnSp>
        <p:nvCxnSpPr>
          <p:cNvPr id="31" name="Suora yhdysviiva 30"/>
          <p:cNvCxnSpPr/>
          <p:nvPr/>
        </p:nvCxnSpPr>
        <p:spPr>
          <a:xfrm>
            <a:off x="1331640" y="2160740"/>
            <a:ext cx="0" cy="576064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360174" y="4525605"/>
            <a:ext cx="62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FFFF"/>
                </a:solidFill>
                <a:latin typeface="Arial"/>
              </a:rPr>
              <a:t>2020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2021918" y="4533221"/>
            <a:ext cx="62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FFFF"/>
                </a:solidFill>
                <a:latin typeface="Arial"/>
              </a:rPr>
              <a:t>2023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4145161" y="4533220"/>
            <a:ext cx="62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FFFF"/>
                </a:solidFill>
                <a:latin typeface="Arial"/>
              </a:rPr>
              <a:t>2025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7740353" y="4525605"/>
            <a:ext cx="62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FFFF"/>
                </a:solidFill>
                <a:latin typeface="Arial"/>
              </a:rPr>
              <a:t>2030</a:t>
            </a:r>
          </a:p>
        </p:txBody>
      </p:sp>
      <p:cxnSp>
        <p:nvCxnSpPr>
          <p:cNvPr id="8" name="Suora nuoliyhdysviiva 7"/>
          <p:cNvCxnSpPr/>
          <p:nvPr/>
        </p:nvCxnSpPr>
        <p:spPr>
          <a:xfrm>
            <a:off x="4563885" y="1268760"/>
            <a:ext cx="8640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08368" cy="50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8118"/>
            <a:ext cx="7308368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56252"/>
            <a:ext cx="7308368" cy="49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52" y="1418118"/>
            <a:ext cx="7292716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65786"/>
            <a:ext cx="7305689" cy="49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5295"/>
            <a:ext cx="7308368" cy="48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8" y="1412776"/>
            <a:ext cx="7289509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29750" cy="50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84784"/>
            <a:ext cx="7308368" cy="49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9" y="1412775"/>
            <a:ext cx="7308369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1" y="1441750"/>
            <a:ext cx="7308368" cy="49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8" y="1438275"/>
            <a:ext cx="7303010" cy="4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35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84784"/>
            <a:ext cx="7308368" cy="49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0" y="1484784"/>
            <a:ext cx="7302638" cy="49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7049"/>
            <a:ext cx="7308368" cy="50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8118"/>
            <a:ext cx="7308368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41378"/>
            <a:ext cx="7308368" cy="49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7" y="1412777"/>
            <a:ext cx="7291426" cy="50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3252"/>
            <a:ext cx="7301100" cy="50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9" y="1452149"/>
            <a:ext cx="7308368" cy="4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84784"/>
            <a:ext cx="7308368" cy="48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1418118"/>
            <a:ext cx="7308368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08" y="1435375"/>
            <a:ext cx="6184351" cy="49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7652"/>
            <a:ext cx="7308368" cy="50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5" y="1484784"/>
            <a:ext cx="7304523" cy="49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8276"/>
            <a:ext cx="7308368" cy="4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5" y="1484784"/>
            <a:ext cx="7306433" cy="49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2" y="1456277"/>
            <a:ext cx="7295420" cy="4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Sami Yläoutinen</a:t>
            </a:r>
          </a:p>
          <a:p>
            <a:r>
              <a:rPr lang="fi-FI" dirty="0"/>
              <a:t>Talouspolitiikan koordinaattori, ylijohtaja </a:t>
            </a:r>
          </a:p>
          <a:p>
            <a:r>
              <a:rPr lang="fi-FI" dirty="0"/>
              <a:t>+358 295 530 </a:t>
            </a:r>
            <a:r>
              <a:rPr lang="fi-FI" dirty="0" smtClean="0"/>
              <a:t>320</a:t>
            </a:r>
          </a:p>
          <a:p>
            <a:r>
              <a:rPr lang="fi-FI" dirty="0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412776"/>
            <a:ext cx="7308368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412776"/>
            <a:ext cx="7308368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5"/>
            <a:ext cx="7308368" cy="50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05-13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VNK_powerpoint_v27062014_FIN">
  <a:themeElements>
    <a:clrScheme name="VN">
      <a:dk1>
        <a:srgbClr val="000000"/>
      </a:dk1>
      <a:lt1>
        <a:srgbClr val="FFFFFF"/>
      </a:lt1>
      <a:dk2>
        <a:srgbClr val="365ABD"/>
      </a:dk2>
      <a:lt2>
        <a:srgbClr val="FFFFFF"/>
      </a:lt2>
      <a:accent1>
        <a:srgbClr val="365ABD"/>
      </a:accent1>
      <a:accent2>
        <a:srgbClr val="002060"/>
      </a:accent2>
      <a:accent3>
        <a:srgbClr val="00A9E0"/>
      </a:accent3>
      <a:accent4>
        <a:srgbClr val="DA2723"/>
      </a:accent4>
      <a:accent5>
        <a:srgbClr val="F7AD29"/>
      </a:accent5>
      <a:accent6>
        <a:srgbClr val="9264BD"/>
      </a:accent6>
      <a:hlink>
        <a:srgbClr val="00A9E0"/>
      </a:hlink>
      <a:folHlink>
        <a:srgbClr val="9264BD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210</TotalTime>
  <Words>182</Words>
  <Application>Microsoft Office PowerPoint</Application>
  <PresentationFormat>Näytössä katseltava diaesitys (4:3)</PresentationFormat>
  <Paragraphs>128</Paragraphs>
  <Slides>51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Calibri</vt:lpstr>
      <vt:lpstr>Verdana</vt:lpstr>
      <vt:lpstr>VM_malliesitys_fin_v2015-05-13</vt:lpstr>
      <vt:lpstr>VNK_powerpoint_v27062014_FIN</vt:lpstr>
      <vt:lpstr> Uudistuva, vakaa ja kestävä yhteiskunta Valtiovarainministeriön virkamiespuheenvuoro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Lehtimäki Mirjam</dc:creator>
  <cp:lastModifiedBy>Lehtimäki Mirjam</cp:lastModifiedBy>
  <cp:revision>105</cp:revision>
  <dcterms:created xsi:type="dcterms:W3CDTF">2019-01-21T11:52:50Z</dcterms:created>
  <dcterms:modified xsi:type="dcterms:W3CDTF">2019-01-24T12:28:39Z</dcterms:modified>
</cp:coreProperties>
</file>