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4"/>
  </p:sldMasterIdLst>
  <p:notesMasterIdLst>
    <p:notesMasterId r:id="rId15"/>
  </p:notesMasterIdLst>
  <p:handoutMasterIdLst>
    <p:handoutMasterId r:id="rId16"/>
  </p:handoutMasterIdLst>
  <p:sldIdLst>
    <p:sldId id="464" r:id="rId5"/>
    <p:sldId id="475" r:id="rId6"/>
    <p:sldId id="476" r:id="rId7"/>
    <p:sldId id="470" r:id="rId8"/>
    <p:sldId id="467" r:id="rId9"/>
    <p:sldId id="468" r:id="rId10"/>
    <p:sldId id="478" r:id="rId11"/>
    <p:sldId id="479" r:id="rId12"/>
    <p:sldId id="448" r:id="rId13"/>
    <p:sldId id="477" r:id="rId14"/>
  </p:sldIdLst>
  <p:sldSz cx="12192000" cy="6858000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6" orient="horz" pos="3816" userDrawn="1">
          <p15:clr>
            <a:srgbClr val="A4A3A4"/>
          </p15:clr>
        </p15:guide>
        <p15:guide id="7" pos="5360" userDrawn="1">
          <p15:clr>
            <a:srgbClr val="A4A3A4"/>
          </p15:clr>
        </p15:guide>
        <p15:guide id="8" pos="5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3FA"/>
    <a:srgbClr val="EDF8F9"/>
    <a:srgbClr val="E2F5F6"/>
    <a:srgbClr val="FEF5EC"/>
    <a:srgbClr val="EBEEF5"/>
    <a:srgbClr val="F9FCF6"/>
    <a:srgbClr val="1B9EC7"/>
    <a:srgbClr val="20B2E0"/>
    <a:srgbClr val="006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2" autoAdjust="0"/>
    <p:restoredTop sz="95811" autoAdjust="0"/>
  </p:normalViewPr>
  <p:slideViewPr>
    <p:cSldViewPr snapToGrid="0">
      <p:cViewPr varScale="1">
        <p:scale>
          <a:sx n="63" d="100"/>
          <a:sy n="63" d="100"/>
        </p:scale>
        <p:origin x="940" y="64"/>
      </p:cViewPr>
      <p:guideLst>
        <p:guide orient="horz" pos="2160"/>
        <p:guide pos="3840"/>
        <p:guide pos="7242"/>
        <p:guide pos="438"/>
        <p:guide orient="horz" pos="913"/>
        <p:guide orient="horz" pos="3816"/>
        <p:guide pos="5360"/>
        <p:guide pos="51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5C549-7277-44D4-9EE5-F76636D4DC09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425C0-3E57-43BB-B639-011C01D3248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9558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61959-6938-4285-A961-BDD6C1CCAA7C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C7215-BA70-4648-A4F5-0F122B86B97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8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7215-BA70-4648-A4F5-0F122B86B97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639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7215-BA70-4648-A4F5-0F122B86B97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0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7215-BA70-4648-A4F5-0F122B86B97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165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796" y="1528451"/>
            <a:ext cx="6894709" cy="1254796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796" y="2783247"/>
            <a:ext cx="4144835" cy="247455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1837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atik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48" y="594026"/>
            <a:ext cx="10802034" cy="881028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866" y="1768730"/>
            <a:ext cx="3056899" cy="38578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490" y="1768730"/>
            <a:ext cx="3043550" cy="38578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369765" y="1768730"/>
            <a:ext cx="3043550" cy="3857834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237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atik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48" y="594026"/>
            <a:ext cx="10802034" cy="881028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866" y="1768730"/>
            <a:ext cx="3056899" cy="38578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490" y="1768730"/>
            <a:ext cx="3043550" cy="38578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369765" y="1768730"/>
            <a:ext cx="3043550" cy="3857834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610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796" y="1528451"/>
            <a:ext cx="6894709" cy="1254796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796" y="2783247"/>
            <a:ext cx="4144835" cy="247455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74567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tusivu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7796" y="1528451"/>
            <a:ext cx="6894709" cy="1254796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7796" y="2783247"/>
            <a:ext cx="4144835" cy="247455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72467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48" y="594026"/>
            <a:ext cx="10802034" cy="881028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048" y="1475054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475054"/>
            <a:ext cx="5404082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380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48" y="594026"/>
            <a:ext cx="10802034" cy="881028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047" y="1475054"/>
            <a:ext cx="7851927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96928" y="1475054"/>
            <a:ext cx="2703154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938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ksi pal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233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atik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48" y="594026"/>
            <a:ext cx="10802034" cy="881028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7866" y="1768730"/>
            <a:ext cx="3056899" cy="38578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490" y="1768730"/>
            <a:ext cx="3043550" cy="38578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8369765" y="1768730"/>
            <a:ext cx="3043550" cy="3857834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211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so kuva + 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1718"/>
            <a:ext cx="12192000" cy="1234775"/>
          </a:xfrm>
          <a:solidFill>
            <a:schemeClr val="bg1">
              <a:alpha val="7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2830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8451"/>
            <a:ext cx="12192000" cy="800933"/>
          </a:xfrm>
        </p:spPr>
        <p:txBody>
          <a:bodyPr anchor="ctr" anchorCtr="0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22942"/>
            <a:ext cx="12192000" cy="1421659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73399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047" y="594026"/>
            <a:ext cx="10803600" cy="88102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047" y="1475054"/>
            <a:ext cx="10803599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D157-8B73-40C6-9B19-6AF02D826CD1}" type="datetimeFigureOut">
              <a:rPr lang="fi-FI" smtClean="0"/>
              <a:t>8.5.2019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767B-894A-4EF2-ADDB-E47A617063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144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67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BI </a:t>
            </a:r>
            <a:r>
              <a:rPr lang="fi-FI" dirty="0" err="1"/>
              <a:t>Digicontroller</a:t>
            </a:r>
            <a:r>
              <a:rPr lang="fi-FI" dirty="0"/>
              <a:t> esimiehen tueksi</a:t>
            </a:r>
            <a:br>
              <a:rPr lang="fi-FI" dirty="0"/>
            </a:br>
            <a:r>
              <a:rPr lang="fi-FI" sz="2400" dirty="0"/>
              <a:t>VM:n esittely 13.5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Heikki Asikainen</a:t>
            </a:r>
          </a:p>
          <a:p>
            <a:r>
              <a:rPr lang="fi-FI" dirty="0"/>
              <a:t>Kehityspäällikkö </a:t>
            </a:r>
          </a:p>
          <a:p>
            <a:r>
              <a:rPr lang="fi-FI" dirty="0"/>
              <a:t>Palkeet</a:t>
            </a:r>
          </a:p>
        </p:txBody>
      </p:sp>
    </p:spTree>
    <p:extLst>
      <p:ext uri="{BB962C8B-B14F-4D97-AF65-F5344CB8AC3E}">
        <p14:creationId xmlns:p14="http://schemas.microsoft.com/office/powerpoint/2010/main" val="96398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279F4BD-4051-4E71-AD55-8E4F1909E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82880" y="3028533"/>
            <a:ext cx="12192000" cy="800933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</p:spTree>
    <p:extLst>
      <p:ext uri="{BB962C8B-B14F-4D97-AF65-F5344CB8AC3E}">
        <p14:creationId xmlns:p14="http://schemas.microsoft.com/office/powerpoint/2010/main" val="247773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37"/>
                    </a14:imgEffect>
                    <a14:imgEffect>
                      <a14:saturation sat="67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" t="10455" r="340" b="57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511638" y="0"/>
            <a:ext cx="5024581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i-FI" sz="2000" b="1">
              <a:solidFill>
                <a:schemeClr val="tx2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000" b="1">
                <a:solidFill>
                  <a:schemeClr val="tx2"/>
                </a:solidFill>
              </a:rPr>
              <a:t>Esimiestyön tietotarpeet laajoja; tieto organisaation menestykselle kriittistä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000" b="1">
                <a:solidFill>
                  <a:schemeClr val="tx2"/>
                </a:solidFill>
              </a:rPr>
              <a:t>Tieto hajautunut eri paikkoihin ja haettava eri kanavista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000" b="1">
                <a:solidFill>
                  <a:schemeClr val="tx2"/>
                </a:solidFill>
              </a:rPr>
              <a:t>Ei saada herätteitä tärkeistä raja-arvoylityksistä (esim. Vartu-rajat)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i-FI" sz="2000" b="1">
                <a:solidFill>
                  <a:schemeClr val="tx2"/>
                </a:solidFill>
              </a:rPr>
              <a:t>Datan hyödyntäminen johtamisessa, ennakoinnissa, kehittämisessä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871" y="6419272"/>
            <a:ext cx="1210894" cy="341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38" y="512301"/>
            <a:ext cx="50245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3200" b="1">
                <a:solidFill>
                  <a:schemeClr val="accent1"/>
                </a:solidFill>
              </a:rPr>
              <a:t>Haaste</a:t>
            </a:r>
          </a:p>
        </p:txBody>
      </p:sp>
    </p:spTree>
    <p:extLst>
      <p:ext uri="{BB962C8B-B14F-4D97-AF65-F5344CB8AC3E}">
        <p14:creationId xmlns:p14="http://schemas.microsoft.com/office/powerpoint/2010/main" val="23111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637"/>
                    </a14:imgEffect>
                    <a14:imgEffect>
                      <a14:saturation sat="67000"/>
                    </a14:imgEffect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" t="10455" r="340" b="574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511638" y="0"/>
            <a:ext cx="5024581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lvl="1" algn="ctr">
              <a:spcAft>
                <a:spcPts val="1200"/>
              </a:spcAft>
            </a:pPr>
            <a:r>
              <a:rPr lang="fi-FI" sz="2000" b="1">
                <a:solidFill>
                  <a:schemeClr val="tx2"/>
                </a:solidFill>
              </a:rPr>
              <a:t>Palkeet Digicontroller: </a:t>
            </a:r>
          </a:p>
          <a:p>
            <a:pPr lvl="1" algn="ctr">
              <a:spcAft>
                <a:spcPts val="1200"/>
              </a:spcAft>
            </a:pPr>
            <a:r>
              <a:rPr lang="fi-FI" sz="2000" b="1">
                <a:solidFill>
                  <a:schemeClr val="tx2"/>
                </a:solidFill>
              </a:rPr>
              <a:t>Tekoäly esimiehen työn tukena</a:t>
            </a:r>
          </a:p>
          <a:p>
            <a:pPr lvl="1" algn="ctr">
              <a:spcAft>
                <a:spcPts val="1200"/>
              </a:spcAft>
            </a:pPr>
            <a:endParaRPr lang="fi-FI" sz="2000" b="1">
              <a:solidFill>
                <a:schemeClr val="tx2"/>
              </a:solidFill>
            </a:endParaRPr>
          </a:p>
          <a:p>
            <a:pPr lvl="1" algn="ctr">
              <a:spcAft>
                <a:spcPts val="1200"/>
              </a:spcAft>
            </a:pPr>
            <a:endParaRPr lang="fi-FI" sz="2000" b="1">
              <a:solidFill>
                <a:schemeClr val="tx2"/>
              </a:solidFill>
            </a:endParaRPr>
          </a:p>
          <a:p>
            <a:pPr lvl="1" algn="ctr">
              <a:spcAft>
                <a:spcPts val="1200"/>
              </a:spcAft>
            </a:pPr>
            <a:endParaRPr lang="fi-FI" sz="2000" b="1">
              <a:solidFill>
                <a:schemeClr val="tx2"/>
              </a:solidFill>
            </a:endParaRPr>
          </a:p>
          <a:p>
            <a:pPr lvl="1" algn="ctr">
              <a:spcAft>
                <a:spcPts val="1200"/>
              </a:spcAft>
            </a:pPr>
            <a:endParaRPr lang="fi-FI" sz="2000" b="1">
              <a:solidFill>
                <a:schemeClr val="tx2"/>
              </a:solidFill>
            </a:endParaRPr>
          </a:p>
          <a:p>
            <a:pPr lvl="1" algn="ctr">
              <a:spcAft>
                <a:spcPts val="1200"/>
              </a:spcAft>
            </a:pPr>
            <a:endParaRPr lang="fi-FI" sz="2000" b="1">
              <a:solidFill>
                <a:schemeClr val="tx2"/>
              </a:solidFill>
            </a:endParaRPr>
          </a:p>
          <a:p>
            <a:pPr lvl="1" algn="ctr">
              <a:spcAft>
                <a:spcPts val="1200"/>
              </a:spcAft>
            </a:pPr>
            <a:endParaRPr lang="fi-FI" sz="2000" b="1">
              <a:solidFill>
                <a:schemeClr val="tx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871" y="6419272"/>
            <a:ext cx="1210894" cy="3417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38" y="512301"/>
            <a:ext cx="502458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3200" b="1">
                <a:solidFill>
                  <a:schemeClr val="accent1"/>
                </a:solidFill>
              </a:rPr>
              <a:t>Ratkaisu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84" y="4249436"/>
            <a:ext cx="1241150" cy="118354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8738964" y="3052015"/>
            <a:ext cx="2215363" cy="1320080"/>
          </a:xfrm>
          <a:prstGeom prst="wedgeRoundRectCallout">
            <a:avLst>
              <a:gd name="adj1" fmla="val -48439"/>
              <a:gd name="adj2" fmla="val 66181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>
                <a:solidFill>
                  <a:schemeClr val="bg1"/>
                </a:solidFill>
              </a:rPr>
              <a:t>Moi! Miten voin auttaa?</a:t>
            </a:r>
          </a:p>
        </p:txBody>
      </p:sp>
    </p:spTree>
    <p:extLst>
      <p:ext uri="{BB962C8B-B14F-4D97-AF65-F5344CB8AC3E}">
        <p14:creationId xmlns:p14="http://schemas.microsoft.com/office/powerpoint/2010/main" val="312025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7499" y="505095"/>
            <a:ext cx="3525002" cy="5455001"/>
          </a:xfrm>
          <a:prstGeom prst="roundRect">
            <a:avLst>
              <a:gd name="adj" fmla="val 4395"/>
            </a:avLst>
          </a:prstGeom>
          <a:solidFill>
            <a:schemeClr val="bg1"/>
          </a:solidFill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ound Same Side Corner Rectangle 2"/>
          <p:cNvSpPr/>
          <p:nvPr/>
        </p:nvSpPr>
        <p:spPr>
          <a:xfrm>
            <a:off x="645033" y="505096"/>
            <a:ext cx="3527468" cy="1307579"/>
          </a:xfrm>
          <a:prstGeom prst="round2SameRect">
            <a:avLst>
              <a:gd name="adj1" fmla="val 9319"/>
              <a:gd name="adj2" fmla="val 0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41" y="573341"/>
            <a:ext cx="693385" cy="693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567" y="1216312"/>
            <a:ext cx="352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>
                <a:solidFill>
                  <a:srgbClr val="00B0F0"/>
                </a:solidFill>
              </a:rPr>
              <a:t>Keskustelu – kysy mistä vaan yhden kanavan kautta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98" y="3078836"/>
            <a:ext cx="637276" cy="60769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71695" y="2023412"/>
            <a:ext cx="1535838" cy="539086"/>
          </a:xfrm>
          <a:prstGeom prst="wedgeRoundRectCallout">
            <a:avLst>
              <a:gd name="adj1" fmla="val -49083"/>
              <a:gd name="adj2" fmla="val 6750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/>
              <a:t>Moi!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71695" y="3414525"/>
            <a:ext cx="1873190" cy="539086"/>
          </a:xfrm>
          <a:prstGeom prst="wedgeRoundRectCallout">
            <a:avLst>
              <a:gd name="adj1" fmla="val -49415"/>
              <a:gd name="adj2" fmla="val 74437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/>
              <a:t>Etsin tietoja sairauspoissaoloista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58167" y="4124625"/>
            <a:ext cx="1698731" cy="537046"/>
          </a:xfrm>
          <a:prstGeom prst="wedgeRoundRectCallout">
            <a:avLst>
              <a:gd name="adj1" fmla="val 49247"/>
              <a:gd name="adj2" fmla="val 696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100" b="1">
                <a:solidFill>
                  <a:schemeClr val="accent1"/>
                </a:solidFill>
              </a:rPr>
              <a:t>Sairauspoissaolot löydät </a:t>
            </a:r>
            <a:r>
              <a:rPr lang="fi-FI" sz="1100" b="1" u="sng">
                <a:solidFill>
                  <a:schemeClr val="accent1"/>
                </a:solidFill>
              </a:rPr>
              <a:t>täältä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86891" y="2704425"/>
            <a:ext cx="1698731" cy="539086"/>
          </a:xfrm>
          <a:prstGeom prst="wedgeRoundRectCallout">
            <a:avLst>
              <a:gd name="adj1" fmla="val 50984"/>
              <a:gd name="adj2" fmla="val 703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>
                <a:solidFill>
                  <a:schemeClr val="accent1"/>
                </a:solidFill>
              </a:rPr>
              <a:t>Hei! Miten voin olla avuksi?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98" y="5143033"/>
            <a:ext cx="637276" cy="607697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558166" y="4840276"/>
            <a:ext cx="1698731" cy="791600"/>
          </a:xfrm>
          <a:prstGeom prst="wedgeRoundRectCallout">
            <a:avLst>
              <a:gd name="adj1" fmla="val 50343"/>
              <a:gd name="adj2" fmla="val 634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>
                <a:solidFill>
                  <a:schemeClr val="accent1"/>
                </a:solidFill>
              </a:rPr>
              <a:t>Sairauspoissaolot ovat kasvaneet tarkastelujaksolla, suosittelen että…</a:t>
            </a:r>
          </a:p>
        </p:txBody>
      </p:sp>
    </p:spTree>
    <p:extLst>
      <p:ext uri="{BB962C8B-B14F-4D97-AF65-F5344CB8AC3E}">
        <p14:creationId xmlns:p14="http://schemas.microsoft.com/office/powerpoint/2010/main" val="220174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7499" y="505095"/>
            <a:ext cx="3525002" cy="5455001"/>
          </a:xfrm>
          <a:prstGeom prst="roundRect">
            <a:avLst>
              <a:gd name="adj" fmla="val 4395"/>
            </a:avLst>
          </a:prstGeom>
          <a:solidFill>
            <a:schemeClr val="bg1"/>
          </a:solidFill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ound Same Side Corner Rectangle 2"/>
          <p:cNvSpPr/>
          <p:nvPr/>
        </p:nvSpPr>
        <p:spPr>
          <a:xfrm>
            <a:off x="645033" y="505096"/>
            <a:ext cx="3527468" cy="1307579"/>
          </a:xfrm>
          <a:prstGeom prst="round2SameRect">
            <a:avLst>
              <a:gd name="adj1" fmla="val 9319"/>
              <a:gd name="adj2" fmla="val 0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41" y="573341"/>
            <a:ext cx="693385" cy="693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567" y="1216312"/>
            <a:ext cx="352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>
                <a:solidFill>
                  <a:srgbClr val="00B0F0"/>
                </a:solidFill>
              </a:rPr>
              <a:t>Keskustelu – kysy mistä vaan yhden kanavan kautta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98" y="3078836"/>
            <a:ext cx="637276" cy="60769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71695" y="2023412"/>
            <a:ext cx="1535838" cy="539086"/>
          </a:xfrm>
          <a:prstGeom prst="wedgeRoundRectCallout">
            <a:avLst>
              <a:gd name="adj1" fmla="val -49083"/>
              <a:gd name="adj2" fmla="val 6750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/>
              <a:t>Moi!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71695" y="3414525"/>
            <a:ext cx="1873190" cy="539086"/>
          </a:xfrm>
          <a:prstGeom prst="wedgeRoundRectCallout">
            <a:avLst>
              <a:gd name="adj1" fmla="val -49415"/>
              <a:gd name="adj2" fmla="val 74437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/>
              <a:t>Etsin tietoja sairauspoissaoloista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58167" y="4124625"/>
            <a:ext cx="1698731" cy="537046"/>
          </a:xfrm>
          <a:prstGeom prst="wedgeRoundRectCallout">
            <a:avLst>
              <a:gd name="adj1" fmla="val 49247"/>
              <a:gd name="adj2" fmla="val 696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100" b="1">
                <a:solidFill>
                  <a:schemeClr val="accent1"/>
                </a:solidFill>
              </a:rPr>
              <a:t>Sairauspoissaolot löydät </a:t>
            </a:r>
            <a:r>
              <a:rPr lang="fi-FI" sz="1100" b="1" u="sng">
                <a:solidFill>
                  <a:schemeClr val="accent1"/>
                </a:solidFill>
              </a:rPr>
              <a:t>täältä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86891" y="2704425"/>
            <a:ext cx="1698731" cy="539086"/>
          </a:xfrm>
          <a:prstGeom prst="wedgeRoundRectCallout">
            <a:avLst>
              <a:gd name="adj1" fmla="val 50984"/>
              <a:gd name="adj2" fmla="val 703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>
                <a:solidFill>
                  <a:schemeClr val="accent1"/>
                </a:solidFill>
              </a:rPr>
              <a:t>Hei! Miten voin olla avuksi?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98" y="5143033"/>
            <a:ext cx="637276" cy="60769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325343" y="505095"/>
            <a:ext cx="3525002" cy="5455001"/>
          </a:xfrm>
          <a:prstGeom prst="roundRect">
            <a:avLst>
              <a:gd name="adj" fmla="val 4395"/>
            </a:avLst>
          </a:prstGeom>
          <a:solidFill>
            <a:schemeClr val="bg1"/>
          </a:solidFill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4322877" y="505096"/>
            <a:ext cx="3527468" cy="1307579"/>
          </a:xfrm>
          <a:prstGeom prst="round2SameRect">
            <a:avLst>
              <a:gd name="adj1" fmla="val 9319"/>
              <a:gd name="adj2" fmla="val 0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75" y="688631"/>
            <a:ext cx="462803" cy="4628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338" y="2172011"/>
            <a:ext cx="2333685" cy="3386893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1558166" y="4840276"/>
            <a:ext cx="1698731" cy="791600"/>
          </a:xfrm>
          <a:prstGeom prst="wedgeRoundRectCallout">
            <a:avLst>
              <a:gd name="adj1" fmla="val 50343"/>
              <a:gd name="adj2" fmla="val 634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>
                <a:solidFill>
                  <a:schemeClr val="accent1"/>
                </a:solidFill>
              </a:rPr>
              <a:t>Sairauspoissaolot ovat kasvaneet tarkastelujaksolla, suosittelen että…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932108" y="2148023"/>
            <a:ext cx="600004" cy="600004"/>
            <a:chOff x="4005915" y="2472578"/>
            <a:chExt cx="600004" cy="600004"/>
          </a:xfrm>
        </p:grpSpPr>
        <p:sp>
          <p:nvSpPr>
            <p:cNvPr id="18" name="Oval 17"/>
            <p:cNvSpPr/>
            <p:nvPr/>
          </p:nvSpPr>
          <p:spPr>
            <a:xfrm>
              <a:off x="4005915" y="2472578"/>
              <a:ext cx="600004" cy="6000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9" name="Freeform 232"/>
            <p:cNvSpPr>
              <a:spLocks noChangeAspect="1" noEditPoints="1"/>
            </p:cNvSpPr>
            <p:nvPr/>
          </p:nvSpPr>
          <p:spPr bwMode="auto">
            <a:xfrm>
              <a:off x="4005915" y="2472578"/>
              <a:ext cx="600003" cy="600003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5 w 512"/>
                <a:gd name="T11" fmla="*/ 260 h 512"/>
                <a:gd name="T12" fmla="*/ 413 w 512"/>
                <a:gd name="T13" fmla="*/ 263 h 512"/>
                <a:gd name="T14" fmla="*/ 327 w 512"/>
                <a:gd name="T15" fmla="*/ 349 h 512"/>
                <a:gd name="T16" fmla="*/ 320 w 512"/>
                <a:gd name="T17" fmla="*/ 352 h 512"/>
                <a:gd name="T18" fmla="*/ 312 w 512"/>
                <a:gd name="T19" fmla="*/ 349 h 512"/>
                <a:gd name="T20" fmla="*/ 312 w 512"/>
                <a:gd name="T21" fmla="*/ 333 h 512"/>
                <a:gd name="T22" fmla="*/ 379 w 512"/>
                <a:gd name="T23" fmla="*/ 266 h 512"/>
                <a:gd name="T24" fmla="*/ 106 w 512"/>
                <a:gd name="T25" fmla="*/ 266 h 512"/>
                <a:gd name="T26" fmla="*/ 96 w 512"/>
                <a:gd name="T27" fmla="*/ 256 h 512"/>
                <a:gd name="T28" fmla="*/ 106 w 512"/>
                <a:gd name="T29" fmla="*/ 245 h 512"/>
                <a:gd name="T30" fmla="*/ 379 w 512"/>
                <a:gd name="T31" fmla="*/ 245 h 512"/>
                <a:gd name="T32" fmla="*/ 312 w 512"/>
                <a:gd name="T33" fmla="*/ 178 h 512"/>
                <a:gd name="T34" fmla="*/ 312 w 512"/>
                <a:gd name="T35" fmla="*/ 163 h 512"/>
                <a:gd name="T36" fmla="*/ 327 w 512"/>
                <a:gd name="T37" fmla="*/ 163 h 512"/>
                <a:gd name="T38" fmla="*/ 413 w 512"/>
                <a:gd name="T39" fmla="*/ 248 h 512"/>
                <a:gd name="T40" fmla="*/ 415 w 512"/>
                <a:gd name="T41" fmla="*/ 252 h 512"/>
                <a:gd name="T42" fmla="*/ 415 w 512"/>
                <a:gd name="T43" fmla="*/ 2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5" y="260"/>
                  </a:moveTo>
                  <a:cubicBezTo>
                    <a:pt x="414" y="261"/>
                    <a:pt x="414" y="262"/>
                    <a:pt x="413" y="263"/>
                  </a:cubicBezTo>
                  <a:cubicBezTo>
                    <a:pt x="327" y="349"/>
                    <a:pt x="327" y="349"/>
                    <a:pt x="327" y="349"/>
                  </a:cubicBezTo>
                  <a:cubicBezTo>
                    <a:pt x="325" y="351"/>
                    <a:pt x="322" y="352"/>
                    <a:pt x="320" y="352"/>
                  </a:cubicBezTo>
                  <a:cubicBezTo>
                    <a:pt x="317" y="352"/>
                    <a:pt x="314" y="351"/>
                    <a:pt x="312" y="349"/>
                  </a:cubicBezTo>
                  <a:cubicBezTo>
                    <a:pt x="308" y="344"/>
                    <a:pt x="308" y="338"/>
                    <a:pt x="312" y="333"/>
                  </a:cubicBezTo>
                  <a:cubicBezTo>
                    <a:pt x="379" y="266"/>
                    <a:pt x="379" y="266"/>
                    <a:pt x="379" y="266"/>
                  </a:cubicBezTo>
                  <a:cubicBezTo>
                    <a:pt x="106" y="266"/>
                    <a:pt x="106" y="266"/>
                    <a:pt x="106" y="266"/>
                  </a:cubicBezTo>
                  <a:cubicBezTo>
                    <a:pt x="100" y="266"/>
                    <a:pt x="96" y="262"/>
                    <a:pt x="96" y="256"/>
                  </a:cubicBezTo>
                  <a:cubicBezTo>
                    <a:pt x="96" y="250"/>
                    <a:pt x="100" y="245"/>
                    <a:pt x="106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12" y="178"/>
                    <a:pt x="312" y="178"/>
                    <a:pt x="312" y="178"/>
                  </a:cubicBezTo>
                  <a:cubicBezTo>
                    <a:pt x="308" y="174"/>
                    <a:pt x="308" y="167"/>
                    <a:pt x="312" y="163"/>
                  </a:cubicBezTo>
                  <a:cubicBezTo>
                    <a:pt x="316" y="159"/>
                    <a:pt x="323" y="159"/>
                    <a:pt x="327" y="163"/>
                  </a:cubicBezTo>
                  <a:cubicBezTo>
                    <a:pt x="413" y="248"/>
                    <a:pt x="413" y="248"/>
                    <a:pt x="413" y="248"/>
                  </a:cubicBezTo>
                  <a:cubicBezTo>
                    <a:pt x="414" y="249"/>
                    <a:pt x="414" y="250"/>
                    <a:pt x="415" y="252"/>
                  </a:cubicBezTo>
                  <a:cubicBezTo>
                    <a:pt x="416" y="254"/>
                    <a:pt x="416" y="257"/>
                    <a:pt x="415" y="26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419600" y="1216312"/>
            <a:ext cx="332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>
                <a:solidFill>
                  <a:schemeClr val="accent5">
                    <a:lumMod val="75000"/>
                  </a:schemeClr>
                </a:solidFill>
              </a:rPr>
              <a:t>Visuaaliset raportit – ajantasaista tietoa ja ennusteita  </a:t>
            </a:r>
          </a:p>
        </p:txBody>
      </p:sp>
    </p:spTree>
    <p:extLst>
      <p:ext uri="{BB962C8B-B14F-4D97-AF65-F5344CB8AC3E}">
        <p14:creationId xmlns:p14="http://schemas.microsoft.com/office/powerpoint/2010/main" val="1107391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7499" y="505095"/>
            <a:ext cx="3525002" cy="5455001"/>
          </a:xfrm>
          <a:prstGeom prst="roundRect">
            <a:avLst>
              <a:gd name="adj" fmla="val 4395"/>
            </a:avLst>
          </a:prstGeom>
          <a:solidFill>
            <a:schemeClr val="bg1"/>
          </a:solidFill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Round Same Side Corner Rectangle 2"/>
          <p:cNvSpPr/>
          <p:nvPr/>
        </p:nvSpPr>
        <p:spPr>
          <a:xfrm>
            <a:off x="645033" y="505096"/>
            <a:ext cx="3527468" cy="1307579"/>
          </a:xfrm>
          <a:prstGeom prst="round2SameRect">
            <a:avLst>
              <a:gd name="adj1" fmla="val 9319"/>
              <a:gd name="adj2" fmla="val 0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41" y="573341"/>
            <a:ext cx="693385" cy="693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567" y="1216312"/>
            <a:ext cx="3529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>
                <a:solidFill>
                  <a:srgbClr val="00B0F0"/>
                </a:solidFill>
              </a:rPr>
              <a:t>Keskustelu – kysy mistä vaan yhden kanavan kautta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98" y="3078836"/>
            <a:ext cx="637276" cy="60769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71695" y="2023412"/>
            <a:ext cx="1535838" cy="539086"/>
          </a:xfrm>
          <a:prstGeom prst="wedgeRoundRectCallout">
            <a:avLst>
              <a:gd name="adj1" fmla="val -49083"/>
              <a:gd name="adj2" fmla="val 6750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/>
              <a:t>Moi!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71695" y="3414525"/>
            <a:ext cx="1873190" cy="539086"/>
          </a:xfrm>
          <a:prstGeom prst="wedgeRoundRectCallout">
            <a:avLst>
              <a:gd name="adj1" fmla="val -49415"/>
              <a:gd name="adj2" fmla="val 74437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/>
              <a:t>Etsin tietoja sairauspoissaoloista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558167" y="4124625"/>
            <a:ext cx="1698731" cy="537046"/>
          </a:xfrm>
          <a:prstGeom prst="wedgeRoundRectCallout">
            <a:avLst>
              <a:gd name="adj1" fmla="val 49247"/>
              <a:gd name="adj2" fmla="val 696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100" b="1">
                <a:solidFill>
                  <a:schemeClr val="accent1"/>
                </a:solidFill>
              </a:rPr>
              <a:t>Sairauspoissaolot löydät </a:t>
            </a:r>
            <a:r>
              <a:rPr lang="fi-FI" sz="1100" b="1" u="sng">
                <a:solidFill>
                  <a:schemeClr val="accent1"/>
                </a:solidFill>
              </a:rPr>
              <a:t>täältä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586891" y="2704425"/>
            <a:ext cx="1698731" cy="539086"/>
          </a:xfrm>
          <a:prstGeom prst="wedgeRoundRectCallout">
            <a:avLst>
              <a:gd name="adj1" fmla="val 50984"/>
              <a:gd name="adj2" fmla="val 703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>
                <a:solidFill>
                  <a:schemeClr val="accent1"/>
                </a:solidFill>
              </a:rPr>
              <a:t>Hei! Miten voin olla avuksi?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98" y="5143033"/>
            <a:ext cx="637276" cy="60769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325343" y="505095"/>
            <a:ext cx="3525002" cy="5455001"/>
          </a:xfrm>
          <a:prstGeom prst="roundRect">
            <a:avLst>
              <a:gd name="adj" fmla="val 4395"/>
            </a:avLst>
          </a:prstGeom>
          <a:solidFill>
            <a:schemeClr val="bg1"/>
          </a:solidFill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ound Same Side Corner Rectangle 12"/>
          <p:cNvSpPr/>
          <p:nvPr/>
        </p:nvSpPr>
        <p:spPr>
          <a:xfrm>
            <a:off x="4322877" y="505096"/>
            <a:ext cx="3527468" cy="1307579"/>
          </a:xfrm>
          <a:prstGeom prst="round2SameRect">
            <a:avLst>
              <a:gd name="adj1" fmla="val 9319"/>
              <a:gd name="adj2" fmla="val 0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75" y="688631"/>
            <a:ext cx="462803" cy="4628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19600" y="1216312"/>
            <a:ext cx="332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>
                <a:solidFill>
                  <a:schemeClr val="accent5">
                    <a:lumMod val="75000"/>
                  </a:schemeClr>
                </a:solidFill>
              </a:rPr>
              <a:t>Visuaaliset raportit – ajantasaista tietoa ja ennusteita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338" y="2172011"/>
            <a:ext cx="2333685" cy="3386893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009924" y="505095"/>
            <a:ext cx="3525002" cy="5455001"/>
          </a:xfrm>
          <a:prstGeom prst="roundRect">
            <a:avLst>
              <a:gd name="adj" fmla="val 4395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ound Same Side Corner Rectangle 17"/>
          <p:cNvSpPr/>
          <p:nvPr/>
        </p:nvSpPr>
        <p:spPr>
          <a:xfrm>
            <a:off x="8007458" y="505096"/>
            <a:ext cx="3527468" cy="1307579"/>
          </a:xfrm>
          <a:prstGeom prst="round2SameRect">
            <a:avLst>
              <a:gd name="adj1" fmla="val 9319"/>
              <a:gd name="adj2" fmla="val 0"/>
            </a:avLst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Freeform 518"/>
          <p:cNvSpPr>
            <a:spLocks noChangeAspect="1" noEditPoints="1"/>
          </p:cNvSpPr>
          <p:nvPr/>
        </p:nvSpPr>
        <p:spPr bwMode="auto">
          <a:xfrm>
            <a:off x="9525108" y="691487"/>
            <a:ext cx="492167" cy="492167"/>
          </a:xfrm>
          <a:custGeom>
            <a:avLst/>
            <a:gdLst>
              <a:gd name="T0" fmla="*/ 266 w 512"/>
              <a:gd name="T1" fmla="*/ 384 h 512"/>
              <a:gd name="T2" fmla="*/ 256 w 512"/>
              <a:gd name="T3" fmla="*/ 394 h 512"/>
              <a:gd name="T4" fmla="*/ 245 w 512"/>
              <a:gd name="T5" fmla="*/ 384 h 512"/>
              <a:gd name="T6" fmla="*/ 256 w 512"/>
              <a:gd name="T7" fmla="*/ 373 h 512"/>
              <a:gd name="T8" fmla="*/ 266 w 512"/>
              <a:gd name="T9" fmla="*/ 384 h 512"/>
              <a:gd name="T10" fmla="*/ 244 w 512"/>
              <a:gd name="T11" fmla="*/ 309 h 512"/>
              <a:gd name="T12" fmla="*/ 267 w 512"/>
              <a:gd name="T13" fmla="*/ 309 h 512"/>
              <a:gd name="T14" fmla="*/ 276 w 512"/>
              <a:gd name="T15" fmla="*/ 117 h 512"/>
              <a:gd name="T16" fmla="*/ 235 w 512"/>
              <a:gd name="T17" fmla="*/ 117 h 512"/>
              <a:gd name="T18" fmla="*/ 244 w 512"/>
              <a:gd name="T19" fmla="*/ 309 h 512"/>
              <a:gd name="T20" fmla="*/ 512 w 512"/>
              <a:gd name="T21" fmla="*/ 256 h 512"/>
              <a:gd name="T22" fmla="*/ 256 w 512"/>
              <a:gd name="T23" fmla="*/ 512 h 512"/>
              <a:gd name="T24" fmla="*/ 0 w 512"/>
              <a:gd name="T25" fmla="*/ 256 h 512"/>
              <a:gd name="T26" fmla="*/ 256 w 512"/>
              <a:gd name="T27" fmla="*/ 0 h 512"/>
              <a:gd name="T28" fmla="*/ 512 w 512"/>
              <a:gd name="T29" fmla="*/ 256 h 512"/>
              <a:gd name="T30" fmla="*/ 288 w 512"/>
              <a:gd name="T31" fmla="*/ 384 h 512"/>
              <a:gd name="T32" fmla="*/ 256 w 512"/>
              <a:gd name="T33" fmla="*/ 352 h 512"/>
              <a:gd name="T34" fmla="*/ 224 w 512"/>
              <a:gd name="T35" fmla="*/ 384 h 512"/>
              <a:gd name="T36" fmla="*/ 256 w 512"/>
              <a:gd name="T37" fmla="*/ 416 h 512"/>
              <a:gd name="T38" fmla="*/ 288 w 512"/>
              <a:gd name="T39" fmla="*/ 384 h 512"/>
              <a:gd name="T40" fmla="*/ 298 w 512"/>
              <a:gd name="T41" fmla="*/ 107 h 512"/>
              <a:gd name="T42" fmla="*/ 288 w 512"/>
              <a:gd name="T43" fmla="*/ 96 h 512"/>
              <a:gd name="T44" fmla="*/ 288 w 512"/>
              <a:gd name="T45" fmla="*/ 96 h 512"/>
              <a:gd name="T46" fmla="*/ 224 w 512"/>
              <a:gd name="T47" fmla="*/ 96 h 512"/>
              <a:gd name="T48" fmla="*/ 223 w 512"/>
              <a:gd name="T49" fmla="*/ 96 h 512"/>
              <a:gd name="T50" fmla="*/ 213 w 512"/>
              <a:gd name="T51" fmla="*/ 107 h 512"/>
              <a:gd name="T52" fmla="*/ 224 w 512"/>
              <a:gd name="T53" fmla="*/ 320 h 512"/>
              <a:gd name="T54" fmla="*/ 234 w 512"/>
              <a:gd name="T55" fmla="*/ 330 h 512"/>
              <a:gd name="T56" fmla="*/ 234 w 512"/>
              <a:gd name="T57" fmla="*/ 330 h 512"/>
              <a:gd name="T58" fmla="*/ 235 w 512"/>
              <a:gd name="T59" fmla="*/ 330 h 512"/>
              <a:gd name="T60" fmla="*/ 276 w 512"/>
              <a:gd name="T61" fmla="*/ 330 h 512"/>
              <a:gd name="T62" fmla="*/ 277 w 512"/>
              <a:gd name="T63" fmla="*/ 330 h 512"/>
              <a:gd name="T64" fmla="*/ 277 w 512"/>
              <a:gd name="T65" fmla="*/ 330 h 512"/>
              <a:gd name="T66" fmla="*/ 288 w 512"/>
              <a:gd name="T67" fmla="*/ 320 h 512"/>
              <a:gd name="T68" fmla="*/ 298 w 512"/>
              <a:gd name="T69" fmla="*/ 10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266" y="384"/>
                </a:moveTo>
                <a:cubicBezTo>
                  <a:pt x="266" y="390"/>
                  <a:pt x="262" y="394"/>
                  <a:pt x="256" y="394"/>
                </a:cubicBezTo>
                <a:cubicBezTo>
                  <a:pt x="250" y="394"/>
                  <a:pt x="245" y="390"/>
                  <a:pt x="245" y="384"/>
                </a:cubicBezTo>
                <a:cubicBezTo>
                  <a:pt x="245" y="378"/>
                  <a:pt x="250" y="373"/>
                  <a:pt x="256" y="373"/>
                </a:cubicBezTo>
                <a:cubicBezTo>
                  <a:pt x="262" y="373"/>
                  <a:pt x="266" y="378"/>
                  <a:pt x="266" y="384"/>
                </a:cubicBezTo>
                <a:close/>
                <a:moveTo>
                  <a:pt x="244" y="309"/>
                </a:moveTo>
                <a:cubicBezTo>
                  <a:pt x="267" y="309"/>
                  <a:pt x="267" y="309"/>
                  <a:pt x="267" y="309"/>
                </a:cubicBezTo>
                <a:cubicBezTo>
                  <a:pt x="276" y="117"/>
                  <a:pt x="276" y="117"/>
                  <a:pt x="276" y="117"/>
                </a:cubicBezTo>
                <a:cubicBezTo>
                  <a:pt x="235" y="117"/>
                  <a:pt x="235" y="117"/>
                  <a:pt x="235" y="117"/>
                </a:cubicBezTo>
                <a:lnTo>
                  <a:pt x="244" y="309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288" y="384"/>
                </a:moveTo>
                <a:cubicBezTo>
                  <a:pt x="288" y="366"/>
                  <a:pt x="273" y="352"/>
                  <a:pt x="256" y="352"/>
                </a:cubicBezTo>
                <a:cubicBezTo>
                  <a:pt x="238" y="352"/>
                  <a:pt x="224" y="366"/>
                  <a:pt x="224" y="384"/>
                </a:cubicBezTo>
                <a:cubicBezTo>
                  <a:pt x="224" y="401"/>
                  <a:pt x="238" y="416"/>
                  <a:pt x="256" y="416"/>
                </a:cubicBezTo>
                <a:cubicBezTo>
                  <a:pt x="273" y="416"/>
                  <a:pt x="288" y="401"/>
                  <a:pt x="288" y="384"/>
                </a:cubicBezTo>
                <a:close/>
                <a:moveTo>
                  <a:pt x="298" y="107"/>
                </a:moveTo>
                <a:cubicBezTo>
                  <a:pt x="299" y="101"/>
                  <a:pt x="294" y="96"/>
                  <a:pt x="288" y="96"/>
                </a:cubicBezTo>
                <a:cubicBezTo>
                  <a:pt x="288" y="96"/>
                  <a:pt x="288" y="96"/>
                  <a:pt x="288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96"/>
                  <a:pt x="223" y="96"/>
                  <a:pt x="223" y="96"/>
                </a:cubicBezTo>
                <a:cubicBezTo>
                  <a:pt x="217" y="96"/>
                  <a:pt x="213" y="101"/>
                  <a:pt x="213" y="107"/>
                </a:cubicBezTo>
                <a:cubicBezTo>
                  <a:pt x="224" y="320"/>
                  <a:pt x="224" y="320"/>
                  <a:pt x="224" y="320"/>
                </a:cubicBezTo>
                <a:cubicBezTo>
                  <a:pt x="224" y="326"/>
                  <a:pt x="229" y="330"/>
                  <a:pt x="234" y="330"/>
                </a:cubicBezTo>
                <a:cubicBezTo>
                  <a:pt x="234" y="330"/>
                  <a:pt x="234" y="330"/>
                  <a:pt x="234" y="330"/>
                </a:cubicBezTo>
                <a:cubicBezTo>
                  <a:pt x="235" y="330"/>
                  <a:pt x="235" y="330"/>
                  <a:pt x="235" y="330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83" y="330"/>
                  <a:pt x="287" y="326"/>
                  <a:pt x="288" y="320"/>
                </a:cubicBezTo>
                <a:lnTo>
                  <a:pt x="298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8007456" y="1216312"/>
            <a:ext cx="3527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1">
                <a:solidFill>
                  <a:schemeClr val="accent2"/>
                </a:solidFill>
              </a:rPr>
              <a:t>Hälytykset – saat heti tiedon tapahtumista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457772" y="2144448"/>
            <a:ext cx="2071155" cy="1053983"/>
          </a:xfrm>
          <a:prstGeom prst="wedgeRoundRectCallout">
            <a:avLst>
              <a:gd name="adj1" fmla="val 49564"/>
              <a:gd name="adj2" fmla="val 664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600"/>
              </a:spcAft>
            </a:pPr>
            <a:r>
              <a:rPr lang="fi-FI" sz="1100" b="1">
                <a:solidFill>
                  <a:schemeClr val="accent1"/>
                </a:solidFill>
              </a:rPr>
              <a:t>Raja-arvon ylitys havaittu työaikapankissa!</a:t>
            </a:r>
          </a:p>
          <a:p>
            <a:pPr algn="ctr"/>
            <a:r>
              <a:rPr lang="fi-FI" sz="1100" b="1">
                <a:solidFill>
                  <a:schemeClr val="accent1"/>
                </a:solidFill>
              </a:rPr>
              <a:t>9 henkilöllä yli 30h kertymää.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06" y="3078836"/>
            <a:ext cx="637276" cy="607697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8228902" y="3620692"/>
            <a:ext cx="1751667" cy="618717"/>
          </a:xfrm>
          <a:prstGeom prst="wedgeRoundRectCallout">
            <a:avLst>
              <a:gd name="adj1" fmla="val -49415"/>
              <a:gd name="adj2" fmla="val 6636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/>
              <a:t>Okei, näytätkö sen työaikapankin raportin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1558166" y="4840276"/>
            <a:ext cx="1698731" cy="791600"/>
          </a:xfrm>
          <a:prstGeom prst="wedgeRoundRectCallout">
            <a:avLst>
              <a:gd name="adj1" fmla="val 50343"/>
              <a:gd name="adj2" fmla="val 634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>
                <a:solidFill>
                  <a:schemeClr val="accent1"/>
                </a:solidFill>
              </a:rPr>
              <a:t>Sairauspoissaolot ovat kasvaneet tarkastelujaksolla, suosittelen että…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8457772" y="4661671"/>
            <a:ext cx="2071155" cy="710597"/>
          </a:xfrm>
          <a:prstGeom prst="wedgeRoundRectCallout">
            <a:avLst>
              <a:gd name="adj1" fmla="val 49564"/>
              <a:gd name="adj2" fmla="val 664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Aft>
                <a:spcPts val="600"/>
              </a:spcAft>
            </a:pPr>
            <a:r>
              <a:rPr lang="fi-FI" sz="1100" b="1">
                <a:solidFill>
                  <a:schemeClr val="accent1"/>
                </a:solidFill>
              </a:rPr>
              <a:t>Työaikapankin tilanteen näet </a:t>
            </a:r>
            <a:r>
              <a:rPr lang="fi-FI" sz="1100" b="1" u="sng">
                <a:solidFill>
                  <a:schemeClr val="accent1"/>
                </a:solidFill>
              </a:rPr>
              <a:t>täältä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06" y="5143116"/>
            <a:ext cx="637276" cy="60769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7639569" y="2148024"/>
            <a:ext cx="600003" cy="601767"/>
            <a:chOff x="7428517" y="1782938"/>
            <a:chExt cx="600003" cy="601767"/>
          </a:xfrm>
        </p:grpSpPr>
        <p:sp>
          <p:nvSpPr>
            <p:cNvPr id="28" name="Oval 27"/>
            <p:cNvSpPr/>
            <p:nvPr/>
          </p:nvSpPr>
          <p:spPr>
            <a:xfrm>
              <a:off x="7433197" y="1784701"/>
              <a:ext cx="595323" cy="6000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29" name="Group 449"/>
            <p:cNvGrpSpPr>
              <a:grpSpLocks noChangeAspect="1"/>
            </p:cNvGrpSpPr>
            <p:nvPr/>
          </p:nvGrpSpPr>
          <p:grpSpPr bwMode="auto">
            <a:xfrm>
              <a:off x="7428517" y="1782938"/>
              <a:ext cx="600003" cy="600003"/>
              <a:chOff x="2276" y="1587"/>
              <a:chExt cx="340" cy="340"/>
            </a:xfrm>
            <a:solidFill>
              <a:schemeClr val="accent5"/>
            </a:solidFill>
          </p:grpSpPr>
          <p:sp>
            <p:nvSpPr>
              <p:cNvPr id="30" name="Freeform 450"/>
              <p:cNvSpPr>
                <a:spLocks noEditPoints="1"/>
              </p:cNvSpPr>
              <p:nvPr/>
            </p:nvSpPr>
            <p:spPr bwMode="auto">
              <a:xfrm>
                <a:off x="2276" y="1587"/>
                <a:ext cx="340" cy="34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405 w 512"/>
                  <a:gd name="T11" fmla="*/ 266 h 512"/>
                  <a:gd name="T12" fmla="*/ 266 w 512"/>
                  <a:gd name="T13" fmla="*/ 266 h 512"/>
                  <a:gd name="T14" fmla="*/ 266 w 512"/>
                  <a:gd name="T15" fmla="*/ 405 h 512"/>
                  <a:gd name="T16" fmla="*/ 256 w 512"/>
                  <a:gd name="T17" fmla="*/ 416 h 512"/>
                  <a:gd name="T18" fmla="*/ 245 w 512"/>
                  <a:gd name="T19" fmla="*/ 405 h 512"/>
                  <a:gd name="T20" fmla="*/ 245 w 512"/>
                  <a:gd name="T21" fmla="*/ 266 h 512"/>
                  <a:gd name="T22" fmla="*/ 106 w 512"/>
                  <a:gd name="T23" fmla="*/ 266 h 512"/>
                  <a:gd name="T24" fmla="*/ 96 w 512"/>
                  <a:gd name="T25" fmla="*/ 256 h 512"/>
                  <a:gd name="T26" fmla="*/ 106 w 512"/>
                  <a:gd name="T27" fmla="*/ 245 h 512"/>
                  <a:gd name="T28" fmla="*/ 245 w 512"/>
                  <a:gd name="T29" fmla="*/ 245 h 512"/>
                  <a:gd name="T30" fmla="*/ 245 w 512"/>
                  <a:gd name="T31" fmla="*/ 106 h 512"/>
                  <a:gd name="T32" fmla="*/ 256 w 512"/>
                  <a:gd name="T33" fmla="*/ 96 h 512"/>
                  <a:gd name="T34" fmla="*/ 266 w 512"/>
                  <a:gd name="T35" fmla="*/ 106 h 512"/>
                  <a:gd name="T36" fmla="*/ 266 w 512"/>
                  <a:gd name="T37" fmla="*/ 245 h 512"/>
                  <a:gd name="T38" fmla="*/ 405 w 512"/>
                  <a:gd name="T39" fmla="*/ 245 h 512"/>
                  <a:gd name="T40" fmla="*/ 416 w 512"/>
                  <a:gd name="T41" fmla="*/ 256 h 512"/>
                  <a:gd name="T42" fmla="*/ 405 w 512"/>
                  <a:gd name="T43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405" y="266"/>
                    </a:moveTo>
                    <a:cubicBezTo>
                      <a:pt x="266" y="266"/>
                      <a:pt x="266" y="266"/>
                      <a:pt x="266" y="266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66" y="411"/>
                      <a:pt x="262" y="416"/>
                      <a:pt x="256" y="416"/>
                    </a:cubicBezTo>
                    <a:cubicBezTo>
                      <a:pt x="250" y="416"/>
                      <a:pt x="245" y="411"/>
                      <a:pt x="245" y="405"/>
                    </a:cubicBezTo>
                    <a:cubicBezTo>
                      <a:pt x="245" y="266"/>
                      <a:pt x="245" y="266"/>
                      <a:pt x="245" y="266"/>
                    </a:cubicBez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6" y="262"/>
                      <a:pt x="96" y="256"/>
                    </a:cubicBezTo>
                    <a:cubicBezTo>
                      <a:pt x="96" y="250"/>
                      <a:pt x="100" y="245"/>
                      <a:pt x="106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245"/>
                      <a:pt x="266" y="245"/>
                      <a:pt x="266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451"/>
              <p:cNvSpPr>
                <a:spLocks noEditPoints="1"/>
              </p:cNvSpPr>
              <p:nvPr/>
            </p:nvSpPr>
            <p:spPr bwMode="auto">
              <a:xfrm>
                <a:off x="2276" y="1587"/>
                <a:ext cx="340" cy="34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405 w 512"/>
                  <a:gd name="T11" fmla="*/ 266 h 512"/>
                  <a:gd name="T12" fmla="*/ 266 w 512"/>
                  <a:gd name="T13" fmla="*/ 266 h 512"/>
                  <a:gd name="T14" fmla="*/ 266 w 512"/>
                  <a:gd name="T15" fmla="*/ 405 h 512"/>
                  <a:gd name="T16" fmla="*/ 256 w 512"/>
                  <a:gd name="T17" fmla="*/ 416 h 512"/>
                  <a:gd name="T18" fmla="*/ 245 w 512"/>
                  <a:gd name="T19" fmla="*/ 405 h 512"/>
                  <a:gd name="T20" fmla="*/ 245 w 512"/>
                  <a:gd name="T21" fmla="*/ 266 h 512"/>
                  <a:gd name="T22" fmla="*/ 106 w 512"/>
                  <a:gd name="T23" fmla="*/ 266 h 512"/>
                  <a:gd name="T24" fmla="*/ 96 w 512"/>
                  <a:gd name="T25" fmla="*/ 256 h 512"/>
                  <a:gd name="T26" fmla="*/ 106 w 512"/>
                  <a:gd name="T27" fmla="*/ 245 h 512"/>
                  <a:gd name="T28" fmla="*/ 245 w 512"/>
                  <a:gd name="T29" fmla="*/ 245 h 512"/>
                  <a:gd name="T30" fmla="*/ 245 w 512"/>
                  <a:gd name="T31" fmla="*/ 106 h 512"/>
                  <a:gd name="T32" fmla="*/ 256 w 512"/>
                  <a:gd name="T33" fmla="*/ 96 h 512"/>
                  <a:gd name="T34" fmla="*/ 266 w 512"/>
                  <a:gd name="T35" fmla="*/ 106 h 512"/>
                  <a:gd name="T36" fmla="*/ 266 w 512"/>
                  <a:gd name="T37" fmla="*/ 245 h 512"/>
                  <a:gd name="T38" fmla="*/ 405 w 512"/>
                  <a:gd name="T39" fmla="*/ 245 h 512"/>
                  <a:gd name="T40" fmla="*/ 416 w 512"/>
                  <a:gd name="T41" fmla="*/ 256 h 512"/>
                  <a:gd name="T42" fmla="*/ 405 w 512"/>
                  <a:gd name="T43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405" y="266"/>
                    </a:moveTo>
                    <a:cubicBezTo>
                      <a:pt x="266" y="266"/>
                      <a:pt x="266" y="266"/>
                      <a:pt x="266" y="266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66" y="411"/>
                      <a:pt x="262" y="416"/>
                      <a:pt x="256" y="416"/>
                    </a:cubicBezTo>
                    <a:cubicBezTo>
                      <a:pt x="250" y="416"/>
                      <a:pt x="245" y="411"/>
                      <a:pt x="245" y="405"/>
                    </a:cubicBezTo>
                    <a:cubicBezTo>
                      <a:pt x="245" y="266"/>
                      <a:pt x="245" y="266"/>
                      <a:pt x="245" y="266"/>
                    </a:cubicBez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6" y="262"/>
                      <a:pt x="96" y="256"/>
                    </a:cubicBezTo>
                    <a:cubicBezTo>
                      <a:pt x="96" y="250"/>
                      <a:pt x="100" y="245"/>
                      <a:pt x="106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245"/>
                      <a:pt x="266" y="245"/>
                      <a:pt x="266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32108" y="2148023"/>
            <a:ext cx="600004" cy="600004"/>
            <a:chOff x="4005915" y="2472578"/>
            <a:chExt cx="600004" cy="600004"/>
          </a:xfrm>
        </p:grpSpPr>
        <p:sp>
          <p:nvSpPr>
            <p:cNvPr id="33" name="Oval 32"/>
            <p:cNvSpPr/>
            <p:nvPr/>
          </p:nvSpPr>
          <p:spPr>
            <a:xfrm>
              <a:off x="4005915" y="2472578"/>
              <a:ext cx="600004" cy="6000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4" name="Freeform 232"/>
            <p:cNvSpPr>
              <a:spLocks noChangeAspect="1" noEditPoints="1"/>
            </p:cNvSpPr>
            <p:nvPr/>
          </p:nvSpPr>
          <p:spPr bwMode="auto">
            <a:xfrm>
              <a:off x="4005915" y="2472578"/>
              <a:ext cx="600003" cy="600003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5 w 512"/>
                <a:gd name="T11" fmla="*/ 260 h 512"/>
                <a:gd name="T12" fmla="*/ 413 w 512"/>
                <a:gd name="T13" fmla="*/ 263 h 512"/>
                <a:gd name="T14" fmla="*/ 327 w 512"/>
                <a:gd name="T15" fmla="*/ 349 h 512"/>
                <a:gd name="T16" fmla="*/ 320 w 512"/>
                <a:gd name="T17" fmla="*/ 352 h 512"/>
                <a:gd name="T18" fmla="*/ 312 w 512"/>
                <a:gd name="T19" fmla="*/ 349 h 512"/>
                <a:gd name="T20" fmla="*/ 312 w 512"/>
                <a:gd name="T21" fmla="*/ 333 h 512"/>
                <a:gd name="T22" fmla="*/ 379 w 512"/>
                <a:gd name="T23" fmla="*/ 266 h 512"/>
                <a:gd name="T24" fmla="*/ 106 w 512"/>
                <a:gd name="T25" fmla="*/ 266 h 512"/>
                <a:gd name="T26" fmla="*/ 96 w 512"/>
                <a:gd name="T27" fmla="*/ 256 h 512"/>
                <a:gd name="T28" fmla="*/ 106 w 512"/>
                <a:gd name="T29" fmla="*/ 245 h 512"/>
                <a:gd name="T30" fmla="*/ 379 w 512"/>
                <a:gd name="T31" fmla="*/ 245 h 512"/>
                <a:gd name="T32" fmla="*/ 312 w 512"/>
                <a:gd name="T33" fmla="*/ 178 h 512"/>
                <a:gd name="T34" fmla="*/ 312 w 512"/>
                <a:gd name="T35" fmla="*/ 163 h 512"/>
                <a:gd name="T36" fmla="*/ 327 w 512"/>
                <a:gd name="T37" fmla="*/ 163 h 512"/>
                <a:gd name="T38" fmla="*/ 413 w 512"/>
                <a:gd name="T39" fmla="*/ 248 h 512"/>
                <a:gd name="T40" fmla="*/ 415 w 512"/>
                <a:gd name="T41" fmla="*/ 252 h 512"/>
                <a:gd name="T42" fmla="*/ 415 w 512"/>
                <a:gd name="T43" fmla="*/ 2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5" y="260"/>
                  </a:moveTo>
                  <a:cubicBezTo>
                    <a:pt x="414" y="261"/>
                    <a:pt x="414" y="262"/>
                    <a:pt x="413" y="263"/>
                  </a:cubicBezTo>
                  <a:cubicBezTo>
                    <a:pt x="327" y="349"/>
                    <a:pt x="327" y="349"/>
                    <a:pt x="327" y="349"/>
                  </a:cubicBezTo>
                  <a:cubicBezTo>
                    <a:pt x="325" y="351"/>
                    <a:pt x="322" y="352"/>
                    <a:pt x="320" y="352"/>
                  </a:cubicBezTo>
                  <a:cubicBezTo>
                    <a:pt x="317" y="352"/>
                    <a:pt x="314" y="351"/>
                    <a:pt x="312" y="349"/>
                  </a:cubicBezTo>
                  <a:cubicBezTo>
                    <a:pt x="308" y="344"/>
                    <a:pt x="308" y="338"/>
                    <a:pt x="312" y="333"/>
                  </a:cubicBezTo>
                  <a:cubicBezTo>
                    <a:pt x="379" y="266"/>
                    <a:pt x="379" y="266"/>
                    <a:pt x="379" y="266"/>
                  </a:cubicBezTo>
                  <a:cubicBezTo>
                    <a:pt x="106" y="266"/>
                    <a:pt x="106" y="266"/>
                    <a:pt x="106" y="266"/>
                  </a:cubicBezTo>
                  <a:cubicBezTo>
                    <a:pt x="100" y="266"/>
                    <a:pt x="96" y="262"/>
                    <a:pt x="96" y="256"/>
                  </a:cubicBezTo>
                  <a:cubicBezTo>
                    <a:pt x="96" y="250"/>
                    <a:pt x="100" y="245"/>
                    <a:pt x="106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12" y="178"/>
                    <a:pt x="312" y="178"/>
                    <a:pt x="312" y="178"/>
                  </a:cubicBezTo>
                  <a:cubicBezTo>
                    <a:pt x="308" y="174"/>
                    <a:pt x="308" y="167"/>
                    <a:pt x="312" y="163"/>
                  </a:cubicBezTo>
                  <a:cubicBezTo>
                    <a:pt x="316" y="159"/>
                    <a:pt x="323" y="159"/>
                    <a:pt x="327" y="163"/>
                  </a:cubicBezTo>
                  <a:cubicBezTo>
                    <a:pt x="413" y="248"/>
                    <a:pt x="413" y="248"/>
                    <a:pt x="413" y="248"/>
                  </a:cubicBezTo>
                  <a:cubicBezTo>
                    <a:pt x="414" y="249"/>
                    <a:pt x="414" y="250"/>
                    <a:pt x="415" y="252"/>
                  </a:cubicBezTo>
                  <a:cubicBezTo>
                    <a:pt x="416" y="254"/>
                    <a:pt x="416" y="257"/>
                    <a:pt x="415" y="26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261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520F74A-D79B-449E-A25A-D84116DB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300489"/>
            <a:ext cx="10678160" cy="6552353"/>
          </a:xfrm>
          <a:prstGeom prst="rect">
            <a:avLst/>
          </a:prstGeom>
        </p:spPr>
      </p:pic>
      <p:sp>
        <p:nvSpPr>
          <p:cNvPr id="7" name="Otsikko 6">
            <a:extLst>
              <a:ext uri="{FF2B5EF4-FFF2-40B4-BE49-F238E27FC236}">
                <a16:creationId xmlns:a16="http://schemas.microsoft.com/office/drawing/2014/main" id="{8635284E-FA60-4E98-ACD3-B7ED4FAA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217341"/>
            <a:ext cx="11897360" cy="141053"/>
          </a:xfrm>
        </p:spPr>
        <p:txBody>
          <a:bodyPr>
            <a:normAutofit fontScale="90000"/>
          </a:bodyPr>
          <a:lstStyle/>
          <a:p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6938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71482B1B-8668-4D8B-B773-5935D2C7F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13" y="257941"/>
            <a:ext cx="11701174" cy="63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3"/>
          <p:cNvSpPr/>
          <p:nvPr/>
        </p:nvSpPr>
        <p:spPr>
          <a:xfrm>
            <a:off x="3577652" y="957943"/>
            <a:ext cx="8339173" cy="5268684"/>
          </a:xfrm>
          <a:prstGeom prst="roundRect">
            <a:avLst>
              <a:gd name="adj" fmla="val 2216"/>
            </a:avLst>
          </a:prstGeom>
          <a:noFill/>
          <a:ln w="1905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59" name="Group 58"/>
          <p:cNvGrpSpPr/>
          <p:nvPr/>
        </p:nvGrpSpPr>
        <p:grpSpPr>
          <a:xfrm>
            <a:off x="433541" y="3191098"/>
            <a:ext cx="2847019" cy="3035529"/>
            <a:chOff x="547800" y="3449241"/>
            <a:chExt cx="2759813" cy="3204222"/>
          </a:xfrm>
        </p:grpSpPr>
        <p:sp>
          <p:nvSpPr>
            <p:cNvPr id="60" name="Rounded Rectangle 59"/>
            <p:cNvSpPr/>
            <p:nvPr/>
          </p:nvSpPr>
          <p:spPr>
            <a:xfrm>
              <a:off x="547800" y="3449241"/>
              <a:ext cx="2759813" cy="3204222"/>
            </a:xfrm>
            <a:prstGeom prst="roundRect">
              <a:avLst>
                <a:gd name="adj" fmla="val 2746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0908" y="3672219"/>
              <a:ext cx="2626184" cy="2712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fi-FI" sz="1600" b="1">
                  <a:solidFill>
                    <a:schemeClr val="accent4"/>
                  </a:solidFill>
                </a:rPr>
                <a:t>Haaste</a:t>
              </a:r>
            </a:p>
            <a:p>
              <a:pPr marL="28575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i-FI" sz="1200">
                  <a:solidFill>
                    <a:schemeClr val="accent4"/>
                  </a:solidFill>
                </a:rPr>
                <a:t>Esimiestyön tietotarpeet laajoja; tieto organisaation menestykselle kriittistä</a:t>
              </a:r>
            </a:p>
            <a:p>
              <a:pPr marL="28575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i-FI" sz="1200">
                  <a:solidFill>
                    <a:schemeClr val="accent4"/>
                  </a:solidFill>
                </a:rPr>
                <a:t>Tieto hajautunut eri paikkoihin ja haettava eri kanavista</a:t>
              </a:r>
            </a:p>
            <a:p>
              <a:pPr marL="28575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i-FI" sz="1200">
                  <a:solidFill>
                    <a:schemeClr val="accent4"/>
                  </a:solidFill>
                </a:rPr>
                <a:t>Ei saada herätteitä tärkeistä raja-arvoylityksistä</a:t>
              </a:r>
            </a:p>
            <a:p>
              <a:pPr marL="285750" indent="-18000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fi-FI" sz="1200">
                  <a:solidFill>
                    <a:schemeClr val="accent4"/>
                  </a:solidFill>
                </a:rPr>
                <a:t>Datan hyödyntäminen johtamisessa, ennakoinnissa, kehittämisessä</a:t>
              </a: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3"/>
          <a:srcRect b="20230"/>
          <a:stretch/>
        </p:blipFill>
        <p:spPr>
          <a:xfrm>
            <a:off x="606288" y="1167668"/>
            <a:ext cx="2511857" cy="2013503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244111" y="2652450"/>
            <a:ext cx="896665" cy="890780"/>
            <a:chOff x="0" y="2151091"/>
            <a:chExt cx="951121" cy="940283"/>
          </a:xfrm>
        </p:grpSpPr>
        <p:sp>
          <p:nvSpPr>
            <p:cNvPr id="64" name="Oval 63"/>
            <p:cNvSpPr/>
            <p:nvPr/>
          </p:nvSpPr>
          <p:spPr>
            <a:xfrm>
              <a:off x="0" y="2151091"/>
              <a:ext cx="951121" cy="94028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5" name="Freeform 364"/>
            <p:cNvSpPr>
              <a:spLocks noEditPoints="1"/>
            </p:cNvSpPr>
            <p:nvPr/>
          </p:nvSpPr>
          <p:spPr bwMode="auto">
            <a:xfrm>
              <a:off x="7351" y="2162895"/>
              <a:ext cx="936000" cy="918000"/>
            </a:xfrm>
            <a:custGeom>
              <a:avLst/>
              <a:gdLst>
                <a:gd name="T0" fmla="*/ 0 w 512"/>
                <a:gd name="T1" fmla="*/ 256 h 512"/>
                <a:gd name="T2" fmla="*/ 512 w 512"/>
                <a:gd name="T3" fmla="*/ 256 h 512"/>
                <a:gd name="T4" fmla="*/ 117 w 512"/>
                <a:gd name="T5" fmla="*/ 362 h 512"/>
                <a:gd name="T6" fmla="*/ 96 w 512"/>
                <a:gd name="T7" fmla="*/ 362 h 512"/>
                <a:gd name="T8" fmla="*/ 106 w 512"/>
                <a:gd name="T9" fmla="*/ 330 h 512"/>
                <a:gd name="T10" fmla="*/ 117 w 512"/>
                <a:gd name="T11" fmla="*/ 362 h 512"/>
                <a:gd name="T12" fmla="*/ 149 w 512"/>
                <a:gd name="T13" fmla="*/ 373 h 512"/>
                <a:gd name="T14" fmla="*/ 138 w 512"/>
                <a:gd name="T15" fmla="*/ 320 h 512"/>
                <a:gd name="T16" fmla="*/ 160 w 512"/>
                <a:gd name="T17" fmla="*/ 320 h 512"/>
                <a:gd name="T18" fmla="*/ 202 w 512"/>
                <a:gd name="T19" fmla="*/ 362 h 512"/>
                <a:gd name="T20" fmla="*/ 181 w 512"/>
                <a:gd name="T21" fmla="*/ 362 h 512"/>
                <a:gd name="T22" fmla="*/ 192 w 512"/>
                <a:gd name="T23" fmla="*/ 277 h 512"/>
                <a:gd name="T24" fmla="*/ 202 w 512"/>
                <a:gd name="T25" fmla="*/ 362 h 512"/>
                <a:gd name="T26" fmla="*/ 234 w 512"/>
                <a:gd name="T27" fmla="*/ 373 h 512"/>
                <a:gd name="T28" fmla="*/ 224 w 512"/>
                <a:gd name="T29" fmla="*/ 277 h 512"/>
                <a:gd name="T30" fmla="*/ 245 w 512"/>
                <a:gd name="T31" fmla="*/ 277 h 512"/>
                <a:gd name="T32" fmla="*/ 288 w 512"/>
                <a:gd name="T33" fmla="*/ 362 h 512"/>
                <a:gd name="T34" fmla="*/ 266 w 512"/>
                <a:gd name="T35" fmla="*/ 362 h 512"/>
                <a:gd name="T36" fmla="*/ 277 w 512"/>
                <a:gd name="T37" fmla="*/ 266 h 512"/>
                <a:gd name="T38" fmla="*/ 288 w 512"/>
                <a:gd name="T39" fmla="*/ 362 h 512"/>
                <a:gd name="T40" fmla="*/ 320 w 512"/>
                <a:gd name="T41" fmla="*/ 373 h 512"/>
                <a:gd name="T42" fmla="*/ 309 w 512"/>
                <a:gd name="T43" fmla="*/ 245 h 512"/>
                <a:gd name="T44" fmla="*/ 330 w 512"/>
                <a:gd name="T45" fmla="*/ 245 h 512"/>
                <a:gd name="T46" fmla="*/ 373 w 512"/>
                <a:gd name="T47" fmla="*/ 362 h 512"/>
                <a:gd name="T48" fmla="*/ 352 w 512"/>
                <a:gd name="T49" fmla="*/ 362 h 512"/>
                <a:gd name="T50" fmla="*/ 362 w 512"/>
                <a:gd name="T51" fmla="*/ 202 h 512"/>
                <a:gd name="T52" fmla="*/ 373 w 512"/>
                <a:gd name="T53" fmla="*/ 362 h 512"/>
                <a:gd name="T54" fmla="*/ 384 w 512"/>
                <a:gd name="T55" fmla="*/ 181 h 512"/>
                <a:gd name="T56" fmla="*/ 373 w 512"/>
                <a:gd name="T57" fmla="*/ 153 h 512"/>
                <a:gd name="T58" fmla="*/ 277 w 512"/>
                <a:gd name="T59" fmla="*/ 245 h 512"/>
                <a:gd name="T60" fmla="*/ 113 w 512"/>
                <a:gd name="T61" fmla="*/ 307 h 512"/>
                <a:gd name="T62" fmla="*/ 98 w 512"/>
                <a:gd name="T63" fmla="*/ 305 h 512"/>
                <a:gd name="T64" fmla="*/ 185 w 512"/>
                <a:gd name="T65" fmla="*/ 226 h 512"/>
                <a:gd name="T66" fmla="*/ 273 w 512"/>
                <a:gd name="T67" fmla="*/ 224 h 512"/>
                <a:gd name="T68" fmla="*/ 341 w 512"/>
                <a:gd name="T69" fmla="*/ 138 h 512"/>
                <a:gd name="T70" fmla="*/ 341 w 512"/>
                <a:gd name="T71" fmla="*/ 117 h 512"/>
                <a:gd name="T72" fmla="*/ 388 w 512"/>
                <a:gd name="T73" fmla="*/ 118 h 512"/>
                <a:gd name="T74" fmla="*/ 394 w 512"/>
                <a:gd name="T75" fmla="*/ 12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117" y="362"/>
                  </a:moveTo>
                  <a:cubicBezTo>
                    <a:pt x="117" y="368"/>
                    <a:pt x="112" y="373"/>
                    <a:pt x="106" y="373"/>
                  </a:cubicBezTo>
                  <a:cubicBezTo>
                    <a:pt x="100" y="373"/>
                    <a:pt x="96" y="368"/>
                    <a:pt x="96" y="362"/>
                  </a:cubicBezTo>
                  <a:cubicBezTo>
                    <a:pt x="96" y="341"/>
                    <a:pt x="96" y="341"/>
                    <a:pt x="96" y="341"/>
                  </a:cubicBezTo>
                  <a:cubicBezTo>
                    <a:pt x="96" y="335"/>
                    <a:pt x="100" y="330"/>
                    <a:pt x="106" y="330"/>
                  </a:cubicBezTo>
                  <a:cubicBezTo>
                    <a:pt x="112" y="330"/>
                    <a:pt x="117" y="335"/>
                    <a:pt x="117" y="341"/>
                  </a:cubicBezTo>
                  <a:lnTo>
                    <a:pt x="117" y="362"/>
                  </a:lnTo>
                  <a:close/>
                  <a:moveTo>
                    <a:pt x="160" y="362"/>
                  </a:moveTo>
                  <a:cubicBezTo>
                    <a:pt x="160" y="368"/>
                    <a:pt x="155" y="373"/>
                    <a:pt x="149" y="373"/>
                  </a:cubicBezTo>
                  <a:cubicBezTo>
                    <a:pt x="143" y="373"/>
                    <a:pt x="138" y="368"/>
                    <a:pt x="138" y="362"/>
                  </a:cubicBezTo>
                  <a:cubicBezTo>
                    <a:pt x="138" y="320"/>
                    <a:pt x="138" y="320"/>
                    <a:pt x="138" y="320"/>
                  </a:cubicBezTo>
                  <a:cubicBezTo>
                    <a:pt x="138" y="314"/>
                    <a:pt x="143" y="309"/>
                    <a:pt x="149" y="309"/>
                  </a:cubicBezTo>
                  <a:cubicBezTo>
                    <a:pt x="155" y="309"/>
                    <a:pt x="160" y="314"/>
                    <a:pt x="160" y="320"/>
                  </a:cubicBezTo>
                  <a:lnTo>
                    <a:pt x="160" y="362"/>
                  </a:lnTo>
                  <a:close/>
                  <a:moveTo>
                    <a:pt x="202" y="362"/>
                  </a:moveTo>
                  <a:cubicBezTo>
                    <a:pt x="202" y="368"/>
                    <a:pt x="198" y="373"/>
                    <a:pt x="192" y="373"/>
                  </a:cubicBezTo>
                  <a:cubicBezTo>
                    <a:pt x="186" y="373"/>
                    <a:pt x="181" y="368"/>
                    <a:pt x="181" y="362"/>
                  </a:cubicBezTo>
                  <a:cubicBezTo>
                    <a:pt x="181" y="288"/>
                    <a:pt x="181" y="288"/>
                    <a:pt x="181" y="288"/>
                  </a:cubicBezTo>
                  <a:cubicBezTo>
                    <a:pt x="181" y="282"/>
                    <a:pt x="186" y="277"/>
                    <a:pt x="192" y="277"/>
                  </a:cubicBezTo>
                  <a:cubicBezTo>
                    <a:pt x="198" y="277"/>
                    <a:pt x="202" y="282"/>
                    <a:pt x="202" y="288"/>
                  </a:cubicBezTo>
                  <a:lnTo>
                    <a:pt x="202" y="362"/>
                  </a:lnTo>
                  <a:close/>
                  <a:moveTo>
                    <a:pt x="245" y="362"/>
                  </a:moveTo>
                  <a:cubicBezTo>
                    <a:pt x="245" y="368"/>
                    <a:pt x="240" y="373"/>
                    <a:pt x="234" y="373"/>
                  </a:cubicBezTo>
                  <a:cubicBezTo>
                    <a:pt x="228" y="373"/>
                    <a:pt x="224" y="368"/>
                    <a:pt x="224" y="362"/>
                  </a:cubicBezTo>
                  <a:cubicBezTo>
                    <a:pt x="224" y="277"/>
                    <a:pt x="224" y="277"/>
                    <a:pt x="224" y="277"/>
                  </a:cubicBezTo>
                  <a:cubicBezTo>
                    <a:pt x="224" y="271"/>
                    <a:pt x="228" y="266"/>
                    <a:pt x="234" y="266"/>
                  </a:cubicBezTo>
                  <a:cubicBezTo>
                    <a:pt x="240" y="266"/>
                    <a:pt x="245" y="271"/>
                    <a:pt x="245" y="277"/>
                  </a:cubicBezTo>
                  <a:lnTo>
                    <a:pt x="245" y="362"/>
                  </a:lnTo>
                  <a:close/>
                  <a:moveTo>
                    <a:pt x="288" y="362"/>
                  </a:moveTo>
                  <a:cubicBezTo>
                    <a:pt x="288" y="368"/>
                    <a:pt x="283" y="373"/>
                    <a:pt x="277" y="373"/>
                  </a:cubicBezTo>
                  <a:cubicBezTo>
                    <a:pt x="271" y="373"/>
                    <a:pt x="266" y="368"/>
                    <a:pt x="266" y="362"/>
                  </a:cubicBezTo>
                  <a:cubicBezTo>
                    <a:pt x="266" y="277"/>
                    <a:pt x="266" y="277"/>
                    <a:pt x="266" y="277"/>
                  </a:cubicBezTo>
                  <a:cubicBezTo>
                    <a:pt x="266" y="271"/>
                    <a:pt x="271" y="266"/>
                    <a:pt x="277" y="266"/>
                  </a:cubicBezTo>
                  <a:cubicBezTo>
                    <a:pt x="283" y="266"/>
                    <a:pt x="288" y="271"/>
                    <a:pt x="288" y="277"/>
                  </a:cubicBezTo>
                  <a:lnTo>
                    <a:pt x="288" y="362"/>
                  </a:lnTo>
                  <a:close/>
                  <a:moveTo>
                    <a:pt x="330" y="362"/>
                  </a:moveTo>
                  <a:cubicBezTo>
                    <a:pt x="330" y="368"/>
                    <a:pt x="326" y="373"/>
                    <a:pt x="320" y="373"/>
                  </a:cubicBezTo>
                  <a:cubicBezTo>
                    <a:pt x="314" y="373"/>
                    <a:pt x="309" y="368"/>
                    <a:pt x="309" y="362"/>
                  </a:cubicBezTo>
                  <a:cubicBezTo>
                    <a:pt x="309" y="245"/>
                    <a:pt x="309" y="245"/>
                    <a:pt x="309" y="245"/>
                  </a:cubicBezTo>
                  <a:cubicBezTo>
                    <a:pt x="309" y="239"/>
                    <a:pt x="314" y="234"/>
                    <a:pt x="320" y="234"/>
                  </a:cubicBezTo>
                  <a:cubicBezTo>
                    <a:pt x="326" y="234"/>
                    <a:pt x="330" y="239"/>
                    <a:pt x="330" y="245"/>
                  </a:cubicBezTo>
                  <a:lnTo>
                    <a:pt x="330" y="362"/>
                  </a:lnTo>
                  <a:close/>
                  <a:moveTo>
                    <a:pt x="373" y="362"/>
                  </a:moveTo>
                  <a:cubicBezTo>
                    <a:pt x="373" y="368"/>
                    <a:pt x="368" y="373"/>
                    <a:pt x="362" y="373"/>
                  </a:cubicBezTo>
                  <a:cubicBezTo>
                    <a:pt x="356" y="373"/>
                    <a:pt x="352" y="368"/>
                    <a:pt x="352" y="362"/>
                  </a:cubicBezTo>
                  <a:cubicBezTo>
                    <a:pt x="352" y="213"/>
                    <a:pt x="352" y="213"/>
                    <a:pt x="352" y="213"/>
                  </a:cubicBezTo>
                  <a:cubicBezTo>
                    <a:pt x="352" y="207"/>
                    <a:pt x="356" y="202"/>
                    <a:pt x="362" y="202"/>
                  </a:cubicBezTo>
                  <a:cubicBezTo>
                    <a:pt x="368" y="202"/>
                    <a:pt x="373" y="207"/>
                    <a:pt x="373" y="213"/>
                  </a:cubicBezTo>
                  <a:lnTo>
                    <a:pt x="373" y="362"/>
                  </a:lnTo>
                  <a:close/>
                  <a:moveTo>
                    <a:pt x="394" y="170"/>
                  </a:moveTo>
                  <a:cubicBezTo>
                    <a:pt x="394" y="176"/>
                    <a:pt x="390" y="181"/>
                    <a:pt x="384" y="181"/>
                  </a:cubicBezTo>
                  <a:cubicBezTo>
                    <a:pt x="378" y="181"/>
                    <a:pt x="373" y="176"/>
                    <a:pt x="373" y="170"/>
                  </a:cubicBezTo>
                  <a:cubicBezTo>
                    <a:pt x="373" y="153"/>
                    <a:pt x="373" y="153"/>
                    <a:pt x="373" y="153"/>
                  </a:cubicBezTo>
                  <a:cubicBezTo>
                    <a:pt x="285" y="242"/>
                    <a:pt x="285" y="242"/>
                    <a:pt x="285" y="242"/>
                  </a:cubicBezTo>
                  <a:cubicBezTo>
                    <a:pt x="283" y="244"/>
                    <a:pt x="280" y="245"/>
                    <a:pt x="277" y="245"/>
                  </a:cubicBezTo>
                  <a:cubicBezTo>
                    <a:pt x="195" y="245"/>
                    <a:pt x="195" y="245"/>
                    <a:pt x="195" y="245"/>
                  </a:cubicBezTo>
                  <a:cubicBezTo>
                    <a:pt x="113" y="307"/>
                    <a:pt x="113" y="307"/>
                    <a:pt x="113" y="307"/>
                  </a:cubicBezTo>
                  <a:cubicBezTo>
                    <a:pt x="111" y="308"/>
                    <a:pt x="109" y="309"/>
                    <a:pt x="106" y="309"/>
                  </a:cubicBezTo>
                  <a:cubicBezTo>
                    <a:pt x="103" y="309"/>
                    <a:pt x="100" y="308"/>
                    <a:pt x="98" y="305"/>
                  </a:cubicBezTo>
                  <a:cubicBezTo>
                    <a:pt x="94" y="300"/>
                    <a:pt x="95" y="293"/>
                    <a:pt x="100" y="290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7" y="224"/>
                    <a:pt x="189" y="224"/>
                    <a:pt x="192" y="224"/>
                  </a:cubicBezTo>
                  <a:cubicBezTo>
                    <a:pt x="273" y="224"/>
                    <a:pt x="273" y="224"/>
                    <a:pt x="273" y="224"/>
                  </a:cubicBezTo>
                  <a:cubicBezTo>
                    <a:pt x="358" y="138"/>
                    <a:pt x="358" y="138"/>
                    <a:pt x="358" y="138"/>
                  </a:cubicBezTo>
                  <a:cubicBezTo>
                    <a:pt x="341" y="138"/>
                    <a:pt x="341" y="138"/>
                    <a:pt x="341" y="138"/>
                  </a:cubicBezTo>
                  <a:cubicBezTo>
                    <a:pt x="335" y="138"/>
                    <a:pt x="330" y="134"/>
                    <a:pt x="330" y="128"/>
                  </a:cubicBezTo>
                  <a:cubicBezTo>
                    <a:pt x="330" y="122"/>
                    <a:pt x="335" y="117"/>
                    <a:pt x="341" y="117"/>
                  </a:cubicBezTo>
                  <a:cubicBezTo>
                    <a:pt x="384" y="117"/>
                    <a:pt x="384" y="117"/>
                    <a:pt x="384" y="117"/>
                  </a:cubicBezTo>
                  <a:cubicBezTo>
                    <a:pt x="385" y="117"/>
                    <a:pt x="386" y="117"/>
                    <a:pt x="388" y="118"/>
                  </a:cubicBezTo>
                  <a:cubicBezTo>
                    <a:pt x="390" y="119"/>
                    <a:pt x="392" y="121"/>
                    <a:pt x="394" y="124"/>
                  </a:cubicBezTo>
                  <a:cubicBezTo>
                    <a:pt x="394" y="125"/>
                    <a:pt x="394" y="126"/>
                    <a:pt x="394" y="128"/>
                  </a:cubicBezTo>
                  <a:lnTo>
                    <a:pt x="394" y="1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01404" y="1960910"/>
            <a:ext cx="1032464" cy="1049050"/>
            <a:chOff x="2796517" y="1379764"/>
            <a:chExt cx="1095168" cy="1107349"/>
          </a:xfrm>
        </p:grpSpPr>
        <p:sp>
          <p:nvSpPr>
            <p:cNvPr id="66" name="Oval 65"/>
            <p:cNvSpPr/>
            <p:nvPr/>
          </p:nvSpPr>
          <p:spPr>
            <a:xfrm>
              <a:off x="2796517" y="1379764"/>
              <a:ext cx="1095168" cy="1107349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accent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67" name="Picture 66" descr="Fichier:Logo Microsoft Excel 2013.png — Wikipédia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156" y="1597455"/>
              <a:ext cx="684726" cy="684726"/>
            </a:xfrm>
            <a:prstGeom prst="rect">
              <a:avLst/>
            </a:prstGeom>
          </p:spPr>
        </p:pic>
      </p:grpSp>
      <p:sp>
        <p:nvSpPr>
          <p:cNvPr id="93" name="TextBox 92"/>
          <p:cNvSpPr txBox="1"/>
          <p:nvPr/>
        </p:nvSpPr>
        <p:spPr>
          <a:xfrm>
            <a:off x="0" y="261025"/>
            <a:ext cx="121919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3200" b="1">
                <a:solidFill>
                  <a:schemeClr val="accent1"/>
                </a:solidFill>
              </a:rPr>
              <a:t>Palkeet Digicontroller – Tekoäly esimiehen työn tukena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3712007" y="1537404"/>
            <a:ext cx="2587965" cy="4545665"/>
          </a:xfrm>
          <a:prstGeom prst="roundRect">
            <a:avLst>
              <a:gd name="adj" fmla="val 4395"/>
            </a:avLst>
          </a:prstGeom>
          <a:solidFill>
            <a:schemeClr val="bg1"/>
          </a:solidFill>
          <a:ln w="190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0" name="Round Same Side Corner Rectangle 49"/>
          <p:cNvSpPr/>
          <p:nvPr/>
        </p:nvSpPr>
        <p:spPr>
          <a:xfrm>
            <a:off x="3712006" y="1537405"/>
            <a:ext cx="2585447" cy="1219582"/>
          </a:xfrm>
          <a:prstGeom prst="round2SameRect">
            <a:avLst>
              <a:gd name="adj1" fmla="val 9319"/>
              <a:gd name="adj2" fmla="val 0"/>
            </a:avLst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48" y="1544266"/>
            <a:ext cx="693385" cy="693385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722916" y="2234275"/>
            <a:ext cx="257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>
                <a:solidFill>
                  <a:srgbClr val="00B0F0"/>
                </a:solidFill>
              </a:rPr>
              <a:t>Keskustelu – kysy mistä vaan yhden kanavan kautta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90" y="3987971"/>
            <a:ext cx="540476" cy="515390"/>
          </a:xfrm>
          <a:prstGeom prst="rect">
            <a:avLst/>
          </a:prstGeom>
        </p:spPr>
      </p:pic>
      <p:sp>
        <p:nvSpPr>
          <p:cNvPr id="80" name="Rounded Rectangular Callout 79"/>
          <p:cNvSpPr/>
          <p:nvPr/>
        </p:nvSpPr>
        <p:spPr>
          <a:xfrm>
            <a:off x="3842659" y="3014507"/>
            <a:ext cx="1057388" cy="457201"/>
          </a:xfrm>
          <a:prstGeom prst="wedgeRoundRectCallout">
            <a:avLst>
              <a:gd name="adj1" fmla="val -49083"/>
              <a:gd name="adj2" fmla="val 6750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/>
              <a:t>Moi!</a:t>
            </a:r>
          </a:p>
        </p:txBody>
      </p:sp>
      <p:sp>
        <p:nvSpPr>
          <p:cNvPr id="81" name="Rounded Rectangular Callout 80"/>
          <p:cNvSpPr/>
          <p:nvPr/>
        </p:nvSpPr>
        <p:spPr>
          <a:xfrm>
            <a:off x="3853584" y="4342325"/>
            <a:ext cx="1224926" cy="650763"/>
          </a:xfrm>
          <a:prstGeom prst="wedgeRoundRectCallout">
            <a:avLst>
              <a:gd name="adj1" fmla="val -49415"/>
              <a:gd name="adj2" fmla="val 6636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/>
              <a:t>Etsin tietoja poissaoloista</a:t>
            </a:r>
          </a:p>
        </p:txBody>
      </p:sp>
      <p:sp>
        <p:nvSpPr>
          <p:cNvPr id="82" name="Rounded Rectangular Callout 81"/>
          <p:cNvSpPr/>
          <p:nvPr/>
        </p:nvSpPr>
        <p:spPr>
          <a:xfrm>
            <a:off x="4310744" y="5103015"/>
            <a:ext cx="1222583" cy="567128"/>
          </a:xfrm>
          <a:prstGeom prst="wedgeRoundRectCallout">
            <a:avLst>
              <a:gd name="adj1" fmla="val 49247"/>
              <a:gd name="adj2" fmla="val 635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sz="1100" b="1">
                <a:solidFill>
                  <a:schemeClr val="accent1"/>
                </a:solidFill>
              </a:rPr>
              <a:t>Poissaolot löydät </a:t>
            </a:r>
            <a:r>
              <a:rPr lang="fi-FI" sz="1100" b="1" u="sng">
                <a:solidFill>
                  <a:schemeClr val="accent1"/>
                </a:solidFill>
              </a:rPr>
              <a:t>täältä</a:t>
            </a:r>
          </a:p>
        </p:txBody>
      </p:sp>
      <p:sp>
        <p:nvSpPr>
          <p:cNvPr id="83" name="Rounded Rectangular Callout 82"/>
          <p:cNvSpPr/>
          <p:nvPr/>
        </p:nvSpPr>
        <p:spPr>
          <a:xfrm>
            <a:off x="4310744" y="3581635"/>
            <a:ext cx="1217452" cy="650763"/>
          </a:xfrm>
          <a:prstGeom prst="wedgeRoundRectCallout">
            <a:avLst>
              <a:gd name="adj1" fmla="val 50984"/>
              <a:gd name="adj2" fmla="val 703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>
                <a:solidFill>
                  <a:schemeClr val="accent1"/>
                </a:solidFill>
              </a:rPr>
              <a:t>Hei! Miten voin olla avuksi?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190" y="5432273"/>
            <a:ext cx="540476" cy="51539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3577652" y="1116703"/>
            <a:ext cx="833917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1600" b="1">
                <a:solidFill>
                  <a:schemeClr val="accent3"/>
                </a:solidFill>
              </a:rPr>
              <a:t>Ratkaisu: Kysy Digicontrollerilta ja saat etsimäsi tiedot!</a:t>
            </a: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810" y="6379314"/>
            <a:ext cx="1267156" cy="357625"/>
          </a:xfrm>
          <a:prstGeom prst="rect">
            <a:avLst/>
          </a:prstGeom>
        </p:spPr>
      </p:pic>
      <p:sp>
        <p:nvSpPr>
          <p:cNvPr id="49" name="Rounded Rectangle 48"/>
          <p:cNvSpPr/>
          <p:nvPr/>
        </p:nvSpPr>
        <p:spPr>
          <a:xfrm>
            <a:off x="6439609" y="1537404"/>
            <a:ext cx="2587965" cy="4545665"/>
          </a:xfrm>
          <a:prstGeom prst="roundRect">
            <a:avLst>
              <a:gd name="adj" fmla="val 4395"/>
            </a:avLst>
          </a:prstGeom>
          <a:solidFill>
            <a:schemeClr val="bg1"/>
          </a:solidFill>
          <a:ln w="19050"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1" name="Round Same Side Corner Rectangle 50"/>
          <p:cNvSpPr/>
          <p:nvPr/>
        </p:nvSpPr>
        <p:spPr>
          <a:xfrm>
            <a:off x="6439608" y="1537405"/>
            <a:ext cx="2585447" cy="1219582"/>
          </a:xfrm>
          <a:prstGeom prst="round2SameRect">
            <a:avLst>
              <a:gd name="adj1" fmla="val 9319"/>
              <a:gd name="adj2" fmla="val 0"/>
            </a:avLst>
          </a:prstGeom>
          <a:solidFill>
            <a:schemeClr val="accent5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3" name="Rounded Rectangle 52"/>
          <p:cNvSpPr/>
          <p:nvPr/>
        </p:nvSpPr>
        <p:spPr>
          <a:xfrm>
            <a:off x="9164692" y="1537404"/>
            <a:ext cx="2587965" cy="4545665"/>
          </a:xfrm>
          <a:prstGeom prst="roundRect">
            <a:avLst>
              <a:gd name="adj" fmla="val 4395"/>
            </a:avLst>
          </a:prstGeom>
          <a:solidFill>
            <a:schemeClr val="bg1"/>
          </a:solidFill>
          <a:ln w="19050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5" name="Round Same Side Corner Rectangle 54"/>
          <p:cNvSpPr/>
          <p:nvPr/>
        </p:nvSpPr>
        <p:spPr>
          <a:xfrm>
            <a:off x="9164691" y="1537405"/>
            <a:ext cx="2585447" cy="1219582"/>
          </a:xfrm>
          <a:prstGeom prst="round2SameRect">
            <a:avLst>
              <a:gd name="adj1" fmla="val 9319"/>
              <a:gd name="adj2" fmla="val 0"/>
            </a:avLst>
          </a:prstGeom>
          <a:solidFill>
            <a:schemeClr val="accent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929" y="1692214"/>
            <a:ext cx="462803" cy="462803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439607" y="2232829"/>
            <a:ext cx="258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>
                <a:solidFill>
                  <a:schemeClr val="accent5">
                    <a:lumMod val="75000"/>
                  </a:schemeClr>
                </a:solidFill>
              </a:rPr>
              <a:t>Visuaaliset raportit – ajantasaista tietoa ja ennusteita 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458381" y="2232830"/>
            <a:ext cx="1998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>
                <a:solidFill>
                  <a:schemeClr val="accent2"/>
                </a:solidFill>
              </a:rPr>
              <a:t>Hälytykset – saat heti tiedon tapahtumista </a:t>
            </a:r>
          </a:p>
        </p:txBody>
      </p:sp>
      <p:sp>
        <p:nvSpPr>
          <p:cNvPr id="76" name="Freeform 518"/>
          <p:cNvSpPr>
            <a:spLocks noChangeAspect="1" noEditPoints="1"/>
          </p:cNvSpPr>
          <p:nvPr/>
        </p:nvSpPr>
        <p:spPr bwMode="auto">
          <a:xfrm>
            <a:off x="10211330" y="1663470"/>
            <a:ext cx="492167" cy="492167"/>
          </a:xfrm>
          <a:custGeom>
            <a:avLst/>
            <a:gdLst>
              <a:gd name="T0" fmla="*/ 266 w 512"/>
              <a:gd name="T1" fmla="*/ 384 h 512"/>
              <a:gd name="T2" fmla="*/ 256 w 512"/>
              <a:gd name="T3" fmla="*/ 394 h 512"/>
              <a:gd name="T4" fmla="*/ 245 w 512"/>
              <a:gd name="T5" fmla="*/ 384 h 512"/>
              <a:gd name="T6" fmla="*/ 256 w 512"/>
              <a:gd name="T7" fmla="*/ 373 h 512"/>
              <a:gd name="T8" fmla="*/ 266 w 512"/>
              <a:gd name="T9" fmla="*/ 384 h 512"/>
              <a:gd name="T10" fmla="*/ 244 w 512"/>
              <a:gd name="T11" fmla="*/ 309 h 512"/>
              <a:gd name="T12" fmla="*/ 267 w 512"/>
              <a:gd name="T13" fmla="*/ 309 h 512"/>
              <a:gd name="T14" fmla="*/ 276 w 512"/>
              <a:gd name="T15" fmla="*/ 117 h 512"/>
              <a:gd name="T16" fmla="*/ 235 w 512"/>
              <a:gd name="T17" fmla="*/ 117 h 512"/>
              <a:gd name="T18" fmla="*/ 244 w 512"/>
              <a:gd name="T19" fmla="*/ 309 h 512"/>
              <a:gd name="T20" fmla="*/ 512 w 512"/>
              <a:gd name="T21" fmla="*/ 256 h 512"/>
              <a:gd name="T22" fmla="*/ 256 w 512"/>
              <a:gd name="T23" fmla="*/ 512 h 512"/>
              <a:gd name="T24" fmla="*/ 0 w 512"/>
              <a:gd name="T25" fmla="*/ 256 h 512"/>
              <a:gd name="T26" fmla="*/ 256 w 512"/>
              <a:gd name="T27" fmla="*/ 0 h 512"/>
              <a:gd name="T28" fmla="*/ 512 w 512"/>
              <a:gd name="T29" fmla="*/ 256 h 512"/>
              <a:gd name="T30" fmla="*/ 288 w 512"/>
              <a:gd name="T31" fmla="*/ 384 h 512"/>
              <a:gd name="T32" fmla="*/ 256 w 512"/>
              <a:gd name="T33" fmla="*/ 352 h 512"/>
              <a:gd name="T34" fmla="*/ 224 w 512"/>
              <a:gd name="T35" fmla="*/ 384 h 512"/>
              <a:gd name="T36" fmla="*/ 256 w 512"/>
              <a:gd name="T37" fmla="*/ 416 h 512"/>
              <a:gd name="T38" fmla="*/ 288 w 512"/>
              <a:gd name="T39" fmla="*/ 384 h 512"/>
              <a:gd name="T40" fmla="*/ 298 w 512"/>
              <a:gd name="T41" fmla="*/ 107 h 512"/>
              <a:gd name="T42" fmla="*/ 288 w 512"/>
              <a:gd name="T43" fmla="*/ 96 h 512"/>
              <a:gd name="T44" fmla="*/ 288 w 512"/>
              <a:gd name="T45" fmla="*/ 96 h 512"/>
              <a:gd name="T46" fmla="*/ 224 w 512"/>
              <a:gd name="T47" fmla="*/ 96 h 512"/>
              <a:gd name="T48" fmla="*/ 223 w 512"/>
              <a:gd name="T49" fmla="*/ 96 h 512"/>
              <a:gd name="T50" fmla="*/ 213 w 512"/>
              <a:gd name="T51" fmla="*/ 107 h 512"/>
              <a:gd name="T52" fmla="*/ 224 w 512"/>
              <a:gd name="T53" fmla="*/ 320 h 512"/>
              <a:gd name="T54" fmla="*/ 234 w 512"/>
              <a:gd name="T55" fmla="*/ 330 h 512"/>
              <a:gd name="T56" fmla="*/ 234 w 512"/>
              <a:gd name="T57" fmla="*/ 330 h 512"/>
              <a:gd name="T58" fmla="*/ 235 w 512"/>
              <a:gd name="T59" fmla="*/ 330 h 512"/>
              <a:gd name="T60" fmla="*/ 276 w 512"/>
              <a:gd name="T61" fmla="*/ 330 h 512"/>
              <a:gd name="T62" fmla="*/ 277 w 512"/>
              <a:gd name="T63" fmla="*/ 330 h 512"/>
              <a:gd name="T64" fmla="*/ 277 w 512"/>
              <a:gd name="T65" fmla="*/ 330 h 512"/>
              <a:gd name="T66" fmla="*/ 288 w 512"/>
              <a:gd name="T67" fmla="*/ 320 h 512"/>
              <a:gd name="T68" fmla="*/ 298 w 512"/>
              <a:gd name="T69" fmla="*/ 10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266" y="384"/>
                </a:moveTo>
                <a:cubicBezTo>
                  <a:pt x="266" y="390"/>
                  <a:pt x="262" y="394"/>
                  <a:pt x="256" y="394"/>
                </a:cubicBezTo>
                <a:cubicBezTo>
                  <a:pt x="250" y="394"/>
                  <a:pt x="245" y="390"/>
                  <a:pt x="245" y="384"/>
                </a:cubicBezTo>
                <a:cubicBezTo>
                  <a:pt x="245" y="378"/>
                  <a:pt x="250" y="373"/>
                  <a:pt x="256" y="373"/>
                </a:cubicBezTo>
                <a:cubicBezTo>
                  <a:pt x="262" y="373"/>
                  <a:pt x="266" y="378"/>
                  <a:pt x="266" y="384"/>
                </a:cubicBezTo>
                <a:close/>
                <a:moveTo>
                  <a:pt x="244" y="309"/>
                </a:moveTo>
                <a:cubicBezTo>
                  <a:pt x="267" y="309"/>
                  <a:pt x="267" y="309"/>
                  <a:pt x="267" y="309"/>
                </a:cubicBezTo>
                <a:cubicBezTo>
                  <a:pt x="276" y="117"/>
                  <a:pt x="276" y="117"/>
                  <a:pt x="276" y="117"/>
                </a:cubicBezTo>
                <a:cubicBezTo>
                  <a:pt x="235" y="117"/>
                  <a:pt x="235" y="117"/>
                  <a:pt x="235" y="117"/>
                </a:cubicBezTo>
                <a:lnTo>
                  <a:pt x="244" y="309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288" y="384"/>
                </a:moveTo>
                <a:cubicBezTo>
                  <a:pt x="288" y="366"/>
                  <a:pt x="273" y="352"/>
                  <a:pt x="256" y="352"/>
                </a:cubicBezTo>
                <a:cubicBezTo>
                  <a:pt x="238" y="352"/>
                  <a:pt x="224" y="366"/>
                  <a:pt x="224" y="384"/>
                </a:cubicBezTo>
                <a:cubicBezTo>
                  <a:pt x="224" y="401"/>
                  <a:pt x="238" y="416"/>
                  <a:pt x="256" y="416"/>
                </a:cubicBezTo>
                <a:cubicBezTo>
                  <a:pt x="273" y="416"/>
                  <a:pt x="288" y="401"/>
                  <a:pt x="288" y="384"/>
                </a:cubicBezTo>
                <a:close/>
                <a:moveTo>
                  <a:pt x="298" y="107"/>
                </a:moveTo>
                <a:cubicBezTo>
                  <a:pt x="299" y="101"/>
                  <a:pt x="294" y="96"/>
                  <a:pt x="288" y="96"/>
                </a:cubicBezTo>
                <a:cubicBezTo>
                  <a:pt x="288" y="96"/>
                  <a:pt x="288" y="96"/>
                  <a:pt x="288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96"/>
                  <a:pt x="223" y="96"/>
                  <a:pt x="223" y="96"/>
                </a:cubicBezTo>
                <a:cubicBezTo>
                  <a:pt x="217" y="96"/>
                  <a:pt x="213" y="101"/>
                  <a:pt x="213" y="107"/>
                </a:cubicBezTo>
                <a:cubicBezTo>
                  <a:pt x="224" y="320"/>
                  <a:pt x="224" y="320"/>
                  <a:pt x="224" y="320"/>
                </a:cubicBezTo>
                <a:cubicBezTo>
                  <a:pt x="224" y="326"/>
                  <a:pt x="229" y="330"/>
                  <a:pt x="234" y="330"/>
                </a:cubicBezTo>
                <a:cubicBezTo>
                  <a:pt x="234" y="330"/>
                  <a:pt x="234" y="330"/>
                  <a:pt x="234" y="330"/>
                </a:cubicBezTo>
                <a:cubicBezTo>
                  <a:pt x="235" y="330"/>
                  <a:pt x="235" y="330"/>
                  <a:pt x="235" y="330"/>
                </a:cubicBezTo>
                <a:cubicBezTo>
                  <a:pt x="276" y="330"/>
                  <a:pt x="276" y="330"/>
                  <a:pt x="276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83" y="330"/>
                  <a:pt x="287" y="326"/>
                  <a:pt x="288" y="320"/>
                </a:cubicBezTo>
                <a:lnTo>
                  <a:pt x="298" y="1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1539" y="3053176"/>
            <a:ext cx="1701579" cy="2756358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553" y="4379858"/>
            <a:ext cx="540476" cy="515390"/>
          </a:xfrm>
          <a:prstGeom prst="rect">
            <a:avLst/>
          </a:prstGeom>
        </p:spPr>
      </p:pic>
      <p:sp>
        <p:nvSpPr>
          <p:cNvPr id="86" name="Rounded Rectangular Callout 85"/>
          <p:cNvSpPr/>
          <p:nvPr/>
        </p:nvSpPr>
        <p:spPr>
          <a:xfrm>
            <a:off x="9357324" y="3172974"/>
            <a:ext cx="1920280" cy="1053983"/>
          </a:xfrm>
          <a:prstGeom prst="wedgeRoundRectCallout">
            <a:avLst>
              <a:gd name="adj1" fmla="val 39820"/>
              <a:gd name="adj2" fmla="val 6021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Aft>
                <a:spcPts val="600"/>
              </a:spcAft>
            </a:pPr>
            <a:r>
              <a:rPr lang="fi-FI" sz="1100" b="1">
                <a:solidFill>
                  <a:schemeClr val="accent1"/>
                </a:solidFill>
              </a:rPr>
              <a:t>Raja-arvon ylitys havaittu työaikapankissa!</a:t>
            </a:r>
          </a:p>
          <a:p>
            <a:pPr algn="ctr"/>
            <a:r>
              <a:rPr lang="fi-FI" sz="1100" b="1">
                <a:solidFill>
                  <a:schemeClr val="accent1"/>
                </a:solidFill>
              </a:rPr>
              <a:t>9 henkilöllä yli 30h kertymää.</a:t>
            </a:r>
          </a:p>
        </p:txBody>
      </p:sp>
      <p:sp>
        <p:nvSpPr>
          <p:cNvPr id="96" name="Rounded Rectangular Callout 95"/>
          <p:cNvSpPr/>
          <p:nvPr/>
        </p:nvSpPr>
        <p:spPr>
          <a:xfrm>
            <a:off x="9357324" y="4989768"/>
            <a:ext cx="1624998" cy="618717"/>
          </a:xfrm>
          <a:prstGeom prst="wedgeRoundRectCallout">
            <a:avLst>
              <a:gd name="adj1" fmla="val -49415"/>
              <a:gd name="adj2" fmla="val 66360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/>
              <a:t>Okei, näytätkö sen raportin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8862900" y="2892670"/>
            <a:ext cx="468000" cy="468000"/>
            <a:chOff x="7428517" y="1782938"/>
            <a:chExt cx="600003" cy="601767"/>
          </a:xfrm>
        </p:grpSpPr>
        <p:sp>
          <p:nvSpPr>
            <p:cNvPr id="84" name="Oval 83"/>
            <p:cNvSpPr/>
            <p:nvPr/>
          </p:nvSpPr>
          <p:spPr>
            <a:xfrm>
              <a:off x="7433197" y="1784701"/>
              <a:ext cx="595323" cy="6000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grpSp>
          <p:nvGrpSpPr>
            <p:cNvPr id="92" name="Group 449"/>
            <p:cNvGrpSpPr>
              <a:grpSpLocks noChangeAspect="1"/>
            </p:cNvGrpSpPr>
            <p:nvPr/>
          </p:nvGrpSpPr>
          <p:grpSpPr bwMode="auto">
            <a:xfrm>
              <a:off x="7428517" y="1782938"/>
              <a:ext cx="600003" cy="600003"/>
              <a:chOff x="2276" y="1587"/>
              <a:chExt cx="340" cy="340"/>
            </a:xfrm>
            <a:solidFill>
              <a:schemeClr val="accent5"/>
            </a:solidFill>
          </p:grpSpPr>
          <p:sp>
            <p:nvSpPr>
              <p:cNvPr id="98" name="Freeform 450"/>
              <p:cNvSpPr>
                <a:spLocks noEditPoints="1"/>
              </p:cNvSpPr>
              <p:nvPr/>
            </p:nvSpPr>
            <p:spPr bwMode="auto">
              <a:xfrm>
                <a:off x="2276" y="1587"/>
                <a:ext cx="340" cy="34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405 w 512"/>
                  <a:gd name="T11" fmla="*/ 266 h 512"/>
                  <a:gd name="T12" fmla="*/ 266 w 512"/>
                  <a:gd name="T13" fmla="*/ 266 h 512"/>
                  <a:gd name="T14" fmla="*/ 266 w 512"/>
                  <a:gd name="T15" fmla="*/ 405 h 512"/>
                  <a:gd name="T16" fmla="*/ 256 w 512"/>
                  <a:gd name="T17" fmla="*/ 416 h 512"/>
                  <a:gd name="T18" fmla="*/ 245 w 512"/>
                  <a:gd name="T19" fmla="*/ 405 h 512"/>
                  <a:gd name="T20" fmla="*/ 245 w 512"/>
                  <a:gd name="T21" fmla="*/ 266 h 512"/>
                  <a:gd name="T22" fmla="*/ 106 w 512"/>
                  <a:gd name="T23" fmla="*/ 266 h 512"/>
                  <a:gd name="T24" fmla="*/ 96 w 512"/>
                  <a:gd name="T25" fmla="*/ 256 h 512"/>
                  <a:gd name="T26" fmla="*/ 106 w 512"/>
                  <a:gd name="T27" fmla="*/ 245 h 512"/>
                  <a:gd name="T28" fmla="*/ 245 w 512"/>
                  <a:gd name="T29" fmla="*/ 245 h 512"/>
                  <a:gd name="T30" fmla="*/ 245 w 512"/>
                  <a:gd name="T31" fmla="*/ 106 h 512"/>
                  <a:gd name="T32" fmla="*/ 256 w 512"/>
                  <a:gd name="T33" fmla="*/ 96 h 512"/>
                  <a:gd name="T34" fmla="*/ 266 w 512"/>
                  <a:gd name="T35" fmla="*/ 106 h 512"/>
                  <a:gd name="T36" fmla="*/ 266 w 512"/>
                  <a:gd name="T37" fmla="*/ 245 h 512"/>
                  <a:gd name="T38" fmla="*/ 405 w 512"/>
                  <a:gd name="T39" fmla="*/ 245 h 512"/>
                  <a:gd name="T40" fmla="*/ 416 w 512"/>
                  <a:gd name="T41" fmla="*/ 256 h 512"/>
                  <a:gd name="T42" fmla="*/ 405 w 512"/>
                  <a:gd name="T43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405" y="266"/>
                    </a:moveTo>
                    <a:cubicBezTo>
                      <a:pt x="266" y="266"/>
                      <a:pt x="266" y="266"/>
                      <a:pt x="266" y="266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66" y="411"/>
                      <a:pt x="262" y="416"/>
                      <a:pt x="256" y="416"/>
                    </a:cubicBezTo>
                    <a:cubicBezTo>
                      <a:pt x="250" y="416"/>
                      <a:pt x="245" y="411"/>
                      <a:pt x="245" y="405"/>
                    </a:cubicBezTo>
                    <a:cubicBezTo>
                      <a:pt x="245" y="266"/>
                      <a:pt x="245" y="266"/>
                      <a:pt x="245" y="266"/>
                    </a:cubicBez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6" y="262"/>
                      <a:pt x="96" y="256"/>
                    </a:cubicBezTo>
                    <a:cubicBezTo>
                      <a:pt x="96" y="250"/>
                      <a:pt x="100" y="245"/>
                      <a:pt x="106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245"/>
                      <a:pt x="266" y="245"/>
                      <a:pt x="266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Freeform 451"/>
              <p:cNvSpPr>
                <a:spLocks noEditPoints="1"/>
              </p:cNvSpPr>
              <p:nvPr/>
            </p:nvSpPr>
            <p:spPr bwMode="auto">
              <a:xfrm>
                <a:off x="2276" y="1587"/>
                <a:ext cx="340" cy="34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405 w 512"/>
                  <a:gd name="T11" fmla="*/ 266 h 512"/>
                  <a:gd name="T12" fmla="*/ 266 w 512"/>
                  <a:gd name="T13" fmla="*/ 266 h 512"/>
                  <a:gd name="T14" fmla="*/ 266 w 512"/>
                  <a:gd name="T15" fmla="*/ 405 h 512"/>
                  <a:gd name="T16" fmla="*/ 256 w 512"/>
                  <a:gd name="T17" fmla="*/ 416 h 512"/>
                  <a:gd name="T18" fmla="*/ 245 w 512"/>
                  <a:gd name="T19" fmla="*/ 405 h 512"/>
                  <a:gd name="T20" fmla="*/ 245 w 512"/>
                  <a:gd name="T21" fmla="*/ 266 h 512"/>
                  <a:gd name="T22" fmla="*/ 106 w 512"/>
                  <a:gd name="T23" fmla="*/ 266 h 512"/>
                  <a:gd name="T24" fmla="*/ 96 w 512"/>
                  <a:gd name="T25" fmla="*/ 256 h 512"/>
                  <a:gd name="T26" fmla="*/ 106 w 512"/>
                  <a:gd name="T27" fmla="*/ 245 h 512"/>
                  <a:gd name="T28" fmla="*/ 245 w 512"/>
                  <a:gd name="T29" fmla="*/ 245 h 512"/>
                  <a:gd name="T30" fmla="*/ 245 w 512"/>
                  <a:gd name="T31" fmla="*/ 106 h 512"/>
                  <a:gd name="T32" fmla="*/ 256 w 512"/>
                  <a:gd name="T33" fmla="*/ 96 h 512"/>
                  <a:gd name="T34" fmla="*/ 266 w 512"/>
                  <a:gd name="T35" fmla="*/ 106 h 512"/>
                  <a:gd name="T36" fmla="*/ 266 w 512"/>
                  <a:gd name="T37" fmla="*/ 245 h 512"/>
                  <a:gd name="T38" fmla="*/ 405 w 512"/>
                  <a:gd name="T39" fmla="*/ 245 h 512"/>
                  <a:gd name="T40" fmla="*/ 416 w 512"/>
                  <a:gd name="T41" fmla="*/ 256 h 512"/>
                  <a:gd name="T42" fmla="*/ 405 w 512"/>
                  <a:gd name="T43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405" y="266"/>
                    </a:moveTo>
                    <a:cubicBezTo>
                      <a:pt x="266" y="266"/>
                      <a:pt x="266" y="266"/>
                      <a:pt x="266" y="266"/>
                    </a:cubicBezTo>
                    <a:cubicBezTo>
                      <a:pt x="266" y="405"/>
                      <a:pt x="266" y="405"/>
                      <a:pt x="266" y="405"/>
                    </a:cubicBezTo>
                    <a:cubicBezTo>
                      <a:pt x="266" y="411"/>
                      <a:pt x="262" y="416"/>
                      <a:pt x="256" y="416"/>
                    </a:cubicBezTo>
                    <a:cubicBezTo>
                      <a:pt x="250" y="416"/>
                      <a:pt x="245" y="411"/>
                      <a:pt x="245" y="405"/>
                    </a:cubicBezTo>
                    <a:cubicBezTo>
                      <a:pt x="245" y="266"/>
                      <a:pt x="245" y="266"/>
                      <a:pt x="245" y="266"/>
                    </a:cubicBez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6" y="262"/>
                      <a:pt x="96" y="256"/>
                    </a:cubicBezTo>
                    <a:cubicBezTo>
                      <a:pt x="96" y="250"/>
                      <a:pt x="100" y="245"/>
                      <a:pt x="106" y="245"/>
                    </a:cubicBezTo>
                    <a:cubicBezTo>
                      <a:pt x="245" y="245"/>
                      <a:pt x="245" y="245"/>
                      <a:pt x="245" y="245"/>
                    </a:cubicBezTo>
                    <a:cubicBezTo>
                      <a:pt x="245" y="106"/>
                      <a:pt x="245" y="106"/>
                      <a:pt x="245" y="106"/>
                    </a:cubicBez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245"/>
                      <a:pt x="266" y="245"/>
                      <a:pt x="266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bg1"/>
                </a:solidFill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142871" y="2893997"/>
            <a:ext cx="468000" cy="468000"/>
            <a:chOff x="4005915" y="2472578"/>
            <a:chExt cx="600004" cy="600004"/>
          </a:xfrm>
        </p:grpSpPr>
        <p:sp>
          <p:nvSpPr>
            <p:cNvPr id="101" name="Oval 100"/>
            <p:cNvSpPr/>
            <p:nvPr/>
          </p:nvSpPr>
          <p:spPr>
            <a:xfrm>
              <a:off x="4005915" y="2472578"/>
              <a:ext cx="600004" cy="6000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2" name="Freeform 232"/>
            <p:cNvSpPr>
              <a:spLocks noChangeAspect="1" noEditPoints="1"/>
            </p:cNvSpPr>
            <p:nvPr/>
          </p:nvSpPr>
          <p:spPr bwMode="auto">
            <a:xfrm>
              <a:off x="4005915" y="2472578"/>
              <a:ext cx="600003" cy="600003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415 w 512"/>
                <a:gd name="T11" fmla="*/ 260 h 512"/>
                <a:gd name="T12" fmla="*/ 413 w 512"/>
                <a:gd name="T13" fmla="*/ 263 h 512"/>
                <a:gd name="T14" fmla="*/ 327 w 512"/>
                <a:gd name="T15" fmla="*/ 349 h 512"/>
                <a:gd name="T16" fmla="*/ 320 w 512"/>
                <a:gd name="T17" fmla="*/ 352 h 512"/>
                <a:gd name="T18" fmla="*/ 312 w 512"/>
                <a:gd name="T19" fmla="*/ 349 h 512"/>
                <a:gd name="T20" fmla="*/ 312 w 512"/>
                <a:gd name="T21" fmla="*/ 333 h 512"/>
                <a:gd name="T22" fmla="*/ 379 w 512"/>
                <a:gd name="T23" fmla="*/ 266 h 512"/>
                <a:gd name="T24" fmla="*/ 106 w 512"/>
                <a:gd name="T25" fmla="*/ 266 h 512"/>
                <a:gd name="T26" fmla="*/ 96 w 512"/>
                <a:gd name="T27" fmla="*/ 256 h 512"/>
                <a:gd name="T28" fmla="*/ 106 w 512"/>
                <a:gd name="T29" fmla="*/ 245 h 512"/>
                <a:gd name="T30" fmla="*/ 379 w 512"/>
                <a:gd name="T31" fmla="*/ 245 h 512"/>
                <a:gd name="T32" fmla="*/ 312 w 512"/>
                <a:gd name="T33" fmla="*/ 178 h 512"/>
                <a:gd name="T34" fmla="*/ 312 w 512"/>
                <a:gd name="T35" fmla="*/ 163 h 512"/>
                <a:gd name="T36" fmla="*/ 327 w 512"/>
                <a:gd name="T37" fmla="*/ 163 h 512"/>
                <a:gd name="T38" fmla="*/ 413 w 512"/>
                <a:gd name="T39" fmla="*/ 248 h 512"/>
                <a:gd name="T40" fmla="*/ 415 w 512"/>
                <a:gd name="T41" fmla="*/ 252 h 512"/>
                <a:gd name="T42" fmla="*/ 415 w 512"/>
                <a:gd name="T43" fmla="*/ 2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5" y="260"/>
                  </a:moveTo>
                  <a:cubicBezTo>
                    <a:pt x="414" y="261"/>
                    <a:pt x="414" y="262"/>
                    <a:pt x="413" y="263"/>
                  </a:cubicBezTo>
                  <a:cubicBezTo>
                    <a:pt x="327" y="349"/>
                    <a:pt x="327" y="349"/>
                    <a:pt x="327" y="349"/>
                  </a:cubicBezTo>
                  <a:cubicBezTo>
                    <a:pt x="325" y="351"/>
                    <a:pt x="322" y="352"/>
                    <a:pt x="320" y="352"/>
                  </a:cubicBezTo>
                  <a:cubicBezTo>
                    <a:pt x="317" y="352"/>
                    <a:pt x="314" y="351"/>
                    <a:pt x="312" y="349"/>
                  </a:cubicBezTo>
                  <a:cubicBezTo>
                    <a:pt x="308" y="344"/>
                    <a:pt x="308" y="338"/>
                    <a:pt x="312" y="333"/>
                  </a:cubicBezTo>
                  <a:cubicBezTo>
                    <a:pt x="379" y="266"/>
                    <a:pt x="379" y="266"/>
                    <a:pt x="379" y="266"/>
                  </a:cubicBezTo>
                  <a:cubicBezTo>
                    <a:pt x="106" y="266"/>
                    <a:pt x="106" y="266"/>
                    <a:pt x="106" y="266"/>
                  </a:cubicBezTo>
                  <a:cubicBezTo>
                    <a:pt x="100" y="266"/>
                    <a:pt x="96" y="262"/>
                    <a:pt x="96" y="256"/>
                  </a:cubicBezTo>
                  <a:cubicBezTo>
                    <a:pt x="96" y="250"/>
                    <a:pt x="100" y="245"/>
                    <a:pt x="106" y="245"/>
                  </a:cubicBezTo>
                  <a:cubicBezTo>
                    <a:pt x="379" y="245"/>
                    <a:pt x="379" y="245"/>
                    <a:pt x="379" y="245"/>
                  </a:cubicBezTo>
                  <a:cubicBezTo>
                    <a:pt x="312" y="178"/>
                    <a:pt x="312" y="178"/>
                    <a:pt x="312" y="178"/>
                  </a:cubicBezTo>
                  <a:cubicBezTo>
                    <a:pt x="308" y="174"/>
                    <a:pt x="308" y="167"/>
                    <a:pt x="312" y="163"/>
                  </a:cubicBezTo>
                  <a:cubicBezTo>
                    <a:pt x="316" y="159"/>
                    <a:pt x="323" y="159"/>
                    <a:pt x="327" y="163"/>
                  </a:cubicBezTo>
                  <a:cubicBezTo>
                    <a:pt x="413" y="248"/>
                    <a:pt x="413" y="248"/>
                    <a:pt x="413" y="248"/>
                  </a:cubicBezTo>
                  <a:cubicBezTo>
                    <a:pt x="414" y="249"/>
                    <a:pt x="414" y="250"/>
                    <a:pt x="415" y="252"/>
                  </a:cubicBezTo>
                  <a:cubicBezTo>
                    <a:pt x="416" y="254"/>
                    <a:pt x="416" y="257"/>
                    <a:pt x="415" y="260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bg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64160962"/>
      </p:ext>
    </p:extLst>
  </p:cSld>
  <p:clrMapOvr>
    <a:masterClrMapping/>
  </p:clrMapOvr>
</p:sld>
</file>

<file path=ppt/theme/theme1.xml><?xml version="1.0" encoding="utf-8"?>
<a:theme xmlns:a="http://schemas.openxmlformats.org/drawingml/2006/main" name="palkeet-theme-ppt-wide">
  <a:themeElements>
    <a:clrScheme name="Palkeet">
      <a:dk1>
        <a:sysClr val="windowText" lastClr="000000"/>
      </a:dk1>
      <a:lt1>
        <a:srgbClr val="FFFFFF"/>
      </a:lt1>
      <a:dk2>
        <a:srgbClr val="12657F"/>
      </a:dk2>
      <a:lt2>
        <a:srgbClr val="FFFFFF"/>
      </a:lt2>
      <a:accent1>
        <a:srgbClr val="12657F"/>
      </a:accent1>
      <a:accent2>
        <a:srgbClr val="E1002E"/>
      </a:accent2>
      <a:accent3>
        <a:srgbClr val="3AB6BB"/>
      </a:accent3>
      <a:accent4>
        <a:srgbClr val="646464"/>
      </a:accent4>
      <a:accent5>
        <a:srgbClr val="97CE6D"/>
      </a:accent5>
      <a:accent6>
        <a:srgbClr val="F7AB59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lkeet_powerpoint_16_9_laajakuva.potx [Vain luku]" id="{BD75588D-DB9D-4F43-B7A2-4039DF0882F8}" vid="{9A59FD4B-DD8F-4650-B6B0-FCBF7534D0C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C653E5-C830-4C32-AE18-8A662DB793E5}"/>
</file>

<file path=customXml/itemProps2.xml><?xml version="1.0" encoding="utf-8"?>
<ds:datastoreItem xmlns:ds="http://schemas.openxmlformats.org/officeDocument/2006/customXml" ds:itemID="{A5D7AE6C-F2A6-4EF4-A5BD-3B5B619A7E0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8B0518-60A4-4C2E-97D3-6E0DEF3805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14318</TotalTime>
  <Words>293</Words>
  <Application>Microsoft Office PowerPoint</Application>
  <PresentationFormat>Laajakuva</PresentationFormat>
  <Paragraphs>65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Calibri</vt:lpstr>
      <vt:lpstr>palkeet-theme-ppt-wide</vt:lpstr>
      <vt:lpstr>BI Digicontroller esimiehen tueksi VM:n esittely 13.5</vt:lpstr>
      <vt:lpstr>PowerPoint-esitys</vt:lpstr>
      <vt:lpstr>PowerPoint-esitys</vt:lpstr>
      <vt:lpstr>PowerPoint-esitys</vt:lpstr>
      <vt:lpstr>PowerPoint-esitys</vt:lpstr>
      <vt:lpstr>PowerPoint-esitys</vt:lpstr>
      <vt:lpstr>  </vt:lpstr>
      <vt:lpstr>PowerPoint-esitys</vt:lpstr>
      <vt:lpstr>PowerPoint-esitys</vt:lpstr>
      <vt:lpstr>Kiitos!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Analytiikkapalvelun kehittäminen – esimateriaali asiakashaastatteluihin</dc:title>
  <dc:creator>Asikainen Heikki</dc:creator>
  <cp:lastModifiedBy>Asikainen Heikki</cp:lastModifiedBy>
  <cp:revision>1107</cp:revision>
  <cp:lastPrinted>2017-05-15T05:36:17Z</cp:lastPrinted>
  <dcterms:created xsi:type="dcterms:W3CDTF">2017-02-27T12:21:07Z</dcterms:created>
  <dcterms:modified xsi:type="dcterms:W3CDTF">2019-05-08T10:05:07Z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  <property fmtid="{D5CDD505-2E9C-101B-9397-08002B2CF9AE}" pid="3" name="Palkeet_DocumentClass">
    <vt:lpwstr>26;#Asiakirjapohja|c423963b-989e-44f0-ae89-3379c73d21bb</vt:lpwstr>
  </property>
  <property fmtid="{D5CDD505-2E9C-101B-9397-08002B2CF9AE}" pid="4" name="_dlc_policyId">
    <vt:lpwstr>0x010100262CC450487F9C449518E09FD20E1E50|1470476699</vt:lpwstr>
  </property>
  <property fmtid="{D5CDD505-2E9C-101B-9397-08002B2CF9AE}" pid="5" name="ItemRetentionFormula">
    <vt:lpwstr/>
  </property>
  <property fmtid="{D5CDD505-2E9C-101B-9397-08002B2CF9AE}" pid="6" name="_dlc_DocIdItemGuid">
    <vt:lpwstr>2039cc78-a05a-4075-81bd-1a09632aebab</vt:lpwstr>
  </property>
  <property fmtid="{D5CDD505-2E9C-101B-9397-08002B2CF9AE}" pid="7" name="Asiasanat">
    <vt:lpwstr/>
  </property>
</Properties>
</file>