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6" r:id="rId2"/>
    <p:sldId id="298" r:id="rId3"/>
    <p:sldId id="291" r:id="rId4"/>
    <p:sldId id="293" r:id="rId5"/>
    <p:sldId id="295" r:id="rId6"/>
    <p:sldId id="289" r:id="rId7"/>
    <p:sldId id="300" r:id="rId8"/>
  </p:sldIdLst>
  <p:sldSz cx="9144000" cy="6858000" type="screen4x3"/>
  <p:notesSz cx="6858000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42" d="100"/>
          <a:sy n="42" d="100"/>
        </p:scale>
        <p:origin x="824" y="3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DBA7A-4256-2C41-B097-EB9B06EAED41}" type="datetimeFigureOut">
              <a:rPr lang="fi-FI" smtClean="0">
                <a:latin typeface="Arial"/>
              </a:rPr>
              <a:t>29.4.2019</a:t>
            </a:fld>
            <a:endParaRPr lang="fi-FI" dirty="0">
              <a:latin typeface="Arial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Arial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A2538-F0CF-8D4A-B7F3-E3E50555754F}" type="slidenum">
              <a:rPr lang="fi-FI" smtClean="0">
                <a:latin typeface="Arial"/>
              </a:rPr>
              <a:t>‹#›</a:t>
            </a:fld>
            <a:endParaRPr lang="fi-FI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55645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08A330-5785-324C-8C9C-673C9130346D}" type="datetimeFigureOut">
              <a:rPr lang="fi-FI" smtClean="0"/>
              <a:pPr/>
              <a:t>29.4.2019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8884E6E5-6FE0-754B-AD88-8328872C4D0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8801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M-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PP_kollaasi_kapea_op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6380" cy="6858000"/>
          </a:xfrm>
          <a:prstGeom prst="rect">
            <a:avLst/>
          </a:prstGeom>
        </p:spPr>
      </p:pic>
      <p:sp>
        <p:nvSpPr>
          <p:cNvPr id="9" name="Tekstin paikkamerkki 10"/>
          <p:cNvSpPr>
            <a:spLocks noGrp="1"/>
          </p:cNvSpPr>
          <p:nvPr>
            <p:ph type="body" sz="quarter" idx="13"/>
          </p:nvPr>
        </p:nvSpPr>
        <p:spPr>
          <a:xfrm>
            <a:off x="5865365" y="5053072"/>
            <a:ext cx="3217187" cy="457470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2200" i="0">
                <a:solidFill>
                  <a:srgbClr val="63666A"/>
                </a:solidFill>
                <a:latin typeface="+mj-lt"/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0"/>
          </p:nvPr>
        </p:nvSpPr>
        <p:spPr>
          <a:xfrm>
            <a:off x="5865365" y="5426571"/>
            <a:ext cx="3217187" cy="262407"/>
          </a:xfrm>
        </p:spPr>
        <p:txBody>
          <a:bodyPr wrap="square" tIns="0" bIns="0" anchor="t" anchorCtr="0">
            <a:noAutofit/>
          </a:bodyPr>
          <a:lstStyle>
            <a:lvl1pPr marL="0" indent="0" algn="l">
              <a:buNone/>
              <a:defRPr sz="1800" b="0" i="1">
                <a:solidFill>
                  <a:srgbClr val="63666A"/>
                </a:solidFill>
              </a:defRPr>
            </a:lvl1pPr>
            <a:lvl2pPr marL="457200" indent="0" algn="l">
              <a:buFont typeface="Arial"/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0"/>
            <a:r>
              <a:rPr lang="fi-FI" dirty="0" smtClean="0"/>
              <a:t>toinen taso</a:t>
            </a:r>
          </a:p>
          <a:p>
            <a:pPr lvl="0"/>
            <a:r>
              <a:rPr lang="fi-FI" dirty="0" smtClean="0"/>
              <a:t>kolmas taso</a:t>
            </a:r>
          </a:p>
          <a:p>
            <a:pPr lvl="0"/>
            <a:r>
              <a:rPr lang="fi-FI" dirty="0" smtClean="0"/>
              <a:t>neljäs taso</a:t>
            </a:r>
          </a:p>
          <a:p>
            <a:pPr lvl="0"/>
            <a:r>
              <a:rPr lang="fi-FI" dirty="0" smtClean="0"/>
              <a:t>viides taso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624" y="2173980"/>
            <a:ext cx="2520000" cy="2520000"/>
          </a:xfrm>
          <a:prstGeom prst="rect">
            <a:avLst/>
          </a:prstGeom>
        </p:spPr>
      </p:pic>
      <p:sp>
        <p:nvSpPr>
          <p:cNvPr id="10" name="Tekstiruutu 9"/>
          <p:cNvSpPr txBox="1"/>
          <p:nvPr userDrawn="1"/>
        </p:nvSpPr>
        <p:spPr>
          <a:xfrm>
            <a:off x="5865365" y="4810964"/>
            <a:ext cx="3217187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fld id="{27ED10BD-9923-3547-808A-208EB7BF5F80}" type="datetime1">
              <a:rPr lang="fi-FI" smtClean="0">
                <a:solidFill>
                  <a:srgbClr val="63666A"/>
                </a:solidFill>
              </a:rPr>
              <a:t>29.4.2019</a:t>
            </a:fld>
            <a:endParaRPr lang="fi-FI" dirty="0">
              <a:solidFill>
                <a:srgbClr val="6366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1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69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2" name="Kuva 1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842" y="290233"/>
            <a:ext cx="734644" cy="720000"/>
          </a:xfrm>
          <a:prstGeom prst="rect">
            <a:avLst/>
          </a:prstGeom>
        </p:spPr>
      </p:pic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61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lehti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7905568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541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1227" y="0"/>
            <a:ext cx="4139997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700" y="1260186"/>
            <a:ext cx="4032000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0" y="2387600"/>
            <a:ext cx="4032000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1513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260186"/>
            <a:ext cx="4031999" cy="936914"/>
          </a:xfrm>
        </p:spPr>
        <p:txBody>
          <a:bodyPr anchor="t">
            <a:normAutofit/>
          </a:bodyPr>
          <a:lstStyle>
            <a:lvl1pPr>
              <a:defRPr sz="24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399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 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701" y="2387600"/>
            <a:ext cx="4031998" cy="37973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9435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1247486"/>
            <a:ext cx="4019133" cy="4937414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4979850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349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 kuva ja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4542118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idx="15"/>
          </p:nvPr>
        </p:nvSpPr>
        <p:spPr>
          <a:xfrm>
            <a:off x="4904499" y="4710969"/>
            <a:ext cx="3795003" cy="1574800"/>
          </a:xfrm>
        </p:spPr>
        <p:txBody>
          <a:bodyPr>
            <a:normAutofit/>
          </a:bodyPr>
          <a:lstStyle>
            <a:lvl1pPr>
              <a:defRPr sz="1600" b="0"/>
            </a:lvl1pPr>
            <a:lvl2pPr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6091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09545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6777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9968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5004001" y="0"/>
            <a:ext cx="4139999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idx="1"/>
          </p:nvPr>
        </p:nvSpPr>
        <p:spPr>
          <a:xfrm>
            <a:off x="662698" y="2932843"/>
            <a:ext cx="4032000" cy="3476017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3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4031999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6" name="Kuva 5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93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B (kokosivun kuv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3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 tIns="0" bIns="0"/>
          <a:lstStyle>
            <a:lvl1pPr marL="241200" indent="-241200">
              <a:spcBef>
                <a:spcPts val="0"/>
              </a:spcBef>
              <a:defRPr/>
            </a:lvl1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6960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C (harmaa leim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8" y="2924504"/>
            <a:ext cx="4032000" cy="3367392"/>
          </a:xfrm>
        </p:spPr>
        <p:txBody>
          <a:bodyPr>
            <a:normAutofit/>
          </a:bodyPr>
          <a:lstStyle>
            <a:lvl1pPr marL="0" indent="0">
              <a:buFont typeface="Arial"/>
              <a:buNone/>
              <a:defRPr sz="1600" b="0"/>
            </a:lvl1pPr>
            <a:lvl2pPr marL="360000" indent="0">
              <a:buNone/>
              <a:defRPr sz="1600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8" y="2294300"/>
            <a:ext cx="4032000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7" name="Kuva 6" descr="STM_logo_ympyra_nega_RGB_F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8" y="1393179"/>
            <a:ext cx="711441" cy="71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6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dia D (värillinen taus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9" name="Kuva 8" descr="STM_logo_ympyra_RGB_valk_F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44" y="1384823"/>
            <a:ext cx="734644" cy="720000"/>
          </a:xfrm>
          <a:prstGeom prst="rect">
            <a:avLst/>
          </a:prstGeom>
        </p:spPr>
      </p:pic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2924504"/>
            <a:ext cx="7366892" cy="3367392"/>
          </a:xfr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Arial"/>
              <a:buNone/>
              <a:defRPr sz="1600" b="1">
                <a:solidFill>
                  <a:srgbClr val="63666A"/>
                </a:solidFill>
              </a:defRPr>
            </a:lvl1pPr>
            <a:lvl2pPr marL="360000" indent="0">
              <a:buClr>
                <a:schemeClr val="bg1"/>
              </a:buClr>
              <a:buNone/>
              <a:defRPr sz="1600" b="1">
                <a:solidFill>
                  <a:srgbClr val="63666A"/>
                </a:solidFill>
              </a:defRPr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294300"/>
            <a:ext cx="7366892" cy="63020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645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386301" y="1474981"/>
            <a:ext cx="6919223" cy="4759158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747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6220701" cy="1143000"/>
          </a:xfrm>
        </p:spPr>
        <p:txBody>
          <a:bodyPr/>
          <a:lstStyle>
            <a:lvl1pPr>
              <a:defRPr cap="all"/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  <p:pic>
        <p:nvPicPr>
          <p:cNvPr id="4" name="Kuva 3" descr="PP_sivukuv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0" y="0"/>
            <a:ext cx="190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24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4213578" y="0"/>
            <a:ext cx="7254658" cy="6858000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699" y="1691986"/>
            <a:ext cx="4415719" cy="1143000"/>
          </a:xfrm>
        </p:spPr>
        <p:txBody>
          <a:bodyPr/>
          <a:lstStyle>
            <a:lvl1pPr>
              <a:defRPr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7" name="Sisällön paikkamerkki 2"/>
          <p:cNvSpPr>
            <a:spLocks noGrp="1"/>
          </p:cNvSpPr>
          <p:nvPr>
            <p:ph idx="1"/>
          </p:nvPr>
        </p:nvSpPr>
        <p:spPr>
          <a:xfrm>
            <a:off x="662699" y="3321147"/>
            <a:ext cx="6220701" cy="3140977"/>
          </a:xfrm>
        </p:spPr>
        <p:txBody>
          <a:bodyPr>
            <a:normAutofit/>
          </a:bodyPr>
          <a:lstStyle>
            <a:lvl1pPr marL="0" indent="-241200" algn="l">
              <a:spcBef>
                <a:spcPts val="0"/>
              </a:spcBef>
              <a:defRPr sz="1800" b="1"/>
            </a:lvl1pPr>
            <a:lvl2pPr>
              <a:defRPr sz="18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2921001"/>
            <a:ext cx="6220701" cy="37953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590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aloitussiv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662700" y="2250786"/>
            <a:ext cx="4290300" cy="826058"/>
          </a:xfrm>
        </p:spPr>
        <p:txBody>
          <a:bodyPr tIns="0" bIns="0" anchor="t">
            <a:normAutofit/>
          </a:bodyPr>
          <a:lstStyle>
            <a:lvl1pPr>
              <a:spcBef>
                <a:spcPts val="0"/>
              </a:spcBef>
              <a:defRPr sz="1800" cap="all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662699" y="3848100"/>
            <a:ext cx="4290301" cy="2362200"/>
          </a:xfrm>
        </p:spPr>
        <p:txBody>
          <a:bodyPr tIns="0" bIns="0">
            <a:normAutofit/>
          </a:bodyPr>
          <a:lstStyle>
            <a:lvl1pPr>
              <a:spcBef>
                <a:spcPts val="0"/>
              </a:spcBef>
              <a:defRPr sz="1600" b="1"/>
            </a:lvl1pPr>
            <a:lvl2pPr>
              <a:defRPr sz="1600" b="1"/>
            </a:lvl2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8" name="Alaotsikko 2"/>
          <p:cNvSpPr>
            <a:spLocks noGrp="1"/>
          </p:cNvSpPr>
          <p:nvPr>
            <p:ph type="subTitle" idx="10"/>
          </p:nvPr>
        </p:nvSpPr>
        <p:spPr>
          <a:xfrm>
            <a:off x="662699" y="3145366"/>
            <a:ext cx="4290301" cy="410569"/>
          </a:xfrm>
        </p:spPr>
        <p:txBody>
          <a:bodyPr t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rgbClr val="6366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3702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aavion paikkamerkki 13"/>
          <p:cNvSpPr>
            <a:spLocks noGrp="1"/>
          </p:cNvSpPr>
          <p:nvPr>
            <p:ph type="chart" sz="quarter" idx="14"/>
          </p:nvPr>
        </p:nvSpPr>
        <p:spPr>
          <a:xfrm>
            <a:off x="1385888" y="1409700"/>
            <a:ext cx="7611655" cy="4800600"/>
          </a:xfrm>
        </p:spPr>
        <p:txBody>
          <a:bodyPr/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206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grafi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3999" cy="6266829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6488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Iso_RGB_FI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3861" y="392721"/>
            <a:ext cx="3830139" cy="6105588"/>
          </a:xfrm>
          <a:prstGeom prst="rect">
            <a:avLst/>
          </a:prstGeom>
        </p:spPr>
      </p:pic>
      <p:sp>
        <p:nvSpPr>
          <p:cNvPr id="10" name="Otsikko 1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227873" cy="4420947"/>
          </a:xfrm>
        </p:spPr>
        <p:txBody>
          <a:bodyPr anchor="t">
            <a:normAutofit/>
          </a:bodyPr>
          <a:lstStyle>
            <a:lvl1pPr>
              <a:defRPr sz="3200" cap="none">
                <a:solidFill>
                  <a:srgbClr val="63666A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422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STM_logo_ympyra_nega_RGB_FI.png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25" y="327936"/>
            <a:ext cx="711441" cy="711441"/>
          </a:xfrm>
          <a:prstGeom prst="rect">
            <a:avLst/>
          </a:prstGeom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386300" y="104702"/>
            <a:ext cx="7611243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386301" y="1474981"/>
            <a:ext cx="6919223" cy="4759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679446" y="6356350"/>
            <a:ext cx="1111137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813981" y="6356350"/>
            <a:ext cx="5491543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r>
              <a:rPr lang="fi-FI" dirty="0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386303" y="6356350"/>
            <a:ext cx="268078" cy="5016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accent5"/>
                </a:solidFill>
              </a:defRPr>
            </a:lvl1pPr>
          </a:lstStyle>
          <a:p>
            <a:fld id="{3B22B7C4-AFD1-7743-BBCA-4BB7396376E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-1027721" y="96091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171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71" r:id="rId3"/>
    <p:sldLayoutId id="2147483662" r:id="rId4"/>
    <p:sldLayoutId id="2147483661" r:id="rId5"/>
    <p:sldLayoutId id="2147483675" r:id="rId6"/>
    <p:sldLayoutId id="2147483673" r:id="rId7"/>
    <p:sldLayoutId id="2147483672" r:id="rId8"/>
    <p:sldLayoutId id="2147483665" r:id="rId9"/>
    <p:sldLayoutId id="2147483666" r:id="rId10"/>
    <p:sldLayoutId id="2147483667" r:id="rId11"/>
    <p:sldLayoutId id="2147483668" r:id="rId12"/>
    <p:sldLayoutId id="2147483664" r:id="rId13"/>
    <p:sldLayoutId id="2147483674" r:id="rId14"/>
    <p:sldLayoutId id="2147483680" r:id="rId15"/>
    <p:sldLayoutId id="2147483669" r:id="rId16"/>
    <p:sldLayoutId id="2147483670" r:id="rId17"/>
    <p:sldLayoutId id="2147483676" r:id="rId18"/>
    <p:sldLayoutId id="2147483678" r:id="rId19"/>
    <p:sldLayoutId id="2147483677" r:id="rId20"/>
    <p:sldLayoutId id="2147483679" r:id="rId21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>
          <a:solidFill>
            <a:srgbClr val="63666A"/>
          </a:solidFill>
          <a:latin typeface="Arial"/>
          <a:ea typeface="+mj-ea"/>
          <a:cs typeface="Arial"/>
        </a:defRPr>
      </a:lvl1pPr>
    </p:titleStyle>
    <p:bodyStyle>
      <a:lvl1pPr marL="24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1pPr>
      <a:lvl2pPr marL="601200" indent="-241200" algn="l" defTabSz="457200" rtl="0" eaLnBrk="1" latinLnBrk="0" hangingPunct="1">
        <a:spcBef>
          <a:spcPts val="0"/>
        </a:spcBef>
        <a:buClr>
          <a:schemeClr val="accent5"/>
        </a:buClr>
        <a:buSzPct val="120000"/>
        <a:buFont typeface="Arial"/>
        <a:buChar char="•"/>
        <a:defRPr sz="2000" kern="1200">
          <a:solidFill>
            <a:srgbClr val="63666A"/>
          </a:solidFill>
          <a:latin typeface="+mn-lt"/>
          <a:ea typeface="+mn-ea"/>
          <a:cs typeface="+mn-cs"/>
        </a:defRPr>
      </a:lvl2pPr>
      <a:lvl3pPr marL="12573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eli.hatonen@stm.fi" TargetMode="External"/><Relationship Id="rId2" Type="http://schemas.openxmlformats.org/officeDocument/2006/relationships/hyperlink" Target="mailto:tiina.salminen@stm.fi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2699" y="1691985"/>
            <a:ext cx="4666046" cy="242806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Tekoälyn hyödyntäminen terveyteen, hyvinvointiin ja turvallisuusteen liittyvien ilmiöiden ennakoinnissa ja tunnistamisessa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48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Tarkoitus ja 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30621" y="1963486"/>
            <a:ext cx="8216199" cy="3919154"/>
          </a:xfrm>
        </p:spPr>
        <p:txBody>
          <a:bodyPr>
            <a:noAutofit/>
          </a:bodyPr>
          <a:lstStyle/>
          <a:p>
            <a:r>
              <a:rPr lang="fi-FI" dirty="0" smtClean="0"/>
              <a:t>Tarkoituksena </a:t>
            </a:r>
            <a:r>
              <a:rPr lang="fi-FI" dirty="0"/>
              <a:t>on vahvistaa valtionhallinnon, kuntien ja </a:t>
            </a:r>
            <a:r>
              <a:rPr lang="fi-FI" dirty="0" smtClean="0"/>
              <a:t>alueellisten toimijoiden tiedolla </a:t>
            </a:r>
            <a:r>
              <a:rPr lang="fi-FI" dirty="0"/>
              <a:t>johtamista ja tiedon hyödyntämistä päätöksenteossa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Tavoitteena on tunnistaa turvallisuus- ja hyvinvointiaineistosta tekoälyä hyödyntävän analytiikan tuloksena ilmiöitä, joiden perusteella voidaan ennakoida tulevia trendejä ja vahvistaa julkishallinnon tietojohtamisen menetelmiä sekä tunnistaa paremmin palvelutarpeita.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Vastuutahoina ovat STM ja SM. </a:t>
            </a:r>
            <a:endParaRPr lang="fi-FI" dirty="0" smtClean="0"/>
          </a:p>
          <a:p>
            <a:r>
              <a:rPr lang="fi-FI" dirty="0" smtClean="0"/>
              <a:t>Yhteistyökumppaneita </a:t>
            </a:r>
            <a:r>
              <a:rPr lang="fi-FI" dirty="0"/>
              <a:t>ovat THL, Kuntaliitto, Espoon kaupunki ja </a:t>
            </a:r>
            <a:r>
              <a:rPr lang="fi-FI" dirty="0" smtClean="0"/>
              <a:t>VM</a:t>
            </a:r>
            <a:r>
              <a:rPr lang="fi-FI" dirty="0" smtClean="0"/>
              <a:t>.</a:t>
            </a:r>
          </a:p>
          <a:p>
            <a:r>
              <a:rPr lang="fi-FI" dirty="0" smtClean="0"/>
              <a:t>Analytiikkapalvelun toteuttaja CSC – Tieteen tietotekniikan keskus Oy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457189"/>
            <a:fld id="{54A2BF6C-A14A-EC44-B1FF-43059265F631}" type="datetime1">
              <a:rPr lang="fi-FI">
                <a:solidFill>
                  <a:srgbClr val="F7BC00"/>
                </a:solidFill>
                <a:latin typeface="Arial"/>
              </a:rPr>
              <a:pPr defTabSz="457189"/>
              <a:t>29.4.2019</a:t>
            </a:fld>
            <a:endParaRPr lang="fi-FI" dirty="0">
              <a:solidFill>
                <a:srgbClr val="F7BC00"/>
              </a:solidFill>
              <a:latin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457189"/>
            <a:r>
              <a:rPr lang="fi-FI">
                <a:solidFill>
                  <a:srgbClr val="F7BC00"/>
                </a:solidFill>
                <a:latin typeface="Arial"/>
              </a:rPr>
              <a:t>Etunimi Sukunimi</a:t>
            </a:r>
            <a:endParaRPr lang="fi-FI" dirty="0">
              <a:solidFill>
                <a:srgbClr val="F7BC00"/>
              </a:solidFill>
              <a:latin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3B22B7C4-AFD1-7743-BBCA-4BB7396376EE}" type="slidenum">
              <a:rPr lang="fi-FI">
                <a:solidFill>
                  <a:srgbClr val="F7BC00"/>
                </a:solidFill>
                <a:latin typeface="Arial"/>
              </a:rPr>
              <a:pPr defTabSz="457189"/>
              <a:t>2</a:t>
            </a:fld>
            <a:endParaRPr lang="fi-FI" dirty="0">
              <a:solidFill>
                <a:srgbClr val="F7BC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30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vaiheet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Vaihe 1. Hankkeen toteutuksen suunnittelu</a:t>
            </a:r>
            <a:r>
              <a:rPr lang="fi-FI" dirty="0"/>
              <a:t>. </a:t>
            </a:r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Vaihe </a:t>
            </a:r>
            <a:r>
              <a:rPr lang="fi-FI" b="1" dirty="0" smtClean="0"/>
              <a:t>2. </a:t>
            </a:r>
            <a:r>
              <a:rPr lang="fi-FI" b="1" dirty="0"/>
              <a:t>Selvitys tekoälyn hyödyntämiseksi tarvittavien tietoaineistojen tasosta (laatu) ja yhdistettävyydestä 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 </a:t>
            </a:r>
          </a:p>
          <a:p>
            <a:pPr marL="0" indent="0">
              <a:buNone/>
            </a:pPr>
            <a:r>
              <a:rPr lang="fi-FI" b="1" dirty="0"/>
              <a:t>Vaihe </a:t>
            </a:r>
            <a:r>
              <a:rPr lang="fi-FI" b="1" dirty="0" smtClean="0"/>
              <a:t>3. </a:t>
            </a:r>
            <a:r>
              <a:rPr lang="fi-FI" b="1" dirty="0"/>
              <a:t>Kokeilu tekoälyn hyödyntämisestä hyvinvoinnin ja turvallisuuden ilmiöiden tunnistamisessa</a:t>
            </a:r>
            <a:r>
              <a:rPr lang="fi-FI" dirty="0"/>
              <a:t> </a:t>
            </a:r>
          </a:p>
          <a:p>
            <a:pPr marL="0" lv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Vaihe </a:t>
            </a:r>
            <a:r>
              <a:rPr lang="fi-FI" b="1" dirty="0" smtClean="0"/>
              <a:t>4. </a:t>
            </a:r>
            <a:r>
              <a:rPr lang="fi-FI" b="1" dirty="0"/>
              <a:t>Tilannekuva ja esitys jatkotoimenpiteistä, joilla tekoälyn hyödyntämistä voidaan edistää hyvinvoinnin ja turvallisuuden tietojohtamisen </a:t>
            </a:r>
            <a:r>
              <a:rPr lang="fi-FI" b="1" dirty="0" smtClean="0"/>
              <a:t>kehittämisessä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Sotkanet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/>
              <a:t>Move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Kirjasto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Tilastokeskus</a:t>
            </a:r>
            <a:endParaRPr lang="fi-FI" sz="1600" dirty="0"/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Kuntien avainluvut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Maahanmuuttajien määrät ja osuudet alueittain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Paavo – Postinumeroalueittainen avoin tieto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Toimipaikkalaskuri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Tieliikenneonnettomuuksissa kuolleet ja loukkaantuneet kunnittain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Eduskuntavaalit 2015*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äänestysprosentit kunnittain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puolueiden kannatus kunnittain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Presidentin- ja </a:t>
            </a:r>
            <a:r>
              <a:rPr lang="fi-FI" sz="1600" dirty="0" smtClean="0"/>
              <a:t>kunnallisvaalit</a:t>
            </a: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Keva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Lipas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Yhteiskuntatieteellinen tietoarkisto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Hätäkeskus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Kuntaliitto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Pelastustoimi</a:t>
            </a:r>
            <a:endParaRPr lang="fi-FI" sz="1600" dirty="0"/>
          </a:p>
          <a:p>
            <a:pPr lvl="0"/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02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Data-analytiikan askeleet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E9086DF-C7C9-4DB3-8877-43D60EBA4301}" type="slidenum">
              <a:rPr lang="en-US" altLang="fi-FI" smtClean="0"/>
              <a:pPr/>
              <a:t>5</a:t>
            </a:fld>
            <a:endParaRPr lang="en-US" altLang="fi-FI"/>
          </a:p>
        </p:txBody>
      </p:sp>
      <p:grpSp>
        <p:nvGrpSpPr>
          <p:cNvPr id="5" name="Group 4"/>
          <p:cNvGrpSpPr/>
          <p:nvPr/>
        </p:nvGrpSpPr>
        <p:grpSpPr>
          <a:xfrm>
            <a:off x="780256" y="2412239"/>
            <a:ext cx="6295602" cy="2870176"/>
            <a:chOff x="1600390" y="1770664"/>
            <a:chExt cx="8991218" cy="4330392"/>
          </a:xfrm>
        </p:grpSpPr>
        <p:sp>
          <p:nvSpPr>
            <p:cNvPr id="6" name="Freeform 5"/>
            <p:cNvSpPr/>
            <p:nvPr/>
          </p:nvSpPr>
          <p:spPr>
            <a:xfrm>
              <a:off x="5196013" y="1770664"/>
              <a:ext cx="1800014" cy="869612"/>
            </a:xfrm>
            <a:custGeom>
              <a:avLst/>
              <a:gdLst>
                <a:gd name="connsiteX0" fmla="*/ 0 w 1800014"/>
                <a:gd name="connsiteY0" fmla="*/ 144938 h 869612"/>
                <a:gd name="connsiteX1" fmla="*/ 144938 w 1800014"/>
                <a:gd name="connsiteY1" fmla="*/ 0 h 869612"/>
                <a:gd name="connsiteX2" fmla="*/ 1655076 w 1800014"/>
                <a:gd name="connsiteY2" fmla="*/ 0 h 869612"/>
                <a:gd name="connsiteX3" fmla="*/ 1800014 w 1800014"/>
                <a:gd name="connsiteY3" fmla="*/ 144938 h 869612"/>
                <a:gd name="connsiteX4" fmla="*/ 1800014 w 1800014"/>
                <a:gd name="connsiteY4" fmla="*/ 724674 h 869612"/>
                <a:gd name="connsiteX5" fmla="*/ 1655076 w 1800014"/>
                <a:gd name="connsiteY5" fmla="*/ 869612 h 869612"/>
                <a:gd name="connsiteX6" fmla="*/ 144938 w 1800014"/>
                <a:gd name="connsiteY6" fmla="*/ 869612 h 869612"/>
                <a:gd name="connsiteX7" fmla="*/ 0 w 1800014"/>
                <a:gd name="connsiteY7" fmla="*/ 724674 h 869612"/>
                <a:gd name="connsiteX8" fmla="*/ 0 w 1800014"/>
                <a:gd name="connsiteY8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014" h="869612">
                  <a:moveTo>
                    <a:pt x="0" y="144938"/>
                  </a:moveTo>
                  <a:cubicBezTo>
                    <a:pt x="0" y="64891"/>
                    <a:pt x="64891" y="0"/>
                    <a:pt x="144938" y="0"/>
                  </a:cubicBezTo>
                  <a:lnTo>
                    <a:pt x="1655076" y="0"/>
                  </a:lnTo>
                  <a:cubicBezTo>
                    <a:pt x="1735123" y="0"/>
                    <a:pt x="1800014" y="64891"/>
                    <a:pt x="1800014" y="144938"/>
                  </a:cubicBezTo>
                  <a:lnTo>
                    <a:pt x="1800014" y="724674"/>
                  </a:lnTo>
                  <a:cubicBezTo>
                    <a:pt x="1800014" y="804721"/>
                    <a:pt x="1735123" y="869612"/>
                    <a:pt x="1655076" y="869612"/>
                  </a:cubicBezTo>
                  <a:lnTo>
                    <a:pt x="144938" y="869612"/>
                  </a:lnTo>
                  <a:cubicBezTo>
                    <a:pt x="64891" y="869612"/>
                    <a:pt x="0" y="804721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  <a:gradFill>
              <a:gsLst>
                <a:gs pos="0">
                  <a:srgbClr val="00B2D0"/>
                </a:gs>
                <a:gs pos="100000">
                  <a:srgbClr val="6DEAFF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71" tIns="103411" rIns="164371" bIns="10341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Vaikuta</a:t>
              </a:r>
              <a:endParaRPr lang="en-US" sz="20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4296006" y="2640216"/>
              <a:ext cx="3599996" cy="869612"/>
            </a:xfrm>
            <a:custGeom>
              <a:avLst/>
              <a:gdLst>
                <a:gd name="connsiteX0" fmla="*/ 0 w 3599996"/>
                <a:gd name="connsiteY0" fmla="*/ 144938 h 869612"/>
                <a:gd name="connsiteX1" fmla="*/ 144938 w 3599996"/>
                <a:gd name="connsiteY1" fmla="*/ 0 h 869612"/>
                <a:gd name="connsiteX2" fmla="*/ 3455058 w 3599996"/>
                <a:gd name="connsiteY2" fmla="*/ 0 h 869612"/>
                <a:gd name="connsiteX3" fmla="*/ 3599996 w 3599996"/>
                <a:gd name="connsiteY3" fmla="*/ 144938 h 869612"/>
                <a:gd name="connsiteX4" fmla="*/ 3599996 w 3599996"/>
                <a:gd name="connsiteY4" fmla="*/ 724674 h 869612"/>
                <a:gd name="connsiteX5" fmla="*/ 3455058 w 3599996"/>
                <a:gd name="connsiteY5" fmla="*/ 869612 h 869612"/>
                <a:gd name="connsiteX6" fmla="*/ 144938 w 3599996"/>
                <a:gd name="connsiteY6" fmla="*/ 869612 h 869612"/>
                <a:gd name="connsiteX7" fmla="*/ 0 w 3599996"/>
                <a:gd name="connsiteY7" fmla="*/ 724674 h 869612"/>
                <a:gd name="connsiteX8" fmla="*/ 0 w 3599996"/>
                <a:gd name="connsiteY8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99996" h="869612">
                  <a:moveTo>
                    <a:pt x="0" y="144938"/>
                  </a:moveTo>
                  <a:cubicBezTo>
                    <a:pt x="0" y="64891"/>
                    <a:pt x="64891" y="0"/>
                    <a:pt x="144938" y="0"/>
                  </a:cubicBezTo>
                  <a:lnTo>
                    <a:pt x="3455058" y="0"/>
                  </a:lnTo>
                  <a:cubicBezTo>
                    <a:pt x="3535105" y="0"/>
                    <a:pt x="3599996" y="64891"/>
                    <a:pt x="3599996" y="144938"/>
                  </a:cubicBezTo>
                  <a:lnTo>
                    <a:pt x="3599996" y="724674"/>
                  </a:lnTo>
                  <a:cubicBezTo>
                    <a:pt x="3599996" y="804721"/>
                    <a:pt x="3535105" y="869612"/>
                    <a:pt x="3455058" y="869612"/>
                  </a:cubicBezTo>
                  <a:lnTo>
                    <a:pt x="144938" y="869612"/>
                  </a:lnTo>
                  <a:cubicBezTo>
                    <a:pt x="64891" y="869612"/>
                    <a:pt x="0" y="804721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  <a:gradFill>
              <a:gsLst>
                <a:gs pos="0">
                  <a:srgbClr val="0097B0"/>
                </a:gs>
                <a:gs pos="100000">
                  <a:srgbClr val="00D6FA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123196"/>
                <a:satOff val="22705"/>
                <a:lumOff val="-5490"/>
                <a:alphaOff val="0"/>
              </a:schemeClr>
            </a:fillRef>
            <a:effectRef idx="2">
              <a:schemeClr val="accent3">
                <a:hueOff val="123196"/>
                <a:satOff val="22705"/>
                <a:lumOff val="-54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71" tIns="103411" rIns="164371" bIns="10341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Ennusta</a:t>
              </a:r>
              <a:endParaRPr lang="en-US" sz="20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395998" y="3501046"/>
              <a:ext cx="5400010" cy="869612"/>
            </a:xfrm>
            <a:custGeom>
              <a:avLst/>
              <a:gdLst>
                <a:gd name="connsiteX0" fmla="*/ 0 w 5400010"/>
                <a:gd name="connsiteY0" fmla="*/ 144938 h 869612"/>
                <a:gd name="connsiteX1" fmla="*/ 144938 w 5400010"/>
                <a:gd name="connsiteY1" fmla="*/ 0 h 869612"/>
                <a:gd name="connsiteX2" fmla="*/ 5255072 w 5400010"/>
                <a:gd name="connsiteY2" fmla="*/ 0 h 869612"/>
                <a:gd name="connsiteX3" fmla="*/ 5400010 w 5400010"/>
                <a:gd name="connsiteY3" fmla="*/ 144938 h 869612"/>
                <a:gd name="connsiteX4" fmla="*/ 5400010 w 5400010"/>
                <a:gd name="connsiteY4" fmla="*/ 724674 h 869612"/>
                <a:gd name="connsiteX5" fmla="*/ 5255072 w 5400010"/>
                <a:gd name="connsiteY5" fmla="*/ 869612 h 869612"/>
                <a:gd name="connsiteX6" fmla="*/ 144938 w 5400010"/>
                <a:gd name="connsiteY6" fmla="*/ 869612 h 869612"/>
                <a:gd name="connsiteX7" fmla="*/ 0 w 5400010"/>
                <a:gd name="connsiteY7" fmla="*/ 724674 h 869612"/>
                <a:gd name="connsiteX8" fmla="*/ 0 w 5400010"/>
                <a:gd name="connsiteY8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00010" h="869612">
                  <a:moveTo>
                    <a:pt x="0" y="144938"/>
                  </a:moveTo>
                  <a:cubicBezTo>
                    <a:pt x="0" y="64891"/>
                    <a:pt x="64891" y="0"/>
                    <a:pt x="144938" y="0"/>
                  </a:cubicBezTo>
                  <a:lnTo>
                    <a:pt x="5255072" y="0"/>
                  </a:lnTo>
                  <a:cubicBezTo>
                    <a:pt x="5335119" y="0"/>
                    <a:pt x="5400010" y="64891"/>
                    <a:pt x="5400010" y="144938"/>
                  </a:cubicBezTo>
                  <a:lnTo>
                    <a:pt x="5400010" y="724674"/>
                  </a:lnTo>
                  <a:cubicBezTo>
                    <a:pt x="5400010" y="804721"/>
                    <a:pt x="5335119" y="869612"/>
                    <a:pt x="5255072" y="869612"/>
                  </a:cubicBezTo>
                  <a:lnTo>
                    <a:pt x="144938" y="869612"/>
                  </a:lnTo>
                  <a:cubicBezTo>
                    <a:pt x="64891" y="869612"/>
                    <a:pt x="0" y="804721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  <a:gradFill>
              <a:gsLst>
                <a:gs pos="0">
                  <a:srgbClr val="0090A8"/>
                </a:gs>
                <a:gs pos="100000">
                  <a:srgbClr val="00CCEE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246393"/>
                <a:satOff val="45410"/>
                <a:lumOff val="-10980"/>
                <a:alphaOff val="0"/>
              </a:schemeClr>
            </a:fillRef>
            <a:effectRef idx="2">
              <a:schemeClr val="accent3">
                <a:hueOff val="246393"/>
                <a:satOff val="45410"/>
                <a:lumOff val="-1098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71" tIns="103411" rIns="164371" bIns="10341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Ymmärrä</a:t>
              </a:r>
              <a:endParaRPr lang="en-US" sz="20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2495991" y="4369023"/>
              <a:ext cx="7199992" cy="869612"/>
            </a:xfrm>
            <a:custGeom>
              <a:avLst/>
              <a:gdLst>
                <a:gd name="connsiteX0" fmla="*/ 0 w 7199992"/>
                <a:gd name="connsiteY0" fmla="*/ 144938 h 869612"/>
                <a:gd name="connsiteX1" fmla="*/ 144938 w 7199992"/>
                <a:gd name="connsiteY1" fmla="*/ 0 h 869612"/>
                <a:gd name="connsiteX2" fmla="*/ 7055054 w 7199992"/>
                <a:gd name="connsiteY2" fmla="*/ 0 h 869612"/>
                <a:gd name="connsiteX3" fmla="*/ 7199992 w 7199992"/>
                <a:gd name="connsiteY3" fmla="*/ 144938 h 869612"/>
                <a:gd name="connsiteX4" fmla="*/ 7199992 w 7199992"/>
                <a:gd name="connsiteY4" fmla="*/ 724674 h 869612"/>
                <a:gd name="connsiteX5" fmla="*/ 7055054 w 7199992"/>
                <a:gd name="connsiteY5" fmla="*/ 869612 h 869612"/>
                <a:gd name="connsiteX6" fmla="*/ 144938 w 7199992"/>
                <a:gd name="connsiteY6" fmla="*/ 869612 h 869612"/>
                <a:gd name="connsiteX7" fmla="*/ 0 w 7199992"/>
                <a:gd name="connsiteY7" fmla="*/ 724674 h 869612"/>
                <a:gd name="connsiteX8" fmla="*/ 0 w 7199992"/>
                <a:gd name="connsiteY8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99992" h="869612">
                  <a:moveTo>
                    <a:pt x="0" y="144938"/>
                  </a:moveTo>
                  <a:cubicBezTo>
                    <a:pt x="0" y="64891"/>
                    <a:pt x="64891" y="0"/>
                    <a:pt x="144938" y="0"/>
                  </a:cubicBezTo>
                  <a:lnTo>
                    <a:pt x="7055054" y="0"/>
                  </a:lnTo>
                  <a:cubicBezTo>
                    <a:pt x="7135101" y="0"/>
                    <a:pt x="7199992" y="64891"/>
                    <a:pt x="7199992" y="144938"/>
                  </a:cubicBezTo>
                  <a:lnTo>
                    <a:pt x="7199992" y="724674"/>
                  </a:lnTo>
                  <a:cubicBezTo>
                    <a:pt x="7199992" y="804721"/>
                    <a:pt x="7135101" y="869612"/>
                    <a:pt x="7055054" y="869612"/>
                  </a:cubicBezTo>
                  <a:lnTo>
                    <a:pt x="144938" y="869612"/>
                  </a:lnTo>
                  <a:cubicBezTo>
                    <a:pt x="64891" y="869612"/>
                    <a:pt x="0" y="804721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rgbClr val="00A8C4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369589"/>
                <a:satOff val="68116"/>
                <a:lumOff val="-16470"/>
                <a:alphaOff val="0"/>
              </a:schemeClr>
            </a:fillRef>
            <a:effectRef idx="2">
              <a:schemeClr val="accent3">
                <a:hueOff val="369589"/>
                <a:satOff val="68116"/>
                <a:lumOff val="-1647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71" tIns="103411" rIns="164371" bIns="10341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Kuvaile</a:t>
              </a:r>
              <a:endParaRPr lang="en-US" sz="20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600390" y="5231444"/>
              <a:ext cx="8991218" cy="869612"/>
            </a:xfrm>
            <a:custGeom>
              <a:avLst/>
              <a:gdLst>
                <a:gd name="connsiteX0" fmla="*/ 0 w 8991218"/>
                <a:gd name="connsiteY0" fmla="*/ 144938 h 869612"/>
                <a:gd name="connsiteX1" fmla="*/ 144938 w 8991218"/>
                <a:gd name="connsiteY1" fmla="*/ 0 h 869612"/>
                <a:gd name="connsiteX2" fmla="*/ 8846280 w 8991218"/>
                <a:gd name="connsiteY2" fmla="*/ 0 h 869612"/>
                <a:gd name="connsiteX3" fmla="*/ 8991218 w 8991218"/>
                <a:gd name="connsiteY3" fmla="*/ 144938 h 869612"/>
                <a:gd name="connsiteX4" fmla="*/ 8991218 w 8991218"/>
                <a:gd name="connsiteY4" fmla="*/ 724674 h 869612"/>
                <a:gd name="connsiteX5" fmla="*/ 8846280 w 8991218"/>
                <a:gd name="connsiteY5" fmla="*/ 869612 h 869612"/>
                <a:gd name="connsiteX6" fmla="*/ 144938 w 8991218"/>
                <a:gd name="connsiteY6" fmla="*/ 869612 h 869612"/>
                <a:gd name="connsiteX7" fmla="*/ 0 w 8991218"/>
                <a:gd name="connsiteY7" fmla="*/ 724674 h 869612"/>
                <a:gd name="connsiteX8" fmla="*/ 0 w 8991218"/>
                <a:gd name="connsiteY8" fmla="*/ 144938 h 869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91218" h="869612">
                  <a:moveTo>
                    <a:pt x="0" y="144938"/>
                  </a:moveTo>
                  <a:cubicBezTo>
                    <a:pt x="0" y="64891"/>
                    <a:pt x="64891" y="0"/>
                    <a:pt x="144938" y="0"/>
                  </a:cubicBezTo>
                  <a:lnTo>
                    <a:pt x="8846280" y="0"/>
                  </a:lnTo>
                  <a:cubicBezTo>
                    <a:pt x="8926327" y="0"/>
                    <a:pt x="8991218" y="64891"/>
                    <a:pt x="8991218" y="144938"/>
                  </a:cubicBezTo>
                  <a:lnTo>
                    <a:pt x="8991218" y="724674"/>
                  </a:lnTo>
                  <a:cubicBezTo>
                    <a:pt x="8991218" y="804721"/>
                    <a:pt x="8926327" y="869612"/>
                    <a:pt x="8846280" y="869612"/>
                  </a:cubicBezTo>
                  <a:lnTo>
                    <a:pt x="144938" y="869612"/>
                  </a:lnTo>
                  <a:cubicBezTo>
                    <a:pt x="64891" y="869612"/>
                    <a:pt x="0" y="804721"/>
                    <a:pt x="0" y="724674"/>
                  </a:cubicBezTo>
                  <a:lnTo>
                    <a:pt x="0" y="14493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rgbClr val="008DA4"/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492785"/>
                <a:satOff val="90821"/>
                <a:lumOff val="-21960"/>
                <a:alphaOff val="0"/>
              </a:schemeClr>
            </a:fillRef>
            <a:effectRef idx="2">
              <a:schemeClr val="accent3">
                <a:hueOff val="492785"/>
                <a:satOff val="90821"/>
                <a:lumOff val="-2196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4371" tIns="103411" rIns="164371" bIns="103411" numCol="1" spcCol="1270" anchor="ctr" anchorCtr="0">
              <a:noAutofit/>
            </a:bodyPr>
            <a:lstStyle/>
            <a:p>
              <a:pPr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/>
                <a:t>Kerää</a:t>
              </a:r>
              <a:endParaRPr lang="en-US" sz="2000" dirty="0"/>
            </a:p>
          </p:txBody>
        </p:sp>
      </p:grpSp>
      <p:sp>
        <p:nvSpPr>
          <p:cNvPr id="3" name="Tekstiruutu 2"/>
          <p:cNvSpPr txBox="1"/>
          <p:nvPr/>
        </p:nvSpPr>
        <p:spPr>
          <a:xfrm>
            <a:off x="6663558" y="4134427"/>
            <a:ext cx="24804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Siivous, järjestely, yhdistely</a:t>
            </a:r>
          </a:p>
          <a:p>
            <a:r>
              <a:rPr lang="fi-FI" sz="1200" dirty="0" smtClean="0"/>
              <a:t>Yksikertaisia raportteja, kuvailuja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959366" y="3564953"/>
            <a:ext cx="248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Tilastollisia analyyseja: mm. </a:t>
            </a:r>
            <a:r>
              <a:rPr lang="fi-FI" sz="1200" dirty="0" err="1" smtClean="0"/>
              <a:t>klusterointi</a:t>
            </a:r>
            <a:endParaRPr lang="fi-FI" sz="1200" dirty="0"/>
          </a:p>
        </p:txBody>
      </p:sp>
      <p:sp>
        <p:nvSpPr>
          <p:cNvPr id="12" name="Tekstiruutu 11"/>
          <p:cNvSpPr txBox="1"/>
          <p:nvPr/>
        </p:nvSpPr>
        <p:spPr>
          <a:xfrm>
            <a:off x="5349766" y="3080924"/>
            <a:ext cx="3090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Koneoppiminen ja tilastollinen mallinnus</a:t>
            </a:r>
            <a:endParaRPr lang="fi-FI" sz="1200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929352" y="2412239"/>
            <a:ext cx="238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/>
              <a:t>Vaikuta ilmiöön ja luo uusia toimintatapoja</a:t>
            </a:r>
            <a:endParaRPr lang="fi-FI" sz="1200" dirty="0"/>
          </a:p>
        </p:txBody>
      </p:sp>
      <p:sp>
        <p:nvSpPr>
          <p:cNvPr id="14" name="Tekstiruutu 13"/>
          <p:cNvSpPr txBox="1"/>
          <p:nvPr/>
        </p:nvSpPr>
        <p:spPr>
          <a:xfrm>
            <a:off x="7075858" y="6261158"/>
            <a:ext cx="16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CSC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9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Tuotokset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fi-FI" b="1" dirty="0"/>
              <a:t>Tilannekuva</a:t>
            </a:r>
            <a:r>
              <a:rPr lang="fi-FI" dirty="0"/>
              <a:t> julkisen hallinnon mahdollisuuksista ja valmiuksista (osaaminen, tekninen valmius, prosessit) hyödyntää tekoälyä osana hyvinvoinnin ja turvallisuuden tietojohtamista. </a:t>
            </a:r>
          </a:p>
          <a:p>
            <a:pPr lvl="0"/>
            <a:r>
              <a:rPr lang="fi-FI" b="1" dirty="0"/>
              <a:t>Selvitys</a:t>
            </a:r>
            <a:r>
              <a:rPr lang="fi-FI" dirty="0"/>
              <a:t> tekoälyn hyödyntämiseksi tarvittavien </a:t>
            </a:r>
            <a:r>
              <a:rPr lang="fi-FI" b="1" dirty="0"/>
              <a:t>tietoaineistojen tasosta </a:t>
            </a:r>
            <a:r>
              <a:rPr lang="fi-FI" dirty="0"/>
              <a:t>(laatu, riittävyys) ja yhdistettävyydestä. Laaditaan tietoaineistojen </a:t>
            </a:r>
            <a:r>
              <a:rPr lang="fi-FI" dirty="0" err="1"/>
              <a:t>yhteentoimivuuden</a:t>
            </a:r>
            <a:r>
              <a:rPr lang="fi-FI" dirty="0"/>
              <a:t> kuvantamisvaatimukset. Arvioidaan mahdollisuudet avointen rajapintojen kautta hakea hyvinvointiin ja turvallisuuteen liittyvää tietoa. Yhdistettävät aineistot ovat </a:t>
            </a:r>
            <a:r>
              <a:rPr lang="fi-FI" dirty="0" err="1"/>
              <a:t>THL:n</a:t>
            </a:r>
            <a:r>
              <a:rPr lang="fi-FI" dirty="0"/>
              <a:t> hallinnoima Sotkanet, Sisäministeriön hallinnoima turvallisuustieto (pelastus, poliisi, hätäkeskus) sekä soveltuvin osin Kuntaliiton hallinnoimat kuntien toimintaa koskevat tiedot sekä valtiovarainministeriön kuntien toimintaa ja taloutta koskevat tiedot. </a:t>
            </a:r>
          </a:p>
          <a:p>
            <a:pPr lvl="0"/>
            <a:r>
              <a:rPr lang="fi-FI" b="1" dirty="0"/>
              <a:t>Kokeilu</a:t>
            </a:r>
            <a:r>
              <a:rPr lang="fi-FI" dirty="0"/>
              <a:t> tekoälyn hyödyntämisestä hyvinvoinnin ja turvallisuuden ilmiöiden tunnistamisessa (prosessi, pilotin tuotos ja sen tuoma lisäarvo). Arvioidaan mahdollisuuksia hyödyntää tekoälyn ”opetusdataa” laajemmin. </a:t>
            </a:r>
          </a:p>
          <a:p>
            <a:pPr lvl="0"/>
            <a:r>
              <a:rPr lang="fi-FI" b="1" dirty="0"/>
              <a:t>Tutkitaan mahdollisuuksia</a:t>
            </a:r>
            <a:r>
              <a:rPr lang="fi-FI" dirty="0"/>
              <a:t> tekoälyn avulla </a:t>
            </a:r>
            <a:r>
              <a:rPr lang="fi-FI" b="1" dirty="0"/>
              <a:t>automatisoida</a:t>
            </a:r>
            <a:r>
              <a:rPr lang="fi-FI" dirty="0"/>
              <a:t> kuntien hyvinvointikertomusten laadintaa ja automatisoida hyvinvointia ja turvallisuutta käsittelevän tiedon tuottaminen kuntien nettisivuille ja mahdollisesti muihin sähköisiin palveluihin.    </a:t>
            </a:r>
          </a:p>
          <a:p>
            <a:r>
              <a:rPr lang="fi-FI" b="1" dirty="0"/>
              <a:t>Esitys jatkotoimenpiteistä</a:t>
            </a:r>
            <a:r>
              <a:rPr lang="fi-FI" dirty="0"/>
              <a:t>, joilla tekoälyn hyödyntämistä voidaan edistää hyvinvoinnin ja turvallisuuden tietojohtamisen kehittämisessä. </a:t>
            </a:r>
            <a:r>
              <a:rPr lang="fi-FI" dirty="0" smtClean="0"/>
              <a:t>tilannekuva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A2BF6C-A14A-EC44-B1FF-43059265F631}" type="datetime1">
              <a:rPr lang="fi-FI" smtClean="0"/>
              <a:t>29.4.2019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22B7C4-AFD1-7743-BBCA-4BB7396376EE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7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Yhteyshenkilöt</a:t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b="0" dirty="0" smtClean="0"/>
              <a:t>Tiina </a:t>
            </a:r>
            <a:r>
              <a:rPr lang="fi-FI" b="0" dirty="0" err="1" smtClean="0"/>
              <a:t>Saminen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b="0" dirty="0" smtClean="0">
                <a:hlinkClick r:id="rId2"/>
              </a:rPr>
              <a:t>tiina.salminen@stm.fi</a:t>
            </a:r>
            <a:r>
              <a:rPr lang="fi-FI" b="0" dirty="0" smtClean="0"/>
              <a:t/>
            </a:r>
            <a:br>
              <a:rPr lang="fi-FI" b="0" dirty="0" smtClean="0"/>
            </a:br>
            <a:r>
              <a:rPr lang="fi-FI" b="0" dirty="0"/>
              <a:t/>
            </a:r>
            <a:br>
              <a:rPr lang="fi-FI" b="0" dirty="0"/>
            </a:br>
            <a:r>
              <a:rPr lang="fi-FI" b="0" dirty="0" smtClean="0"/>
              <a:t>Heli Hätönen</a:t>
            </a:r>
            <a:br>
              <a:rPr lang="fi-FI" b="0" dirty="0" smtClean="0"/>
            </a:br>
            <a:r>
              <a:rPr lang="fi-FI" b="0" dirty="0" smtClean="0">
                <a:hlinkClick r:id="rId3"/>
              </a:rPr>
              <a:t>heli.hatonen@stm.fi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928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M-teema">
  <a:themeElements>
    <a:clrScheme name="STM">
      <a:dk1>
        <a:srgbClr val="000000"/>
      </a:dk1>
      <a:lt1>
        <a:sysClr val="window" lastClr="FFFFFF"/>
      </a:lt1>
      <a:dk2>
        <a:srgbClr val="642667"/>
      </a:dk2>
      <a:lt2>
        <a:srgbClr val="FBF3E0"/>
      </a:lt2>
      <a:accent1>
        <a:srgbClr val="008C95"/>
      </a:accent1>
      <a:accent2>
        <a:srgbClr val="888B8D"/>
      </a:accent2>
      <a:accent3>
        <a:srgbClr val="824B84"/>
      </a:accent3>
      <a:accent4>
        <a:srgbClr val="21A2AB"/>
      </a:accent4>
      <a:accent5>
        <a:srgbClr val="F7BC00"/>
      </a:accent5>
      <a:accent6>
        <a:srgbClr val="A0A2A4"/>
      </a:accent6>
      <a:hlink>
        <a:srgbClr val="642667"/>
      </a:hlink>
      <a:folHlink>
        <a:srgbClr val="A47BA6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341</Words>
  <Application>Microsoft Office PowerPoint</Application>
  <PresentationFormat>Näytössä katseltava diaesitys (4:3)</PresentationFormat>
  <Paragraphs>69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Arial</vt:lpstr>
      <vt:lpstr>STM-teema</vt:lpstr>
      <vt:lpstr>Tekoälyn hyödyntäminen terveyteen, hyvinvointiin ja turvallisuusteen liittyvien ilmiöiden ennakoinnissa ja tunnistamisessa</vt:lpstr>
      <vt:lpstr>Tarkoitus ja tavoite</vt:lpstr>
      <vt:lpstr>vaiheet</vt:lpstr>
      <vt:lpstr>data</vt:lpstr>
      <vt:lpstr>Data-analytiikan askeleet</vt:lpstr>
      <vt:lpstr>Tuotokset</vt:lpstr>
      <vt:lpstr>Yhteyshenkilöt  Tiina Saminen tiina.salminen@stm.fi  Heli Hätönen heli.hatonen@stm.fi </vt:lpstr>
    </vt:vector>
  </TitlesOfParts>
  <Company>Mainostoimisto Hurraa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Tuire Laine</dc:creator>
  <cp:lastModifiedBy>Salminen Tiina (STM)</cp:lastModifiedBy>
  <cp:revision>147</cp:revision>
  <cp:lastPrinted>2019-04-29T05:16:37Z</cp:lastPrinted>
  <dcterms:created xsi:type="dcterms:W3CDTF">2017-11-07T11:53:16Z</dcterms:created>
  <dcterms:modified xsi:type="dcterms:W3CDTF">2019-04-29T05:20:29Z</dcterms:modified>
</cp:coreProperties>
</file>