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9"/>
  </p:notesMasterIdLst>
  <p:sldIdLst>
    <p:sldId id="256" r:id="rId5"/>
    <p:sldId id="257" r:id="rId6"/>
    <p:sldId id="260" r:id="rId7"/>
    <p:sldId id="259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90" d="100"/>
          <a:sy n="90" d="100"/>
        </p:scale>
        <p:origin x="624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17466-769A-40C3-BF2E-71E91D82AE66}" type="datetimeFigureOut">
              <a:rPr lang="fi-FI" smtClean="0"/>
              <a:t>23.4.2019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90A32-229D-4AB6-A470-7858D38842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01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Valtori_Title1_16-9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8" name="Suora yhdysviiva 7"/>
          <p:cNvCxnSpPr/>
          <p:nvPr/>
        </p:nvCxnSpPr>
        <p:spPr>
          <a:xfrm>
            <a:off x="1706563" y="1"/>
            <a:ext cx="0" cy="333905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Kuva 8" descr="Valtori_FI_Hor_RGB.pn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00" y="4320000"/>
            <a:ext cx="2700528" cy="54254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911600" y="523800"/>
            <a:ext cx="5911200" cy="1617300"/>
          </a:xfrm>
        </p:spPr>
        <p:txBody>
          <a:bodyPr tIns="46800" bIns="46800" anchor="b"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11600" y="2273400"/>
            <a:ext cx="4669200" cy="10827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0067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53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ABC0-C901-49CF-91C5-CFD603524FFC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54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altori_Title2_16-9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Picture 5" descr="Valtori_FI_Hor_WHI.pn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4320000"/>
            <a:ext cx="2700528" cy="542544"/>
          </a:xfrm>
          <a:prstGeom prst="rect">
            <a:avLst/>
          </a:prstGeom>
        </p:spPr>
      </p:pic>
      <p:cxnSp>
        <p:nvCxnSpPr>
          <p:cNvPr id="10" name="Suora yhdysviiva 9"/>
          <p:cNvCxnSpPr/>
          <p:nvPr/>
        </p:nvCxnSpPr>
        <p:spPr>
          <a:xfrm>
            <a:off x="1706563" y="1"/>
            <a:ext cx="0" cy="3339059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911600" y="523800"/>
            <a:ext cx="5911200" cy="1617300"/>
          </a:xfrm>
        </p:spPr>
        <p:txBody>
          <a:bodyPr tIns="46800" bIns="4680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11600" y="2273400"/>
            <a:ext cx="4669200" cy="10827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74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tIns="46800" bIns="46800" anchor="t"/>
          <a:lstStyle>
            <a:lvl1pPr algn="l">
              <a:defRPr sz="3600" b="1" cap="none" baseline="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rgbClr val="00678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2563-7F40-4DCF-A3DF-AD011785E9FA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7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0000" y="1179900"/>
            <a:ext cx="3960000" cy="3240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19600" y="1179900"/>
            <a:ext cx="3960000" cy="3240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A47-B309-4F1E-A0E9-5B98D00AC988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70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179900"/>
            <a:ext cx="3960000" cy="450900"/>
          </a:xfrm>
        </p:spPr>
        <p:txBody>
          <a:bodyPr t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738800"/>
            <a:ext cx="3960000" cy="2700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719600" y="1179900"/>
            <a:ext cx="3960000" cy="450900"/>
          </a:xfrm>
        </p:spPr>
        <p:txBody>
          <a:bodyPr tIns="0" bIns="0" anchor="b">
            <a:no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719600" y="1738800"/>
            <a:ext cx="3960000" cy="2700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EFBC-0BDF-4074-BCCA-41EA99F3D09A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8C6D9-E556-4623-B9BD-2226875C4938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87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DE52-4A1A-4728-A6ED-51B10E3C89FD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39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Valtori_Slide_16-9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37600"/>
            <a:ext cx="8226000" cy="828000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190700"/>
            <a:ext cx="8226000" cy="324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5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458400" y="4703479"/>
            <a:ext cx="1080000" cy="297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236DA19-ABA6-437F-9A8A-1003ADEF07D0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553200" y="4703479"/>
            <a:ext cx="2894400" cy="2970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215200" y="4441500"/>
            <a:ext cx="471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fld id="{52468F27-D3E0-45E7-8EBF-C0DFD6010DB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1" name="Kuva 10" descr="Valtori_FI_Hor_RGB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70000" y="4590000"/>
            <a:ext cx="179191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3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rgbClr val="006784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rgbClr val="003442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5pPr>
      <a:lvl6pPr marL="1728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6pPr>
      <a:lvl7pPr marL="2016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7pPr>
      <a:lvl8pPr marL="2304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8pPr>
      <a:lvl9pPr marL="2592000" indent="-288000" algn="l" defTabSz="914400" rtl="0" eaLnBrk="1" latinLnBrk="0" hangingPunct="1">
        <a:spcBef>
          <a:spcPts val="1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3442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Työajan kirjaus TOP-toiminnanohjausjärjestelmästä Kiekuun automaattisesti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VM:n kokemustenvaihtotilaisuus 29.4.2019</a:t>
            </a:r>
          </a:p>
        </p:txBody>
      </p:sp>
    </p:spTree>
    <p:extLst>
      <p:ext uri="{BB962C8B-B14F-4D97-AF65-F5344CB8AC3E}">
        <p14:creationId xmlns:p14="http://schemas.microsoft.com/office/powerpoint/2010/main" val="176800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Valtorilla on 700 käyttäjätuen ja palvelutuotannon työntekijää, jotka käsittelevät häiriö- ja palvelupyyntötikettejä TOP-toiminnanohjausjärjestelmässä. Tikettiin jää tieto tekijästä. Tämän lisäksi työtunnit merkitään käsin Kiekun Ajanhallintaan.</a:t>
            </a:r>
          </a:p>
          <a:p>
            <a:r>
              <a:rPr lang="fi-FI" dirty="0"/>
              <a:t>Haluamme poistaa useampaan kertaan kirjaamisen tarpeen automatisoimalla työaikatiedon siirron, samalla laskutustietoja tarkentaen</a:t>
            </a:r>
          </a:p>
          <a:p>
            <a:pPr lvl="1"/>
            <a:r>
              <a:rPr lang="fi-FI" dirty="0"/>
              <a:t>ohjelmistorobotti hakee tarvittavat tiedot, muuntaa ne tarvittavaan muotoon ja tallentaa ne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F27B-9E24-4838-96B7-982056162665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Valtori – Nora London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55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82EBAA-1826-44E1-B269-D6E4D15F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Toteutus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38D2AF-B4E8-43E2-B222-9E23CA7F6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5ABC0-C901-49CF-91C5-CFD603524FFC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F04675-9266-413E-813D-9172CA6A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313F14-3D47-4249-8331-3ADEC070A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3</a:t>
            </a:fld>
            <a:endParaRPr lang="en-GB" dirty="0"/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170DD2E0-0861-4143-B203-4813E556C5B3}"/>
              </a:ext>
            </a:extLst>
          </p:cNvPr>
          <p:cNvSpPr/>
          <p:nvPr/>
        </p:nvSpPr>
        <p:spPr>
          <a:xfrm>
            <a:off x="1547664" y="1635646"/>
            <a:ext cx="1368152" cy="21602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DD62D2DC-7B60-4F8A-9AAC-E98C8B704B42}"/>
              </a:ext>
            </a:extLst>
          </p:cNvPr>
          <p:cNvSpPr/>
          <p:nvPr/>
        </p:nvSpPr>
        <p:spPr>
          <a:xfrm>
            <a:off x="5763524" y="1635646"/>
            <a:ext cx="1368152" cy="21602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670C6FCF-57FB-4692-B418-0E993C6A87D9}"/>
              </a:ext>
            </a:extLst>
          </p:cNvPr>
          <p:cNvSpPr/>
          <p:nvPr/>
        </p:nvSpPr>
        <p:spPr>
          <a:xfrm>
            <a:off x="2648470" y="1635646"/>
            <a:ext cx="843410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Tunti-</a:t>
            </a:r>
            <a:r>
              <a:rPr lang="fi-FI" sz="1400" dirty="0" err="1"/>
              <a:t>kirjausmoduli</a:t>
            </a:r>
            <a:endParaRPr lang="fi-FI" sz="1400" dirty="0"/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D2921C69-20D3-4024-A035-36A622D9CE5C}"/>
              </a:ext>
            </a:extLst>
          </p:cNvPr>
          <p:cNvSpPr/>
          <p:nvPr/>
        </p:nvSpPr>
        <p:spPr>
          <a:xfrm>
            <a:off x="5257202" y="1613717"/>
            <a:ext cx="986635" cy="91361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”eteinen”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709C97C0-FA88-4743-9FFC-7BF365D9FA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77" y="635216"/>
            <a:ext cx="1080120" cy="1171655"/>
          </a:xfrm>
          <a:prstGeom prst="rect">
            <a:avLst/>
          </a:prstGeom>
        </p:spPr>
      </p:pic>
      <p:sp>
        <p:nvSpPr>
          <p:cNvPr id="16" name="Nuoli: Oikea 15">
            <a:extLst>
              <a:ext uri="{FF2B5EF4-FFF2-40B4-BE49-F238E27FC236}">
                <a16:creationId xmlns:a16="http://schemas.microsoft.com/office/drawing/2014/main" id="{8D072D10-1E74-42BE-B791-9F9DEAD4DA49}"/>
              </a:ext>
            </a:extLst>
          </p:cNvPr>
          <p:cNvSpPr/>
          <p:nvPr/>
        </p:nvSpPr>
        <p:spPr>
          <a:xfrm>
            <a:off x="3664949" y="1884111"/>
            <a:ext cx="1403237" cy="297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8" name="Kuva 17">
            <a:extLst>
              <a:ext uri="{FF2B5EF4-FFF2-40B4-BE49-F238E27FC236}">
                <a16:creationId xmlns:a16="http://schemas.microsoft.com/office/drawing/2014/main" id="{A2223201-0AA0-4173-A3CA-73549ED65A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685" y="729041"/>
            <a:ext cx="1164171" cy="1491630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A410BF3A-EC07-4630-A6B3-A3394359607A}"/>
              </a:ext>
            </a:extLst>
          </p:cNvPr>
          <p:cNvSpPr txBox="1"/>
          <p:nvPr/>
        </p:nvSpPr>
        <p:spPr>
          <a:xfrm>
            <a:off x="1602712" y="2571750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1. Työntekijän tunnit kirjautuvat tiketeille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5AFA2072-7CD5-4E0E-A94C-64C95100CAF3}"/>
              </a:ext>
            </a:extLst>
          </p:cNvPr>
          <p:cNvSpPr txBox="1"/>
          <p:nvPr/>
        </p:nvSpPr>
        <p:spPr>
          <a:xfrm>
            <a:off x="3444186" y="2162171"/>
            <a:ext cx="17432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2. Robotti käsittelee tiketit ja muuttaa ne sopivaan muotoon</a:t>
            </a:r>
          </a:p>
          <a:p>
            <a:endParaRPr lang="fi-FI" sz="1400" dirty="0"/>
          </a:p>
          <a:p>
            <a:r>
              <a:rPr lang="fi-FI" sz="1400" dirty="0"/>
              <a:t>3. Robotti siirtää tiedon odottamaan Palkeitten robottia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08BD4373-0906-4FFF-94B2-99A900B73273}"/>
              </a:ext>
            </a:extLst>
          </p:cNvPr>
          <p:cNvSpPr txBox="1"/>
          <p:nvPr/>
        </p:nvSpPr>
        <p:spPr>
          <a:xfrm>
            <a:off x="1477465" y="766509"/>
            <a:ext cx="31112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tx2"/>
                </a:solidFill>
              </a:rPr>
              <a:t>TOP-toiminnan-ohjausjärjestelmä</a:t>
            </a:r>
            <a:br>
              <a:rPr lang="fi-FI" sz="1400" dirty="0"/>
            </a:br>
            <a:r>
              <a:rPr lang="fi-FI" sz="1400" dirty="0"/>
              <a:t>Valtori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D4293B9F-19C8-4E00-864E-A8F3D7F8FCEE}"/>
              </a:ext>
            </a:extLst>
          </p:cNvPr>
          <p:cNvSpPr txBox="1"/>
          <p:nvPr/>
        </p:nvSpPr>
        <p:spPr>
          <a:xfrm>
            <a:off x="7157684" y="2245989"/>
            <a:ext cx="1446763" cy="973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4. Palkeitten robotti siirtää tiedon Kiekun Ajanhallintaan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7929921-C27E-4D4F-9109-D8AF2F94C0BA}"/>
              </a:ext>
            </a:extLst>
          </p:cNvPr>
          <p:cNvSpPr txBox="1"/>
          <p:nvPr/>
        </p:nvSpPr>
        <p:spPr>
          <a:xfrm>
            <a:off x="7157684" y="3409850"/>
            <a:ext cx="1525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5. Esimiehet hyväksyvät tunnit Kiekussa</a:t>
            </a:r>
          </a:p>
        </p:txBody>
      </p:sp>
      <p:sp>
        <p:nvSpPr>
          <p:cNvPr id="24" name="Nuoli: Oikea 23">
            <a:extLst>
              <a:ext uri="{FF2B5EF4-FFF2-40B4-BE49-F238E27FC236}">
                <a16:creationId xmlns:a16="http://schemas.microsoft.com/office/drawing/2014/main" id="{AB0B3481-758A-4FE5-AC00-B23256045976}"/>
              </a:ext>
            </a:extLst>
          </p:cNvPr>
          <p:cNvSpPr/>
          <p:nvPr/>
        </p:nvSpPr>
        <p:spPr>
          <a:xfrm rot="10800000">
            <a:off x="2648470" y="4148514"/>
            <a:ext cx="3435697" cy="297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73B6FE4B-B3F5-4A8B-A3CD-BE8E14BDEFF2}"/>
              </a:ext>
            </a:extLst>
          </p:cNvPr>
          <p:cNvSpPr txBox="1"/>
          <p:nvPr/>
        </p:nvSpPr>
        <p:spPr>
          <a:xfrm>
            <a:off x="1022897" y="3927682"/>
            <a:ext cx="1525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6. Varmistustieto palautuu </a:t>
            </a:r>
            <a:r>
              <a:rPr lang="fi-FI" sz="1400" dirty="0" err="1"/>
              <a:t>TOP:iin</a:t>
            </a:r>
            <a:endParaRPr lang="fi-FI" sz="1400" dirty="0"/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2653D7E3-838F-444B-ACF6-63CFB09B94A4}"/>
              </a:ext>
            </a:extLst>
          </p:cNvPr>
          <p:cNvSpPr txBox="1"/>
          <p:nvPr/>
        </p:nvSpPr>
        <p:spPr>
          <a:xfrm>
            <a:off x="5280136" y="782666"/>
            <a:ext cx="31112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5"/>
                </a:solidFill>
              </a:rPr>
              <a:t>Kieku </a:t>
            </a:r>
            <a:br>
              <a:rPr lang="fi-FI" dirty="0">
                <a:solidFill>
                  <a:schemeClr val="accent5"/>
                </a:solidFill>
              </a:rPr>
            </a:br>
            <a:r>
              <a:rPr lang="fi-FI" dirty="0">
                <a:solidFill>
                  <a:schemeClr val="accent5"/>
                </a:solidFill>
              </a:rPr>
              <a:t>Ajanhallinta</a:t>
            </a:r>
            <a:br>
              <a:rPr lang="fi-FI" sz="1400" dirty="0"/>
            </a:br>
            <a:r>
              <a:rPr lang="fi-FI" sz="1400" dirty="0"/>
              <a:t>Palkeet</a:t>
            </a:r>
          </a:p>
        </p:txBody>
      </p:sp>
    </p:spTree>
    <p:extLst>
      <p:ext uri="{BB962C8B-B14F-4D97-AF65-F5344CB8AC3E}">
        <p14:creationId xmlns:p14="http://schemas.microsoft.com/office/powerpoint/2010/main" val="150717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12530D-9624-4F7F-8CB6-62AE658C3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Tilanne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D4CCD4-F5FD-426E-A828-5022A9E0D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Resurssit olemassa ja nimetty</a:t>
            </a:r>
          </a:p>
          <a:p>
            <a:pPr lvl="1"/>
            <a:r>
              <a:rPr lang="fi-FI" dirty="0"/>
              <a:t>Valtori, Palkeet, </a:t>
            </a:r>
            <a:r>
              <a:rPr lang="fi-FI" dirty="0" err="1"/>
              <a:t>Sofigate</a:t>
            </a:r>
            <a:endParaRPr lang="fi-FI" dirty="0"/>
          </a:p>
          <a:p>
            <a:pPr lvl="1"/>
            <a:r>
              <a:rPr lang="fi-FI" dirty="0" err="1"/>
              <a:t>ServiceNow</a:t>
            </a:r>
            <a:r>
              <a:rPr lang="fi-FI" dirty="0"/>
              <a:t>-osaaminen, RPA-osaaminen</a:t>
            </a:r>
          </a:p>
          <a:p>
            <a:r>
              <a:rPr lang="fi-FI" dirty="0" err="1"/>
              <a:t>Ylätason</a:t>
            </a:r>
            <a:r>
              <a:rPr lang="fi-FI" dirty="0"/>
              <a:t> ratkaisukonsepti olemassa, käyttötapaukset: tieto tiketiltä sopivaan muotoon</a:t>
            </a:r>
          </a:p>
          <a:p>
            <a:r>
              <a:rPr lang="fi-FI" dirty="0" err="1"/>
              <a:t>ServiceNow-tuntikirjausmoduli</a:t>
            </a:r>
            <a:r>
              <a:rPr lang="fi-FI" dirty="0"/>
              <a:t> otettu käyttöön testiympäristössä</a:t>
            </a:r>
          </a:p>
          <a:p>
            <a:r>
              <a:rPr lang="fi-FI" dirty="0"/>
              <a:t>Seuraavaksi: robotin tehtävän suunnittelu ja toteutus, pilotointi &amp; testaus sekä käyttöönotto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9C65B9-847A-4A0A-B948-B3FCD446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695-77B3-421A-A886-44717873CBA9}" type="datetime1">
              <a:rPr lang="fi-FI" smtClean="0"/>
              <a:t>23.4.2019</a:t>
            </a:fld>
            <a:endParaRPr lang="en-GB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BB84062-8BDB-4AC0-AAB2-3BE4CD4F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Valtori – Nora London</a:t>
            </a:r>
            <a:endParaRPr lang="en-GB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868777-72D0-4EA4-9D6B-6954C31C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8F27-D3E0-45E7-8EBF-C0DFD6010DB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462695"/>
      </p:ext>
    </p:extLst>
  </p:cSld>
  <p:clrMapOvr>
    <a:masterClrMapping/>
  </p:clrMapOvr>
</p:sld>
</file>

<file path=ppt/theme/theme1.xml><?xml version="1.0" encoding="utf-8"?>
<a:theme xmlns:a="http://schemas.openxmlformats.org/drawingml/2006/main" name="Valtori 16_9">
  <a:themeElements>
    <a:clrScheme name="Valtori">
      <a:dk1>
        <a:sysClr val="windowText" lastClr="000000"/>
      </a:dk1>
      <a:lt1>
        <a:sysClr val="window" lastClr="FFFFFF"/>
      </a:lt1>
      <a:dk2>
        <a:srgbClr val="007DA5"/>
      </a:dk2>
      <a:lt2>
        <a:srgbClr val="6DC6E7"/>
      </a:lt2>
      <a:accent1>
        <a:srgbClr val="007DA5"/>
      </a:accent1>
      <a:accent2>
        <a:srgbClr val="6DC6E7"/>
      </a:accent2>
      <a:accent3>
        <a:srgbClr val="BED600"/>
      </a:accent3>
      <a:accent4>
        <a:srgbClr val="F4AA00"/>
      </a:accent4>
      <a:accent5>
        <a:srgbClr val="E55302"/>
      </a:accent5>
      <a:accent6>
        <a:srgbClr val="FCE122"/>
      </a:accent6>
      <a:hlink>
        <a:srgbClr val="0000FF"/>
      </a:hlink>
      <a:folHlink>
        <a:srgbClr val="800080"/>
      </a:folHlink>
    </a:clrScheme>
    <a:fontScheme name="Valtor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b25b787659ae01c678066d46fcd949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643c11cf4c13186185f95add12dbb6b8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6D7300-1057-4A9E-A14C-940089F2C923}"/>
</file>

<file path=customXml/itemProps2.xml><?xml version="1.0" encoding="utf-8"?>
<ds:datastoreItem xmlns:ds="http://schemas.openxmlformats.org/officeDocument/2006/customXml" ds:itemID="{D0E4F5EA-D802-4C30-96E5-25CC18A30E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D3C4BA-9CAE-4F5D-9475-A63CF89CD2D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05ff2a3-2cca-434b-a88c-f0e526fec0a7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Valtori PowerPoint-laajakuvamalli 16_9</Template>
  <TotalTime>158</TotalTime>
  <Words>174</Words>
  <Application>Microsoft Office PowerPoint</Application>
  <PresentationFormat>Näytössä katseltava esitys (16:9)</PresentationFormat>
  <Paragraphs>34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Valtori 16_9</vt:lpstr>
      <vt:lpstr>Työajan kirjaus TOP-toiminnanohjausjärjestelmästä Kiekuun automaattisesti</vt:lpstr>
      <vt:lpstr>Taustaa</vt:lpstr>
      <vt:lpstr>Toteutus</vt:lpstr>
      <vt:lpstr>Tilanne</vt:lpstr>
    </vt:vector>
  </TitlesOfParts>
  <Company>Valtori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Massaviestinnän toimintatavan automatisointi</dc:title>
  <dc:creator>London Nora (Valtori)</dc:creator>
  <cp:lastModifiedBy>London Nora (Valtori)</cp:lastModifiedBy>
  <cp:revision>15</cp:revision>
  <dcterms:created xsi:type="dcterms:W3CDTF">2019-04-23T08:30:56Z</dcterms:created>
  <dcterms:modified xsi:type="dcterms:W3CDTF">2019-04-23T11:10:15Z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0x010100FC273FBDB1AAC448BDBB3CA1302F22C6</vt:lpwstr>
  </property>
</Properties>
</file>