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277" r:id="rId2"/>
    <p:sldId id="278" r:id="rId3"/>
    <p:sldId id="279" r:id="rId4"/>
    <p:sldId id="280" r:id="rId5"/>
    <p:sldId id="282" r:id="rId6"/>
    <p:sldId id="285" r:id="rId7"/>
    <p:sldId id="287" r:id="rId8"/>
    <p:sldId id="289" r:id="rId9"/>
    <p:sldId id="290" r:id="rId10"/>
    <p:sldId id="291" r:id="rId11"/>
    <p:sldId id="293" r:id="rId12"/>
    <p:sldId id="294" r:id="rId13"/>
    <p:sldId id="297" r:id="rId14"/>
    <p:sldId id="298" r:id="rId15"/>
    <p:sldId id="299" r:id="rId16"/>
    <p:sldId id="301" r:id="rId17"/>
    <p:sldId id="302" r:id="rId18"/>
    <p:sldId id="303" r:id="rId19"/>
    <p:sldId id="306" r:id="rId20"/>
    <p:sldId id="307" r:id="rId21"/>
    <p:sldId id="308" r:id="rId22"/>
    <p:sldId id="309" r:id="rId23"/>
    <p:sldId id="310" r:id="rId24"/>
    <p:sldId id="311" r:id="rId25"/>
    <p:sldId id="312" r:id="rId26"/>
    <p:sldId id="314" r:id="rId27"/>
    <p:sldId id="315" r:id="rId28"/>
    <p:sldId id="316" r:id="rId29"/>
    <p:sldId id="317" r:id="rId30"/>
    <p:sldId id="318" r:id="rId31"/>
    <p:sldId id="319" r:id="rId32"/>
    <p:sldId id="330" r:id="rId33"/>
    <p:sldId id="331" r:id="rId34"/>
    <p:sldId id="320" r:id="rId35"/>
    <p:sldId id="323" r:id="rId36"/>
    <p:sldId id="324" r:id="rId37"/>
    <p:sldId id="329" r:id="rId38"/>
    <p:sldId id="327" r:id="rId39"/>
    <p:sldId id="268" r:id="rId40"/>
  </p:sldIdLst>
  <p:sldSz cx="9144000" cy="6858000" type="screen4x3"/>
  <p:notesSz cx="6735763" cy="98663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4F88"/>
    <a:srgbClr val="E2E2E2"/>
    <a:srgbClr val="A3A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91" autoAdjust="0"/>
    <p:restoredTop sz="94660"/>
  </p:normalViewPr>
  <p:slideViewPr>
    <p:cSldViewPr showGuides="1">
      <p:cViewPr varScale="1">
        <p:scale>
          <a:sx n="69" d="100"/>
          <a:sy n="69" d="100"/>
        </p:scale>
        <p:origin x="131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846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53BEF-A3A7-40BC-800A-C44FC2D78C79}" type="datetimeFigureOut">
              <a:rPr lang="fi-FI" smtClean="0"/>
              <a:t>7.10.2019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1E14-0F26-49BC-8EFA-6E83411C7F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76036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CBE83-F401-4F3F-8646-5A63CA53523C}" type="datetimeFigureOut">
              <a:rPr lang="fi-FI" smtClean="0"/>
              <a:pPr/>
              <a:t>7.10.2019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DD12E-B47D-4DC2-A09A-B762B8C96EB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7371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916832"/>
            <a:ext cx="7200800" cy="178106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3824514"/>
            <a:ext cx="7200800" cy="468582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pic>
        <p:nvPicPr>
          <p:cNvPr id="4" name="Kuva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35" y="489428"/>
            <a:ext cx="3416779" cy="855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40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 leijon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8131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Vain otsikko ilman leijon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1637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0267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5355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yaa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3469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3118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35" y="489428"/>
            <a:ext cx="3416779" cy="855640"/>
          </a:xfrm>
          <a:prstGeom prst="rect">
            <a:avLst/>
          </a:prstGeom>
        </p:spPr>
      </p:pic>
      <p:sp>
        <p:nvSpPr>
          <p:cNvPr id="9" name="Tekstin paikkamerkki 8"/>
          <p:cNvSpPr>
            <a:spLocks noGrp="1"/>
          </p:cNvSpPr>
          <p:nvPr>
            <p:ph type="body" sz="quarter" idx="10" hasCustomPrompt="1"/>
          </p:nvPr>
        </p:nvSpPr>
        <p:spPr>
          <a:xfrm>
            <a:off x="1146630" y="2823908"/>
            <a:ext cx="320934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esittäjän tiedot</a:t>
            </a:r>
          </a:p>
        </p:txBody>
      </p:sp>
      <p:sp>
        <p:nvSpPr>
          <p:cNvPr id="7" name="Tekstin paikkamerkki 8"/>
          <p:cNvSpPr>
            <a:spLocks noGrp="1"/>
          </p:cNvSpPr>
          <p:nvPr>
            <p:ph type="body" sz="quarter" idx="11" hasCustomPrompt="1"/>
          </p:nvPr>
        </p:nvSpPr>
        <p:spPr>
          <a:xfrm>
            <a:off x="4528458" y="2823908"/>
            <a:ext cx="422000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tiedot</a:t>
            </a:r>
          </a:p>
        </p:txBody>
      </p:sp>
    </p:spTree>
    <p:extLst>
      <p:ext uri="{BB962C8B-B14F-4D97-AF65-F5344CB8AC3E}">
        <p14:creationId xmlns:p14="http://schemas.microsoft.com/office/powerpoint/2010/main" val="2994190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 hanketun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772816"/>
            <a:ext cx="7200800" cy="1656184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15616" y="3507701"/>
            <a:ext cx="7200800" cy="64807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4208016"/>
            <a:ext cx="7200800" cy="445120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380288" y="404813"/>
            <a:ext cx="1260000" cy="1260000"/>
          </a:xfrm>
        </p:spPr>
        <p:txBody>
          <a:bodyPr>
            <a:norm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050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fi-FI" dirty="0" smtClean="0"/>
              <a:t>Hanketunnus   </a:t>
            </a:r>
            <a:r>
              <a:rPr lang="fr-FR" dirty="0" smtClean="0"/>
              <a:t>3,5 x 3,5 cm    205 x 205 px</a:t>
            </a:r>
            <a:endParaRPr lang="fi-FI" dirty="0"/>
          </a:p>
        </p:txBody>
      </p:sp>
      <p:pic>
        <p:nvPicPr>
          <p:cNvPr id="11" name="Kuva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35" y="489428"/>
            <a:ext cx="3416779" cy="855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936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0939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väli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609" cy="118649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73314" y="1836057"/>
            <a:ext cx="7311054" cy="429010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 hasCustomPrompt="1"/>
          </p:nvPr>
        </p:nvSpPr>
        <p:spPr>
          <a:xfrm>
            <a:off x="576000" y="1391823"/>
            <a:ext cx="7308368" cy="503237"/>
          </a:xfrm>
        </p:spPr>
        <p:txBody>
          <a:bodyPr/>
          <a:lstStyle>
            <a:lvl1pPr marL="0" indent="0">
              <a:buNone/>
              <a:defRPr b="1" baseline="0"/>
            </a:lvl1pPr>
          </a:lstStyle>
          <a:p>
            <a:pPr lvl="0"/>
            <a:r>
              <a:rPr lang="fi-FI" dirty="0" smtClean="0"/>
              <a:t>Lisää väliotsikko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615743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76000" y="1386000"/>
            <a:ext cx="3600000" cy="4779304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sz="1600"/>
            </a:lvl1pPr>
            <a:lvl2pPr>
              <a:spcBef>
                <a:spcPts val="0"/>
              </a:spcBef>
              <a:spcAft>
                <a:spcPts val="1200"/>
              </a:spcAft>
              <a:defRPr sz="1600"/>
            </a:lvl2pPr>
            <a:lvl3pPr>
              <a:spcBef>
                <a:spcPts val="0"/>
              </a:spcBef>
              <a:spcAft>
                <a:spcPts val="1200"/>
              </a:spcAft>
              <a:defRPr sz="1600"/>
            </a:lvl3pPr>
            <a:lvl4pPr>
              <a:spcBef>
                <a:spcPts val="0"/>
              </a:spcBef>
              <a:spcAft>
                <a:spcPts val="1200"/>
              </a:spcAft>
              <a:defRPr sz="1600"/>
            </a:lvl4pPr>
            <a:lvl5pPr>
              <a:spcBef>
                <a:spcPts val="0"/>
              </a:spcBef>
              <a:spcAft>
                <a:spcPts val="12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283968" y="1386000"/>
            <a:ext cx="3600000" cy="4779304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929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386114"/>
            <a:ext cx="3600400" cy="4779189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705600" y="1476000"/>
            <a:ext cx="3455988" cy="480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13,35 x 9,6 cm | </a:t>
            </a:r>
            <a:r>
              <a:rPr lang="fr-FR" dirty="0" smtClean="0"/>
              <a:t>780 px x 565 px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973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i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386114"/>
            <a:ext cx="3600400" cy="4779189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705600" y="1476000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 baseline="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  <p:sp>
        <p:nvSpPr>
          <p:cNvPr id="10" name="Kuvan paikkamerkki 8"/>
          <p:cNvSpPr>
            <a:spLocks noGrp="1"/>
          </p:cNvSpPr>
          <p:nvPr>
            <p:ph type="pic" sz="quarter" idx="14" hasCustomPrompt="1"/>
          </p:nvPr>
        </p:nvSpPr>
        <p:spPr>
          <a:xfrm>
            <a:off x="705600" y="3152400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  <p:sp>
        <p:nvSpPr>
          <p:cNvPr id="11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05600" y="4807028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901028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 i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Kuvan paikkamerkki 6"/>
          <p:cNvSpPr>
            <a:spLocks noGrp="1"/>
          </p:cNvSpPr>
          <p:nvPr>
            <p:ph type="pic" sz="quarter" idx="13" hasCustomPrompt="1"/>
          </p:nvPr>
        </p:nvSpPr>
        <p:spPr>
          <a:xfrm>
            <a:off x="703942" y="1476000"/>
            <a:ext cx="7722000" cy="4804229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fi-FI" dirty="0" smtClean="0"/>
              <a:t>Lisää kuva                                                                  koko </a:t>
            </a:r>
            <a:r>
              <a:rPr lang="fr-FR" dirty="0" smtClean="0"/>
              <a:t>13,35 x 21,45 cm | 780 x 1265 px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229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ilaatik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684213" y="1484313"/>
            <a:ext cx="3752506" cy="2232025"/>
          </a:xfrm>
          <a:solidFill>
            <a:schemeClr val="accent3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9" name="Tekstin paikkamerkki 7"/>
          <p:cNvSpPr>
            <a:spLocks noGrp="1"/>
          </p:cNvSpPr>
          <p:nvPr>
            <p:ph type="body" sz="quarter" idx="14"/>
          </p:nvPr>
        </p:nvSpPr>
        <p:spPr>
          <a:xfrm>
            <a:off x="4644008" y="1484313"/>
            <a:ext cx="3752506" cy="2232025"/>
          </a:xfrm>
          <a:solidFill>
            <a:schemeClr val="accent1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0" name="Tekstin paikkamerkki 7"/>
          <p:cNvSpPr>
            <a:spLocks noGrp="1"/>
          </p:cNvSpPr>
          <p:nvPr>
            <p:ph type="body" sz="quarter" idx="15"/>
          </p:nvPr>
        </p:nvSpPr>
        <p:spPr>
          <a:xfrm>
            <a:off x="684213" y="4077072"/>
            <a:ext cx="3752506" cy="2232025"/>
          </a:xfrm>
          <a:solidFill>
            <a:schemeClr val="accent2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1" name="Tekstin paikkamerkki 7"/>
          <p:cNvSpPr>
            <a:spLocks noGrp="1"/>
          </p:cNvSpPr>
          <p:nvPr>
            <p:ph type="body" sz="quarter" idx="16"/>
          </p:nvPr>
        </p:nvSpPr>
        <p:spPr>
          <a:xfrm>
            <a:off x="4644008" y="4077072"/>
            <a:ext cx="3752506" cy="2232025"/>
          </a:xfrm>
          <a:solidFill>
            <a:schemeClr val="accent4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7" hasCustomPrompt="1"/>
          </p:nvPr>
        </p:nvSpPr>
        <p:spPr>
          <a:xfrm>
            <a:off x="684213" y="1484312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3" name="Tekstin paikkamerkki 6"/>
          <p:cNvSpPr>
            <a:spLocks noGrp="1"/>
          </p:cNvSpPr>
          <p:nvPr>
            <p:ph type="body" sz="quarter" idx="18" hasCustomPrompt="1"/>
          </p:nvPr>
        </p:nvSpPr>
        <p:spPr>
          <a:xfrm>
            <a:off x="4644000" y="1484312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4" name="Tekstin paikkamerkki 6"/>
          <p:cNvSpPr>
            <a:spLocks noGrp="1"/>
          </p:cNvSpPr>
          <p:nvPr>
            <p:ph type="body" sz="quarter" idx="19" hasCustomPrompt="1"/>
          </p:nvPr>
        </p:nvSpPr>
        <p:spPr>
          <a:xfrm>
            <a:off x="684213" y="4078800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5" name="Tekstin paikkamerkki 6"/>
          <p:cNvSpPr>
            <a:spLocks noGrp="1"/>
          </p:cNvSpPr>
          <p:nvPr>
            <p:ph type="body" sz="quarter" idx="20" hasCustomPrompt="1"/>
          </p:nvPr>
        </p:nvSpPr>
        <p:spPr>
          <a:xfrm>
            <a:off x="4644000" y="4078800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</p:spTree>
    <p:extLst>
      <p:ext uri="{BB962C8B-B14F-4D97-AF65-F5344CB8AC3E}">
        <p14:creationId xmlns:p14="http://schemas.microsoft.com/office/powerpoint/2010/main" val="254240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0" y="6482943"/>
            <a:ext cx="2114550" cy="171740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0"/>
            <a:ext cx="1618488" cy="3118104"/>
          </a:xfrm>
          <a:prstGeom prst="rect">
            <a:avLst/>
          </a:prstGeom>
        </p:spPr>
      </p:pic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368" cy="1186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76000" y="1386114"/>
            <a:ext cx="7308368" cy="4779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76000" y="6429829"/>
            <a:ext cx="975264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429829"/>
            <a:ext cx="2895600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388424" y="6429829"/>
            <a:ext cx="477416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025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52" r:id="rId5"/>
    <p:sldLayoutId id="2147483666" r:id="rId6"/>
    <p:sldLayoutId id="2147483668" r:id="rId7"/>
    <p:sldLayoutId id="2147483662" r:id="rId8"/>
    <p:sldLayoutId id="2147483669" r:id="rId9"/>
    <p:sldLayoutId id="2147483654" r:id="rId10"/>
    <p:sldLayoutId id="2147483670" r:id="rId11"/>
    <p:sldLayoutId id="2147483655" r:id="rId12"/>
    <p:sldLayoutId id="2147483665" r:id="rId13"/>
    <p:sldLayoutId id="2147483664" r:id="rId14"/>
    <p:sldLayoutId id="2147483661" r:id="rId15"/>
    <p:sldLayoutId id="2147483667" r:id="rId16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68400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688" indent="-18097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10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2204864"/>
            <a:ext cx="7200800" cy="1493033"/>
          </a:xfrm>
        </p:spPr>
        <p:txBody>
          <a:bodyPr/>
          <a:lstStyle/>
          <a:p>
            <a:r>
              <a:rPr lang="fi-FI" dirty="0" smtClean="0"/>
              <a:t>Taloudellinen katsaus</a:t>
            </a: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Syksy 2019 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i-FI" dirty="0" smtClean="0"/>
              <a:t>7.10.2019</a:t>
            </a:r>
          </a:p>
          <a:p>
            <a:r>
              <a:rPr lang="fi-FI" dirty="0" smtClean="0"/>
              <a:t>Kansantalousosasto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696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51620499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006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58933175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51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367575367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655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301273864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121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78972805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586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328613709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027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159536673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391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414441539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16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666827752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721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73705346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666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</a:t>
            </a:fld>
            <a:endParaRPr lang="fi-FI"/>
          </a:p>
        </p:txBody>
      </p:sp>
      <p:sp>
        <p:nvSpPr>
          <p:cNvPr id="7" name="Tekstiruutu 6"/>
          <p:cNvSpPr txBox="1"/>
          <p:nvPr/>
        </p:nvSpPr>
        <p:spPr>
          <a:xfrm>
            <a:off x="1542919" y="3140968"/>
            <a:ext cx="2915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FF0000"/>
                </a:solidFill>
              </a:rPr>
              <a:t>Tämä ei ole päivittynyt</a:t>
            </a:r>
            <a:endParaRPr lang="fi-FI" dirty="0">
              <a:solidFill>
                <a:srgbClr val="FF0000"/>
              </a:solidFill>
            </a:endParaRPr>
          </a:p>
        </p:txBody>
      </p:sp>
      <p:pic>
        <p:nvPicPr>
          <p:cNvPr id="8" name="Kuva 7"/>
          <p:cNvPicPr/>
          <p:nvPr>
            <p:extLst>
              <p:ext uri="{D42A27DB-BD31-4B8C-83A1-F6EECF244321}">
                <p14:modId xmlns:p14="http://schemas.microsoft.com/office/powerpoint/2010/main" val="309320062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539750" y="1825625"/>
            <a:ext cx="7575550" cy="5051425"/>
          </a:xfrm>
          <a:prstGeom prst="rect">
            <a:avLst/>
          </a:prstGeom>
        </p:spPr>
      </p:pic>
      <p:sp>
        <p:nvSpPr>
          <p:cNvPr id="6" name="Tekstiruutu 5"/>
          <p:cNvSpPr txBox="1"/>
          <p:nvPr/>
        </p:nvSpPr>
        <p:spPr>
          <a:xfrm>
            <a:off x="467544" y="1506270"/>
            <a:ext cx="34919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 smtClean="0"/>
              <a:t>Keskeiset ennusteluvut</a:t>
            </a:r>
            <a:endParaRPr lang="fi-FI" sz="1600" b="1" dirty="0"/>
          </a:p>
        </p:txBody>
      </p:sp>
    </p:spTree>
    <p:extLst>
      <p:ext uri="{BB962C8B-B14F-4D97-AF65-F5344CB8AC3E}">
        <p14:creationId xmlns:p14="http://schemas.microsoft.com/office/powerpoint/2010/main" val="3395747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14269091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701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94531837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2229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7362152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134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45249643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2844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78068226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6549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20701265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5525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532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78242867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984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74892338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180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71724033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569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56177916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29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388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3</a:t>
            </a:fld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292807985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576263" y="1806575"/>
            <a:ext cx="7380287" cy="4662488"/>
          </a:xfrm>
          <a:prstGeom prst="rect">
            <a:avLst/>
          </a:prstGeom>
          <a:ln w="0">
            <a:noFill/>
          </a:ln>
        </p:spPr>
      </p:pic>
      <p:sp>
        <p:nvSpPr>
          <p:cNvPr id="7" name="Tekstiruutu 6"/>
          <p:cNvSpPr txBox="1"/>
          <p:nvPr/>
        </p:nvSpPr>
        <p:spPr>
          <a:xfrm>
            <a:off x="467544" y="1506270"/>
            <a:ext cx="4428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 smtClean="0"/>
              <a:t>Muut keskeiset ennusteluvut</a:t>
            </a:r>
            <a:endParaRPr lang="fi-FI" sz="1600" b="1" dirty="0"/>
          </a:p>
        </p:txBody>
      </p:sp>
    </p:spTree>
    <p:extLst>
      <p:ext uri="{BB962C8B-B14F-4D97-AF65-F5344CB8AC3E}">
        <p14:creationId xmlns:p14="http://schemas.microsoft.com/office/powerpoint/2010/main" val="311057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72121583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30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167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56123635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31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358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32</a:t>
            </a:fld>
            <a:endParaRPr lang="fi-FI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000" y="1557848"/>
            <a:ext cx="7308368" cy="4823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47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33</a:t>
            </a:fld>
            <a:endParaRPr lang="fi-FI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558" y="1556792"/>
            <a:ext cx="7253251" cy="4824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89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396201002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34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231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51959522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35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262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58533100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36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333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134956107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22275" y="1492250"/>
            <a:ext cx="7450138" cy="4889500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37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731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39949203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38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607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dirty="0" smtClean="0"/>
              <a:t>Mikko Spolander</a:t>
            </a:r>
          </a:p>
          <a:p>
            <a:r>
              <a:rPr lang="fi-FI" dirty="0" smtClean="0"/>
              <a:t>Osastopäällikkö, ylijohtaja</a:t>
            </a:r>
          </a:p>
          <a:p>
            <a:r>
              <a:rPr lang="fi-FI" dirty="0" smtClean="0"/>
              <a:t>Puh. 02955 30006</a:t>
            </a:r>
          </a:p>
          <a:p>
            <a:r>
              <a:rPr lang="fi-FI" dirty="0" err="1" smtClean="0"/>
              <a:t>www.vm.fi</a:t>
            </a:r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i-FI" dirty="0"/>
              <a:t>Valtiovarainministeriön viestintä</a:t>
            </a:r>
          </a:p>
          <a:p>
            <a:r>
              <a:rPr lang="fi-FI" dirty="0" err="1"/>
              <a:t>vm-viestinta@vm.fi</a:t>
            </a:r>
            <a:endParaRPr lang="fi-FI" dirty="0"/>
          </a:p>
          <a:p>
            <a:r>
              <a:rPr lang="fi-FI" dirty="0"/>
              <a:t>Mediapalvelunumero (arkisin </a:t>
            </a:r>
            <a:r>
              <a:rPr lang="fi-FI" dirty="0" smtClean="0"/>
              <a:t>8–15) </a:t>
            </a:r>
            <a:r>
              <a:rPr lang="fi-FI" dirty="0"/>
              <a:t>02955 30500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424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173856138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909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235183162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6516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423333404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267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11875665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043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7140034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450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6223806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Kansantalousosasto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pPr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027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M_malliesitys_fin_v2015-10-07">
  <a:themeElements>
    <a:clrScheme name="VM">
      <a:dk1>
        <a:sysClr val="windowText" lastClr="000000"/>
      </a:dk1>
      <a:lt1>
        <a:sysClr val="window" lastClr="FFFFFF"/>
      </a:lt1>
      <a:dk2>
        <a:srgbClr val="304E88"/>
      </a:dk2>
      <a:lt2>
        <a:srgbClr val="EEECE1"/>
      </a:lt2>
      <a:accent1>
        <a:srgbClr val="304E88"/>
      </a:accent1>
      <a:accent2>
        <a:srgbClr val="A34E96"/>
      </a:accent2>
      <a:accent3>
        <a:srgbClr val="5AB5EC"/>
      </a:accent3>
      <a:accent4>
        <a:srgbClr val="A0CD3D"/>
      </a:accent4>
      <a:accent5>
        <a:srgbClr val="DDDDDD"/>
      </a:accent5>
      <a:accent6>
        <a:srgbClr val="ED2939"/>
      </a:accent6>
      <a:hlink>
        <a:srgbClr val="0000FF"/>
      </a:hlink>
      <a:folHlink>
        <a:srgbClr val="800080"/>
      </a:folHlink>
    </a:clrScheme>
    <a:fontScheme name="VM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4F88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VM_malliesitys_fin_v2015-10-07</Template>
  <TotalTime>4901</TotalTime>
  <Words>144</Words>
  <Application>Microsoft Office PowerPoint</Application>
  <PresentationFormat>Näytössä katseltava diaesitys (4:3)</PresentationFormat>
  <Paragraphs>124</Paragraphs>
  <Slides>39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39</vt:i4>
      </vt:variant>
    </vt:vector>
  </HeadingPairs>
  <TitlesOfParts>
    <vt:vector size="44" baseType="lpstr">
      <vt:lpstr>Arial</vt:lpstr>
      <vt:lpstr>Arial Narrow</vt:lpstr>
      <vt:lpstr>Calibri</vt:lpstr>
      <vt:lpstr>Verdana</vt:lpstr>
      <vt:lpstr>VM_malliesitys_fin_v2015-10-07</vt:lpstr>
      <vt:lpstr>Taloudellinen katsaus Syksy 2019  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VIP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Taloudellinen katsaus Kevät 2016</dc:title>
  <dc:creator>vmrantal</dc:creator>
  <cp:lastModifiedBy>Lehtimäki Mirjam</cp:lastModifiedBy>
  <cp:revision>257</cp:revision>
  <cp:lastPrinted>2016-09-12T08:12:50Z</cp:lastPrinted>
  <dcterms:created xsi:type="dcterms:W3CDTF">2015-12-15T11:34:57Z</dcterms:created>
  <dcterms:modified xsi:type="dcterms:W3CDTF">2019-10-07T06:17:37Z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webKey">
    <vt:lpwstr>5e91ca5cf0b68872f73b8c39f79b97e#vm.mahti2.vn.fi!/TWeb/toaxfront!80!0</vt:lpwstr>
  </property>
</Properties>
</file>