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0"/>
  </p:notesMasterIdLst>
  <p:sldIdLst>
    <p:sldId id="278" r:id="rId3"/>
    <p:sldId id="279" r:id="rId4"/>
    <p:sldId id="280" r:id="rId5"/>
    <p:sldId id="283" r:id="rId6"/>
    <p:sldId id="281" r:id="rId7"/>
    <p:sldId id="284" r:id="rId8"/>
    <p:sldId id="282" r:id="rId9"/>
    <p:sldId id="285" r:id="rId10"/>
    <p:sldId id="286" r:id="rId11"/>
    <p:sldId id="289" r:id="rId12"/>
    <p:sldId id="296" r:id="rId13"/>
    <p:sldId id="291" r:id="rId14"/>
    <p:sldId id="292" r:id="rId15"/>
    <p:sldId id="293" r:id="rId16"/>
    <p:sldId id="294" r:id="rId17"/>
    <p:sldId id="295" r:id="rId18"/>
    <p:sldId id="287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163" d="100"/>
          <a:sy n="163" d="100"/>
        </p:scale>
        <p:origin x="150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3011119\AppData\Local\Microsoft\Windows\INetCache\Content.Outlook\TMRBIAZ9\021019%20ho%20toimet%20kuviopohja%20tiedotustilaisuu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53864424321215E-2"/>
          <c:y val="0.16099116873139599"/>
          <c:w val="0.83055261286616577"/>
          <c:h val="0.552156353530956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'HO paketit '!$C$9</c:f>
              <c:strCache>
                <c:ptCount val="1"/>
                <c:pt idx="0">
                  <c:v> Pysyvät menolisäykset</c:v>
                </c:pt>
              </c:strCache>
            </c:strRef>
          </c:tx>
          <c:spPr>
            <a:solidFill>
              <a:srgbClr val="304E88"/>
            </a:solidFill>
            <a:ln>
              <a:noFill/>
            </a:ln>
            <a:effectLst/>
          </c:spPr>
          <c:invertIfNegative val="0"/>
          <c:cat>
            <c:numRef>
              <c:f>'HO paketit '!$D$6:$G$6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'HO paketit '!$D$9:$G$9</c:f>
              <c:numCache>
                <c:formatCode>0.0</c:formatCode>
                <c:ptCount val="4"/>
                <c:pt idx="0">
                  <c:v>1.0776049999999999</c:v>
                </c:pt>
                <c:pt idx="1">
                  <c:v>1.37496</c:v>
                </c:pt>
                <c:pt idx="2">
                  <c:v>1.3177449999999999</c:v>
                </c:pt>
                <c:pt idx="3">
                  <c:v>1.370215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5-45B9-995A-4777597D8CFC}"/>
            </c:ext>
          </c:extLst>
        </c:ser>
        <c:ser>
          <c:idx val="1"/>
          <c:order val="1"/>
          <c:tx>
            <c:strRef>
              <c:f>'HO paketit '!$C$23</c:f>
              <c:strCache>
                <c:ptCount val="1"/>
                <c:pt idx="0">
                  <c:v>Veropäätökset ja menojen uudelleen kohdennukset</c:v>
                </c:pt>
              </c:strCache>
            </c:strRef>
          </c:tx>
          <c:spPr>
            <a:solidFill>
              <a:srgbClr val="479A36"/>
            </a:solidFill>
            <a:ln>
              <a:noFill/>
            </a:ln>
            <a:effectLst/>
          </c:spPr>
          <c:invertIfNegative val="0"/>
          <c:val>
            <c:numRef>
              <c:f>'HO paketit '!$D$23:$G$23</c:f>
              <c:numCache>
                <c:formatCode>0.0</c:formatCode>
                <c:ptCount val="4"/>
                <c:pt idx="0">
                  <c:v>-0.23716666666666669</c:v>
                </c:pt>
                <c:pt idx="1">
                  <c:v>-0.65533333333333343</c:v>
                </c:pt>
                <c:pt idx="2">
                  <c:v>-0.81566666666666676</c:v>
                </c:pt>
                <c:pt idx="3">
                  <c:v>-0.93800000000000006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5-45B9-995A-4777597D8CFC}"/>
            </c:ext>
          </c:extLst>
        </c:ser>
        <c:ser>
          <c:idx val="2"/>
          <c:order val="2"/>
          <c:tx>
            <c:strRef>
              <c:f>'HO paketit '!$C$18</c:f>
              <c:strCache>
                <c:ptCount val="1"/>
                <c:pt idx="0">
                  <c:v> Kertaluonteiset menolisäykset</c:v>
                </c:pt>
              </c:strCache>
            </c:strRef>
          </c:tx>
          <c:spPr>
            <a:solidFill>
              <a:srgbClr val="A34E96"/>
            </a:solidFill>
            <a:ln>
              <a:noFill/>
            </a:ln>
            <a:effectLst/>
          </c:spPr>
          <c:invertIfNegative val="0"/>
          <c:val>
            <c:numRef>
              <c:f>'HO paketit '!$D$18:$G$18</c:f>
              <c:numCache>
                <c:formatCode>0.0</c:formatCode>
                <c:ptCount val="4"/>
                <c:pt idx="0">
                  <c:v>0.90164500000000003</c:v>
                </c:pt>
                <c:pt idx="1">
                  <c:v>0.57172500000000004</c:v>
                </c:pt>
                <c:pt idx="2">
                  <c:v>0.29659500000000005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5-45B9-995A-4777597D8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0886208"/>
        <c:axId val="1080886536"/>
      </c:barChart>
      <c:lineChart>
        <c:grouping val="standard"/>
        <c:varyColors val="0"/>
        <c:ser>
          <c:idx val="3"/>
          <c:order val="3"/>
          <c:tx>
            <c:strRef>
              <c:f>'HO paketit '!$C$20</c:f>
              <c:strCache>
                <c:ptCount val="1"/>
                <c:pt idx="0">
                  <c:v>Toimenpidekokonaisuuden vaikutus yhteensä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val>
            <c:numRef>
              <c:f>'HO paketit '!$D$20:$G$20</c:f>
              <c:numCache>
                <c:formatCode>0.0</c:formatCode>
                <c:ptCount val="4"/>
                <c:pt idx="0" formatCode="0.00">
                  <c:v>1.7420833333333332</c:v>
                </c:pt>
                <c:pt idx="1">
                  <c:v>1.2913516666666665</c:v>
                </c:pt>
                <c:pt idx="2">
                  <c:v>0.79867333333333324</c:v>
                </c:pt>
                <c:pt idx="3">
                  <c:v>0.4322149999999999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F5-45B9-995A-4777597D8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886208"/>
        <c:axId val="1080886536"/>
      </c:lineChart>
      <c:catAx>
        <c:axId val="10808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80886536"/>
        <c:crosses val="autoZero"/>
        <c:auto val="1"/>
        <c:lblAlgn val="ctr"/>
        <c:lblOffset val="100"/>
        <c:noMultiLvlLbl val="0"/>
      </c:catAx>
      <c:valAx>
        <c:axId val="1080886536"/>
        <c:scaling>
          <c:orientation val="minMax"/>
          <c:max val="3"/>
          <c:min val="-1.5"/>
        </c:scaling>
        <c:delete val="0"/>
        <c:axPos val="l"/>
        <c:majorGridlines>
          <c:spPr>
            <a:ln w="4445" cap="flat" cmpd="sng" algn="ctr">
              <a:solidFill>
                <a:srgbClr val="B2B4B3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80886208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0.08763</cdr:x>
      <cdr:y>0.0475</cdr:y>
    </cdr:from>
    <cdr:to>
      <cdr:x>0.91236</cdr:x>
      <cdr:y>0.11798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95323" y="241795"/>
          <a:ext cx="4661473" cy="358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Hallitusohjelman toimenpidekokonaisuudet</a:t>
          </a:r>
          <a:endParaRPr lang="fi-FI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0.08918</cdr:x>
      <cdr:y>0.08839</cdr:y>
    </cdr:from>
    <cdr:to>
      <cdr:x>0.55978</cdr:x>
      <cdr:y>0.15887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504056" y="449960"/>
          <a:ext cx="2659887" cy="358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mrd. euroa</a:t>
          </a:r>
          <a:endParaRPr lang="fi-FI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0.07015</cdr:x>
      <cdr:y>0.79065</cdr:y>
    </cdr:from>
    <cdr:to>
      <cdr:x>0.77953</cdr:x>
      <cdr:y>0.96814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6488" y="4157536"/>
          <a:ext cx="4009524" cy="93333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2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767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74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4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4.10.2019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4.10.2019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24213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630776"/>
            <a:ext cx="7200800" cy="4860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156012"/>
            <a:ext cx="7200800" cy="33384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303610"/>
            <a:ext cx="1260000" cy="945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1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1" y="108858"/>
            <a:ext cx="7308609" cy="8898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377043"/>
            <a:ext cx="7311054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043868"/>
            <a:ext cx="7308368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3568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60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900"/>
              </a:spcAft>
              <a:defRPr sz="1200"/>
            </a:lvl1pPr>
            <a:lvl2pPr>
              <a:spcBef>
                <a:spcPts val="0"/>
              </a:spcBef>
              <a:spcAft>
                <a:spcPts val="900"/>
              </a:spcAft>
              <a:defRPr sz="1200"/>
            </a:lvl2pPr>
            <a:lvl3pPr>
              <a:spcBef>
                <a:spcPts val="0"/>
              </a:spcBef>
              <a:spcAft>
                <a:spcPts val="900"/>
              </a:spcAft>
              <a:defRPr sz="1200"/>
            </a:lvl3pPr>
            <a:lvl4pPr>
              <a:spcBef>
                <a:spcPts val="0"/>
              </a:spcBef>
              <a:spcAft>
                <a:spcPts val="900"/>
              </a:spcAft>
              <a:defRPr sz="1200"/>
            </a:lvl4pPr>
            <a:lvl5pPr>
              <a:spcBef>
                <a:spcPts val="0"/>
              </a:spcBef>
              <a:spcAft>
                <a:spcPts val="900"/>
              </a:spcAft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600000" cy="3584478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3604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051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23643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3605271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97215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107000"/>
            <a:ext cx="7722000" cy="36031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0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113235"/>
            <a:ext cx="3752506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113235"/>
            <a:ext cx="3752506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3057804"/>
            <a:ext cx="3752506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3057804"/>
            <a:ext cx="3752506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360112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931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915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4.10.2019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825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4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777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73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117931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603647" indent="0">
              <a:buNone/>
              <a:defRPr sz="900"/>
            </a:lvl3pPr>
            <a:lvl4pPr marL="941785" indent="0">
              <a:buNone/>
              <a:defRPr sz="900"/>
            </a:lvl4pPr>
            <a:lvl5pPr marL="1077516" indent="0">
              <a:buNone/>
              <a:defRPr sz="9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117931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603647" indent="0">
              <a:buNone/>
              <a:defRPr sz="900"/>
            </a:lvl3pPr>
            <a:lvl4pPr marL="941785" indent="0">
              <a:buNone/>
              <a:defRPr sz="900"/>
            </a:lvl4pPr>
            <a:lvl5pPr marL="1077516" indent="0">
              <a:buNone/>
              <a:defRPr sz="9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148189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233857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08858"/>
            <a:ext cx="7308368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039586"/>
            <a:ext cx="7308368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8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5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272654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indent="-272654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16" indent="-135731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485" indent="-130969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864096"/>
          </a:xfrm>
        </p:spPr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6629" y="2139702"/>
            <a:ext cx="5400600" cy="486054"/>
          </a:xfrm>
        </p:spPr>
        <p:txBody>
          <a:bodyPr/>
          <a:lstStyle/>
          <a:p>
            <a:r>
              <a:rPr lang="fi-FI" dirty="0" smtClean="0"/>
              <a:t>Syksy 2019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38151" y="2724244"/>
            <a:ext cx="5404024" cy="306964"/>
          </a:xfrm>
        </p:spPr>
        <p:txBody>
          <a:bodyPr/>
          <a:lstStyle/>
          <a:p>
            <a:r>
              <a:rPr lang="fi-FI" dirty="0" smtClean="0"/>
              <a:t>Tiedotustilaisuus 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Julkinen talous heikkenee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03992" y="1039586"/>
            <a:ext cx="7596400" cy="3584392"/>
          </a:xfrm>
        </p:spPr>
        <p:txBody>
          <a:bodyPr/>
          <a:lstStyle/>
          <a:p>
            <a:r>
              <a:rPr lang="fi-FI" dirty="0" smtClean="0"/>
              <a:t>Julkinen talous on velkaantunut koko noususuhdanteen ajan.</a:t>
            </a:r>
          </a:p>
          <a:p>
            <a:r>
              <a:rPr lang="fi-FI" dirty="0" smtClean="0"/>
              <a:t>Julkisen talouden alijäämä kasvaa lähivuosina.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alouskasvu vaimenee.</a:t>
            </a:r>
          </a:p>
          <a:p>
            <a:pPr lvl="1"/>
            <a:r>
              <a:rPr lang="fi-FI" dirty="0" smtClean="0"/>
              <a:t>Hallitusohjelman toimeenpano ja väestön ikääntyminen kasvattavat julkisia menoja.</a:t>
            </a:r>
          </a:p>
          <a:p>
            <a:r>
              <a:rPr lang="fi-FI" dirty="0" smtClean="0"/>
              <a:t>Julkisen talouden tasapainottaminen edellyttää työllisyyttä, tuottavuutta ja julkista taloutta kohentavia toimia.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4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900" dirty="0"/>
              <a:t>Hallitusohjelman panostukset kasvattavat alijäämää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2D72BAF-8CDA-4878-B74D-CAA2BE485765}" type="slidenum">
              <a:rPr lang="fi-FI">
                <a:solidFill>
                  <a:srgbClr val="304E88"/>
                </a:solidFill>
                <a:latin typeface="Arial"/>
              </a:rPr>
              <a:pPr defTabSz="685800">
                <a:defRPr/>
              </a:pPr>
              <a:t>11</a:t>
            </a:fld>
            <a:endParaRPr lang="fi-FI">
              <a:solidFill>
                <a:srgbClr val="304E88"/>
              </a:solidFill>
              <a:latin typeface="Arial"/>
            </a:endParaRPr>
          </a:p>
        </p:txBody>
      </p:sp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590836"/>
              </p:ext>
            </p:extLst>
          </p:nvPr>
        </p:nvGraphicFramePr>
        <p:xfrm>
          <a:off x="827584" y="878718"/>
          <a:ext cx="4239090" cy="394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1"/>
          <p:cNvSpPr txBox="1"/>
          <p:nvPr/>
        </p:nvSpPr>
        <p:spPr>
          <a:xfrm>
            <a:off x="1043608" y="4665094"/>
            <a:ext cx="1336204" cy="1572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Lähde: VM</a:t>
            </a: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5148064" y="1131590"/>
            <a:ext cx="3600400" cy="3600400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700" dirty="0" smtClean="0"/>
              <a:t>Pysyviä </a:t>
            </a:r>
            <a:r>
              <a:rPr lang="fi-FI" sz="1700" dirty="0" smtClean="0"/>
              <a:t>menolisäyksiä </a:t>
            </a:r>
            <a:r>
              <a:rPr lang="fi-FI" sz="1700" dirty="0" smtClean="0"/>
              <a:t>katetaan pysyvin tulonlisäyksin ja uudelleenkohdennuksin.</a:t>
            </a:r>
          </a:p>
          <a:p>
            <a:pPr lvl="1"/>
            <a:r>
              <a:rPr lang="fi-FI" sz="1300" dirty="0"/>
              <a:t>Toistaiseksi kattamatta jää noin 400 miljoonaa euroa vuonna 2023.</a:t>
            </a:r>
            <a:endParaRPr lang="fi-FI" sz="1300" dirty="0" smtClean="0"/>
          </a:p>
          <a:p>
            <a:pPr marL="277812" indent="-285750"/>
            <a:r>
              <a:rPr lang="fi-FI" sz="1700" dirty="0" smtClean="0"/>
              <a:t>Kertaluonteiset </a:t>
            </a:r>
            <a:r>
              <a:rPr lang="fi-FI" sz="1700" dirty="0" smtClean="0"/>
              <a:t>menolisäykset </a:t>
            </a:r>
            <a:r>
              <a:rPr lang="fi-FI" sz="1700" dirty="0" smtClean="0"/>
              <a:t>kasvattavat alijäämää vuosina 2020−2022.</a:t>
            </a:r>
          </a:p>
          <a:p>
            <a:pPr marL="277812" indent="-285750"/>
            <a:r>
              <a:rPr lang="fi-FI" sz="1700" dirty="0"/>
              <a:t>Kokonaisuutena toimenpiteet kasvattavat </a:t>
            </a:r>
            <a:r>
              <a:rPr lang="fi-FI" sz="1700" dirty="0" smtClean="0"/>
              <a:t>julkisen talouden alijäämää noin </a:t>
            </a:r>
            <a:r>
              <a:rPr lang="fi-FI" sz="1700" dirty="0"/>
              <a:t>1,7 </a:t>
            </a:r>
            <a:r>
              <a:rPr lang="fi-FI" sz="1700" dirty="0" smtClean="0"/>
              <a:t>miljardilla </a:t>
            </a:r>
            <a:r>
              <a:rPr lang="fi-FI" sz="1700" dirty="0"/>
              <a:t>eurolla </a:t>
            </a:r>
            <a:r>
              <a:rPr lang="fi-FI" sz="1700" dirty="0" smtClean="0"/>
              <a:t>vuonna 2020.</a:t>
            </a:r>
            <a:endParaRPr lang="fi-FI" sz="1700" dirty="0"/>
          </a:p>
          <a:p>
            <a:pPr marL="0" indent="0">
              <a:buFont typeface="Verdana" panose="020B0604030504040204" pitchFamily="34" charset="0"/>
              <a:buNone/>
            </a:pP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3015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740416" cy="889873"/>
          </a:xfrm>
        </p:spPr>
        <p:txBody>
          <a:bodyPr>
            <a:normAutofit/>
          </a:bodyPr>
          <a:lstStyle/>
          <a:p>
            <a:r>
              <a:rPr lang="fi-FI" dirty="0" smtClean="0"/>
              <a:t>Julkinen talous velkaantuu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5436096" y="998731"/>
            <a:ext cx="3455960" cy="3368368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700" dirty="0" smtClean="0"/>
              <a:t>Valtion ja paikallishallinnon menot ovat ylittäneet tulot vuodesta 2008 lähtien.</a:t>
            </a:r>
          </a:p>
          <a:p>
            <a:r>
              <a:rPr lang="fi-FI" sz="1700" dirty="0" smtClean="0"/>
              <a:t>Valtion ja paikallishallinnon yhteenlaskettu alijäämä on lähes 5,5 miljardia euroa vuonna 2023.</a:t>
            </a:r>
          </a:p>
          <a:p>
            <a:r>
              <a:rPr lang="fi-FI" sz="1700" dirty="0" smtClean="0"/>
              <a:t>Huom. kansantalouden tilinpidon valtionhallinnon alijäämässä ei vielä ennustejaksolla näy uusien hävittäjien rahoitus.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2" y="998731"/>
            <a:ext cx="4219756" cy="263534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83568" y="3645209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Tilastokeskus, VM</a:t>
            </a:r>
            <a:endParaRPr lang="fi-FI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Velkasuhde kääntyy uudelleen kasvuun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  <p:extLst/>
          </p:nvPr>
        </p:nvPicPr>
        <p:blipFill>
          <a:blip r:embed="rId2"/>
          <a:stretch>
            <a:fillRect/>
          </a:stretch>
        </p:blipFill>
        <p:spPr>
          <a:xfrm>
            <a:off x="503992" y="1059582"/>
            <a:ext cx="4068008" cy="285033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788024" y="1059582"/>
            <a:ext cx="3384376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800"/>
              </a:spcAft>
              <a:buFont typeface="Verdana" panose="020B0604030504040204" pitchFamily="34" charset="0"/>
              <a:buChar char="‒"/>
            </a:pPr>
            <a:r>
              <a:rPr lang="fi-FI" sz="1700" dirty="0"/>
              <a:t>Väestön ikääntymisen vuoksi velkasuhteen kasvu uhkaa jatkua myös tulevina vuosikymmeninä.</a:t>
            </a:r>
          </a:p>
          <a:p>
            <a:endParaRPr lang="fi-FI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ikääntyminen kasvattaa julkisia menoja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60032" y="1277358"/>
            <a:ext cx="3312368" cy="3348372"/>
          </a:xfrm>
        </p:spPr>
        <p:txBody>
          <a:bodyPr/>
          <a:lstStyle/>
          <a:p>
            <a:r>
              <a:rPr lang="fi-FI" sz="1700" dirty="0" smtClean="0"/>
              <a:t>Menot kasvavat, vaikka uusia menoja kasvattavia päätöksiä ei tehtäisi.</a:t>
            </a:r>
          </a:p>
          <a:p>
            <a:r>
              <a:rPr lang="fi-FI" sz="1700" dirty="0" smtClean="0"/>
              <a:t>Pitkällä aikavälillä julkinen talous ei ole kestävällä pohjalla.</a:t>
            </a:r>
            <a:endParaRPr lang="fi-FI" sz="17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2" y="1275606"/>
            <a:ext cx="4009072" cy="2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03992" y="108858"/>
            <a:ext cx="7524392" cy="889873"/>
          </a:xfrm>
        </p:spPr>
        <p:txBody>
          <a:bodyPr>
            <a:normAutofit/>
          </a:bodyPr>
          <a:lstStyle/>
          <a:p>
            <a:r>
              <a:rPr lang="fi-FI" dirty="0" smtClean="0"/>
              <a:t>Julkisen talouden ennuste: riskit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355976" y="1131590"/>
            <a:ext cx="4176464" cy="3584478"/>
          </a:xfrm>
        </p:spPr>
        <p:txBody>
          <a:bodyPr>
            <a:normAutofit lnSpcReduction="10000"/>
          </a:bodyPr>
          <a:lstStyle/>
          <a:p>
            <a:r>
              <a:rPr lang="fi-FI" sz="1700" dirty="0" smtClean="0"/>
              <a:t>Valtion menokehyksissä on varauduttu menonlisäyksiin, jotka toteutuessaan kasvattaisivat alijäämää:</a:t>
            </a:r>
          </a:p>
          <a:p>
            <a:pPr lvl="1"/>
            <a:r>
              <a:rPr lang="fi-FI" sz="1200" dirty="0" smtClean="0"/>
              <a:t>Kaikista tulevaisuusinvestointiohjelman menonlisäyksistä ei ole vielä päätetty: kehyksissä on varauduttu lisäpanostuksiin noin 0,85 miljardia euroa vuosina 2021 ja 2022.</a:t>
            </a:r>
          </a:p>
          <a:p>
            <a:pPr lvl="1"/>
            <a:r>
              <a:rPr lang="fi-FI" sz="1200" dirty="0" smtClean="0"/>
              <a:t>Lisätalousarvioita varten on varattu 300 miljardia euroa </a:t>
            </a:r>
            <a:r>
              <a:rPr lang="fi-FI" sz="1200" dirty="0"/>
              <a:t>v</a:t>
            </a:r>
            <a:r>
              <a:rPr lang="fi-FI" sz="1200" dirty="0" smtClean="0"/>
              <a:t>uosina 2020−2022 ja 100 miljoonaa euroa vuonna 2023.</a:t>
            </a:r>
          </a:p>
          <a:p>
            <a:r>
              <a:rPr lang="fi-FI" sz="1700" dirty="0" smtClean="0"/>
              <a:t>Tavoiteltu työllisyyden ja tuottavuuden koheneminen vahvistaisi toteutuessaan julkista taloutta.</a:t>
            </a:r>
            <a:endParaRPr lang="fi-FI" sz="17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58713"/>
            <a:ext cx="3684544" cy="230108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67544" y="3619784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Lähde: Tilastokeskus, VM</a:t>
            </a:r>
            <a:endParaRPr lang="fi-FI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ennusteluvut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98731"/>
            <a:ext cx="6264696" cy="38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1498105"/>
            <a:ext cx="3165005" cy="1404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/>
              <a:t>Valtiovarainministeriön viestintä</a:t>
            </a:r>
          </a:p>
          <a:p>
            <a:r>
              <a:rPr lang="fi-FI" sz="900" dirty="0" err="1"/>
              <a:t>vm-viestinta@vm.fi</a:t>
            </a:r>
            <a:endParaRPr lang="fi-FI" sz="900" dirty="0"/>
          </a:p>
          <a:p>
            <a:r>
              <a:rPr lang="fi-FI" sz="900" dirty="0"/>
              <a:t>Mediapalvelunumero (ma–pe 8–16) 02955 30500</a:t>
            </a:r>
          </a:p>
          <a:p>
            <a:endParaRPr lang="fi-FI" sz="900" dirty="0"/>
          </a:p>
          <a:p>
            <a:endParaRPr lang="fi-FI" sz="900" dirty="0"/>
          </a:p>
          <a:p>
            <a:r>
              <a:rPr lang="fi-FI" sz="900" dirty="0" err="1"/>
              <a:t>www.tutkibudjettia.fi</a:t>
            </a:r>
            <a:r>
              <a:rPr lang="fi-FI" sz="900" dirty="0"/>
              <a:t> </a:t>
            </a:r>
          </a:p>
          <a:p>
            <a:endParaRPr lang="fi-FI" sz="900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572000" y="2091502"/>
            <a:ext cx="1041773" cy="2173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907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7.10.2019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2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735546"/>
            <a:ext cx="5688632" cy="3672408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 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99543"/>
            <a:ext cx="7848872" cy="381642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Talouskasvu </a:t>
            </a:r>
            <a:r>
              <a:rPr lang="fi-F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jatkuu vielä.</a:t>
            </a:r>
          </a:p>
          <a:p>
            <a:endParaRPr lang="fi-F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Kotimainen </a:t>
            </a:r>
            <a:r>
              <a:rPr lang="fi-F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kysyntä ylläpitää </a:t>
            </a:r>
            <a:r>
              <a:rPr lang="fi-F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talouskasvua. </a:t>
            </a:r>
          </a:p>
          <a:p>
            <a:endParaRPr lang="fi-F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Epävarma ulkoinen ympäristö hidastaa kasvua. </a:t>
            </a:r>
          </a:p>
          <a:p>
            <a:endParaRPr lang="fi-F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Julkisen </a:t>
            </a:r>
            <a:r>
              <a:rPr lang="fi-F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kulutuksen ja investointien merkitys BKT:n kasvulle korostuu varsinkin ensi vuonna. </a:t>
            </a:r>
          </a:p>
          <a:p>
            <a:endParaRPr lang="fi-FI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8316480" cy="889873"/>
          </a:xfrm>
        </p:spPr>
        <p:txBody>
          <a:bodyPr>
            <a:noAutofit/>
          </a:bodyPr>
          <a:lstStyle/>
          <a:p>
            <a:r>
              <a:rPr lang="fi-FI" sz="2800" dirty="0" smtClean="0"/>
              <a:t>Kotimainen </a:t>
            </a:r>
            <a:r>
              <a:rPr lang="fi-FI" sz="2800" dirty="0"/>
              <a:t>talouskehitys näyttää vielä lähiaikoina </a:t>
            </a:r>
            <a:r>
              <a:rPr lang="fi-FI" sz="2800" dirty="0" smtClean="0"/>
              <a:t>myönteiseltä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608321" y="1059582"/>
            <a:ext cx="3457575" cy="3906837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Yksityisen kulutuksen kasvu jatkuu </a:t>
            </a:r>
            <a:r>
              <a:rPr lang="fi-FI" dirty="0"/>
              <a:t>ansiotason nousun </a:t>
            </a:r>
            <a:r>
              <a:rPr lang="fi-FI" dirty="0" smtClean="0"/>
              <a:t>ja </a:t>
            </a:r>
            <a:r>
              <a:rPr lang="fi-FI" dirty="0"/>
              <a:t>korkean työllisyyden tukemana. </a:t>
            </a:r>
            <a:endParaRPr lang="fi-FI" dirty="0" smtClean="0"/>
          </a:p>
          <a:p>
            <a:r>
              <a:rPr lang="fi-FI" dirty="0"/>
              <a:t>Kansainvälisen </a:t>
            </a:r>
            <a:r>
              <a:rPr lang="fi-FI" dirty="0" smtClean="0"/>
              <a:t>suhdanteen </a:t>
            </a:r>
            <a:r>
              <a:rPr lang="fi-FI" dirty="0"/>
              <a:t>heikentyminen </a:t>
            </a:r>
            <a:r>
              <a:rPr lang="fi-FI" dirty="0" smtClean="0"/>
              <a:t>hidastaa investointien kasvua. </a:t>
            </a:r>
            <a:endParaRPr lang="fi-FI" dirty="0"/>
          </a:p>
          <a:p>
            <a:r>
              <a:rPr lang="fi-FI" dirty="0" smtClean="0"/>
              <a:t>Hallitusohjelma </a:t>
            </a:r>
            <a:r>
              <a:rPr lang="fi-FI" dirty="0"/>
              <a:t>lisää julkisia kulutusmenoja etupainotteisesti vuosina 2020–2023. </a:t>
            </a:r>
            <a:endParaRPr lang="fi-FI" dirty="0" smtClean="0"/>
          </a:p>
          <a:p>
            <a:r>
              <a:rPr lang="fi-FI" dirty="0" smtClean="0"/>
              <a:t>Julkisten investointien </a:t>
            </a:r>
            <a:r>
              <a:rPr lang="fi-FI" dirty="0"/>
              <a:t>tasoa pitävät tulevina vuosina edelleen korkealla mm. mittavat </a:t>
            </a:r>
            <a:r>
              <a:rPr lang="fi-FI" dirty="0" err="1" smtClean="0"/>
              <a:t>sote</a:t>
            </a:r>
            <a:r>
              <a:rPr lang="fi-FI" dirty="0" smtClean="0"/>
              <a:t>-investoinnit, </a:t>
            </a:r>
            <a:r>
              <a:rPr lang="fi-FI" dirty="0"/>
              <a:t>korjausvelan vähentäminen sekä kasvukeskusten suuret investointihankkeet</a:t>
            </a:r>
            <a:r>
              <a:rPr lang="fi-FI" dirty="0" smtClean="0"/>
              <a:t>. </a:t>
            </a:r>
          </a:p>
          <a:p>
            <a:endParaRPr lang="fi-FI" sz="1500" dirty="0"/>
          </a:p>
          <a:p>
            <a:endParaRPr lang="en-US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9271" y="1131590"/>
            <a:ext cx="509905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Kauppakonfliktit hidastaneet maailman talouskasvua sekä maailmankauppaa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220072" y="1203598"/>
            <a:ext cx="3671887" cy="376396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i-FI" dirty="0"/>
              <a:t>Maailmantalouden kasvu </a:t>
            </a:r>
            <a:r>
              <a:rPr lang="fi-FI" dirty="0" smtClean="0"/>
              <a:t>hidastuu.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Kasvu </a:t>
            </a:r>
            <a:r>
              <a:rPr lang="fi-FI" dirty="0"/>
              <a:t>elpyy </a:t>
            </a:r>
            <a:r>
              <a:rPr lang="fi-FI" dirty="0" smtClean="0"/>
              <a:t>euroalueen </a:t>
            </a:r>
            <a:r>
              <a:rPr lang="fi-FI" dirty="0"/>
              <a:t>mutta myös monien kehittyvien talouksien </a:t>
            </a:r>
            <a:r>
              <a:rPr lang="fi-FI" dirty="0" smtClean="0"/>
              <a:t>vetämänä vähitellen vuoden 2020 aikana. 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Ison-Britannian talousnäkymien </a:t>
            </a:r>
            <a:r>
              <a:rPr lang="fi-FI" dirty="0"/>
              <a:t>keskeinen kysymys on ero </a:t>
            </a:r>
            <a:r>
              <a:rPr lang="fi-FI" dirty="0" smtClean="0"/>
              <a:t>EU:sta. </a:t>
            </a:r>
          </a:p>
          <a:p>
            <a:pPr>
              <a:spcAft>
                <a:spcPts val="600"/>
              </a:spcAft>
            </a:pPr>
            <a:r>
              <a:rPr lang="fi-FI" dirty="0" smtClean="0"/>
              <a:t>Korkoympäristö </a:t>
            </a:r>
            <a:r>
              <a:rPr lang="fi-FI" dirty="0"/>
              <a:t>on muuttunut kuluvan vuoden aikana </a:t>
            </a:r>
            <a:r>
              <a:rPr lang="fi-FI" dirty="0" smtClean="0"/>
              <a:t>perusteellisesti.</a:t>
            </a:r>
          </a:p>
          <a:p>
            <a:pPr lvl="1">
              <a:spcAft>
                <a:spcPts val="600"/>
              </a:spcAft>
            </a:pPr>
            <a:r>
              <a:rPr lang="fi-FI" dirty="0" smtClean="0"/>
              <a:t>Euroopan keskuspankki ja Yhdysvaltain </a:t>
            </a:r>
            <a:r>
              <a:rPr lang="fi-FI" dirty="0"/>
              <a:t>keskuspankki </a:t>
            </a:r>
            <a:r>
              <a:rPr lang="fi-FI" dirty="0" smtClean="0"/>
              <a:t>ovat alkaneet keventää rahapolitiikkaa.</a:t>
            </a:r>
          </a:p>
          <a:p>
            <a:pPr lvl="1">
              <a:spcAft>
                <a:spcPts val="600"/>
              </a:spcAft>
            </a:pPr>
            <a:r>
              <a:rPr lang="fi-FI" dirty="0" smtClean="0"/>
              <a:t>Markkinakorot </a:t>
            </a:r>
            <a:r>
              <a:rPr lang="fi-FI" dirty="0"/>
              <a:t>ovat painuneet yhä syvemmälle nollan </a:t>
            </a:r>
            <a:r>
              <a:rPr lang="fi-FI" dirty="0" smtClean="0"/>
              <a:t>alapuolelle.</a:t>
            </a:r>
          </a:p>
          <a:p>
            <a:pPr lvl="1">
              <a:spcAft>
                <a:spcPts val="600"/>
              </a:spcAft>
            </a:pPr>
            <a:r>
              <a:rPr lang="fi-FI" dirty="0" smtClean="0"/>
              <a:t>Korkojen </a:t>
            </a:r>
            <a:r>
              <a:rPr lang="fi-FI" dirty="0"/>
              <a:t>odotetaan kuitenkin nousevan hienoisesti </a:t>
            </a:r>
            <a:r>
              <a:rPr lang="fi-FI" dirty="0" smtClean="0"/>
              <a:t>ennustejakson </a:t>
            </a:r>
            <a:r>
              <a:rPr lang="fi-FI" dirty="0"/>
              <a:t>lopulla. </a:t>
            </a:r>
            <a:endParaRPr lang="fi-FI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3992" y="1203598"/>
            <a:ext cx="4645025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Kotimainen kysyntä kasvaa vakaasti toimintaympäristön epävakaudesta huolimatta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3992" y="1201684"/>
            <a:ext cx="4441825" cy="29003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99193" y="1201684"/>
            <a:ext cx="3888432" cy="378301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Suomen </a:t>
            </a:r>
            <a:r>
              <a:rPr lang="fi-FI" dirty="0" smtClean="0"/>
              <a:t>viennin kasvu hidastuu ennen </a:t>
            </a:r>
            <a:r>
              <a:rPr lang="fi-FI" dirty="0"/>
              <a:t>kaikkea Euroopan heikentyneiden näkymien takia. </a:t>
            </a:r>
            <a:endParaRPr lang="fi-FI" dirty="0" smtClean="0"/>
          </a:p>
          <a:p>
            <a:r>
              <a:rPr lang="fi-FI" dirty="0" smtClean="0"/>
              <a:t>Kauppajännitteet hidastavat </a:t>
            </a:r>
            <a:r>
              <a:rPr lang="fi-FI" dirty="0"/>
              <a:t>Suomen </a:t>
            </a:r>
            <a:r>
              <a:rPr lang="fi-FI" dirty="0" smtClean="0"/>
              <a:t>viennin kasvua etenkin välillisesti.</a:t>
            </a:r>
          </a:p>
          <a:p>
            <a:r>
              <a:rPr lang="fi-FI" dirty="0" smtClean="0"/>
              <a:t>Kotimainen </a:t>
            </a:r>
            <a:r>
              <a:rPr lang="fi-FI" dirty="0"/>
              <a:t>kysyntä ylläpitää talouskasvua tulevina </a:t>
            </a:r>
            <a:r>
              <a:rPr lang="fi-FI" dirty="0" smtClean="0"/>
              <a:t>vuosina, vaikka</a:t>
            </a:r>
          </a:p>
          <a:p>
            <a:pPr lvl="1"/>
            <a:r>
              <a:rPr lang="fi-FI" dirty="0" smtClean="0"/>
              <a:t>Kiihtyvä </a:t>
            </a:r>
            <a:r>
              <a:rPr lang="fi-FI" dirty="0"/>
              <a:t>inflaatio sekä säästämisen </a:t>
            </a:r>
            <a:r>
              <a:rPr lang="fi-FI" dirty="0" smtClean="0"/>
              <a:t>lisääntyminen</a:t>
            </a:r>
            <a:r>
              <a:rPr lang="fi-FI" dirty="0"/>
              <a:t> </a:t>
            </a:r>
            <a:r>
              <a:rPr lang="fi-FI" dirty="0" smtClean="0"/>
              <a:t>hidastavat yksityisen kulutuksen kasvua</a:t>
            </a:r>
            <a:endParaRPr lang="fi-FI" dirty="0"/>
          </a:p>
          <a:p>
            <a:pPr lvl="1"/>
            <a:r>
              <a:rPr lang="fi-FI" dirty="0" smtClean="0"/>
              <a:t>Tuotannollisten </a:t>
            </a:r>
            <a:r>
              <a:rPr lang="fi-FI" dirty="0"/>
              <a:t>investointien kasvu hidastuu kansainvälisen talouden suhdanteen heikentyessä</a:t>
            </a:r>
            <a:r>
              <a:rPr lang="fi-FI" dirty="0" smtClean="0"/>
              <a:t>.</a:t>
            </a:r>
          </a:p>
          <a:p>
            <a:pPr lvl="1"/>
            <a:r>
              <a:rPr lang="fi-FI" dirty="0"/>
              <a:t>Asuinrakennusinvestoinnit </a:t>
            </a:r>
            <a:r>
              <a:rPr lang="fi-FI" dirty="0" smtClean="0"/>
              <a:t>supistuvat ja investointiaste laskee. </a:t>
            </a:r>
          </a:p>
        </p:txBody>
      </p:sp>
    </p:spTree>
    <p:extLst>
      <p:ext uri="{BB962C8B-B14F-4D97-AF65-F5344CB8AC3E}">
        <p14:creationId xmlns:p14="http://schemas.microsoft.com/office/powerpoint/2010/main" val="40203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Työllisyyden kasvu hidastumassa</a:t>
            </a:r>
            <a:endParaRPr lang="fi-FI" sz="232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92080" y="998731"/>
            <a:ext cx="3681412" cy="358457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Talouskasvun hidastuminen ja nimellispalkkojen nousu </a:t>
            </a:r>
            <a:r>
              <a:rPr lang="fi-FI" dirty="0" smtClean="0"/>
              <a:t>heikentävät </a:t>
            </a:r>
            <a:r>
              <a:rPr lang="fi-FI" dirty="0"/>
              <a:t>työllisyyden kasvua. </a:t>
            </a:r>
            <a:endParaRPr lang="fi-FI" dirty="0" smtClean="0"/>
          </a:p>
          <a:p>
            <a:r>
              <a:rPr lang="fi-FI" dirty="0"/>
              <a:t>Työttömyysasteen </a:t>
            </a:r>
            <a:r>
              <a:rPr lang="fi-FI" dirty="0" smtClean="0"/>
              <a:t>pieneneminen kiristää työmarkkinoita, </a:t>
            </a:r>
            <a:r>
              <a:rPr lang="fi-FI" dirty="0"/>
              <a:t>mikä </a:t>
            </a:r>
            <a:r>
              <a:rPr lang="fi-FI" dirty="0" smtClean="0"/>
              <a:t>yhdessä työvoiman </a:t>
            </a:r>
            <a:r>
              <a:rPr lang="fi-FI" dirty="0" err="1" smtClean="0"/>
              <a:t>kohtaanto</a:t>
            </a:r>
            <a:r>
              <a:rPr lang="fi-FI" dirty="0" smtClean="0"/>
              <a:t>-ongelmien kanssa vahvistaa </a:t>
            </a:r>
            <a:r>
              <a:rPr lang="fi-FI" dirty="0"/>
              <a:t>palkkojen nousupaineita.</a:t>
            </a:r>
          </a:p>
          <a:p>
            <a:r>
              <a:rPr lang="fi-FI" dirty="0" smtClean="0"/>
              <a:t>Työn tuottavuus kasvaa keskimääräistä hitaammin.</a:t>
            </a:r>
          </a:p>
          <a:p>
            <a:r>
              <a:rPr lang="fi-FI" dirty="0" smtClean="0"/>
              <a:t>Ansiotason </a:t>
            </a:r>
            <a:r>
              <a:rPr lang="fi-FI" dirty="0"/>
              <a:t>nousun odotetaan vähitellen heijastuvan laajemmin </a:t>
            </a:r>
            <a:r>
              <a:rPr lang="fi-FI" dirty="0" smtClean="0"/>
              <a:t>hintoihin.</a:t>
            </a:r>
          </a:p>
          <a:p>
            <a:r>
              <a:rPr lang="fi-FI" dirty="0" smtClean="0"/>
              <a:t>Välillisen verotuksen kiristyminen kiihdyttää inflaatiota.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3992" y="998731"/>
            <a:ext cx="4614863" cy="3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Kansainvälisen </a:t>
            </a:r>
            <a:r>
              <a:rPr lang="fi-FI" dirty="0"/>
              <a:t>talouden </a:t>
            </a:r>
            <a:r>
              <a:rPr lang="fi-FI" dirty="0" smtClean="0"/>
              <a:t>huonot uutiset lisäävät hitaamman talouskasvun riskiä</a:t>
            </a:r>
            <a:endParaRPr lang="fi-FI" sz="232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363074" y="1275606"/>
            <a:ext cx="3384376" cy="3584575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Kauppakonfliktin syveneminen on keskeisin maailmantalouden </a:t>
            </a:r>
            <a:r>
              <a:rPr lang="fi-FI" dirty="0" smtClean="0"/>
              <a:t>riski.</a:t>
            </a:r>
          </a:p>
          <a:p>
            <a:r>
              <a:rPr lang="fi-FI" dirty="0" smtClean="0"/>
              <a:t>Sopimuksettoman </a:t>
            </a:r>
            <a:r>
              <a:rPr lang="fi-FI" dirty="0" err="1" smtClean="0"/>
              <a:t>Brexitin</a:t>
            </a:r>
            <a:r>
              <a:rPr lang="fi-FI" dirty="0" smtClean="0"/>
              <a:t> mahdollisuus </a:t>
            </a:r>
            <a:r>
              <a:rPr lang="fi-FI" dirty="0"/>
              <a:t>on kasvanut viime kuukausina</a:t>
            </a:r>
            <a:r>
              <a:rPr lang="fi-FI" dirty="0" smtClean="0"/>
              <a:t>.</a:t>
            </a:r>
          </a:p>
          <a:p>
            <a:r>
              <a:rPr lang="fi-FI" dirty="0" smtClean="0"/>
              <a:t>Ison-Britannian </a:t>
            </a:r>
            <a:r>
              <a:rPr lang="fi-FI" dirty="0"/>
              <a:t>lähtö EU:sta ilman sopimusta </a:t>
            </a:r>
            <a:r>
              <a:rPr lang="fi-FI" dirty="0" smtClean="0"/>
              <a:t>johtaa häiriöihin </a:t>
            </a:r>
            <a:r>
              <a:rPr lang="fi-FI" dirty="0"/>
              <a:t>tavarakaupassa ja heikentäisi </a:t>
            </a:r>
            <a:r>
              <a:rPr lang="fi-FI" dirty="0" smtClean="0"/>
              <a:t>EU-maiden talousnäkymiä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Geopoliittisten </a:t>
            </a:r>
            <a:r>
              <a:rPr lang="fi-FI" dirty="0"/>
              <a:t>jännitteiden kärjistyminen </a:t>
            </a:r>
            <a:r>
              <a:rPr lang="fi-FI" dirty="0" smtClean="0"/>
              <a:t>Persianlahdella nostaa </a:t>
            </a:r>
            <a:r>
              <a:rPr lang="fi-FI" dirty="0"/>
              <a:t>raakaöljyn hintaa.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3992" y="1275606"/>
            <a:ext cx="4632325" cy="28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7.10.2019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15616" y="4515966"/>
            <a:ext cx="3649353" cy="321128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1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 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VM_malliesitys_fin_v2015-05-13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513</TotalTime>
  <Words>614</Words>
  <Application>Microsoft Office PowerPoint</Application>
  <PresentationFormat>Näytössä katseltava esitys (16:9)</PresentationFormat>
  <Paragraphs>111</Paragraphs>
  <Slides>17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Verdana</vt:lpstr>
      <vt:lpstr>VM fin</vt:lpstr>
      <vt:lpstr>VM_malliesitys_fin_v2015-05-13</vt:lpstr>
      <vt:lpstr>Taloudellinen katsaus</vt:lpstr>
      <vt:lpstr>Reaalitalouden ennuste</vt:lpstr>
      <vt:lpstr>  </vt:lpstr>
      <vt:lpstr>Kotimainen talouskehitys näyttää vielä lähiaikoina myönteiseltä</vt:lpstr>
      <vt:lpstr>Kauppakonfliktit hidastaneet maailman talouskasvua sekä maailmankauppaa</vt:lpstr>
      <vt:lpstr>Kotimainen kysyntä kasvaa vakaasti toimintaympäristön epävakaudesta huolimatta</vt:lpstr>
      <vt:lpstr>Työllisyyden kasvu hidastumassa</vt:lpstr>
      <vt:lpstr>Kansainvälisen talouden huonot uutiset lisäävät hitaamman talouskasvun riskiä</vt:lpstr>
      <vt:lpstr> Julkisen talouden näkymät</vt:lpstr>
      <vt:lpstr>Julkinen talous heikkenee</vt:lpstr>
      <vt:lpstr>Hallitusohjelman panostukset kasvattavat alijäämää</vt:lpstr>
      <vt:lpstr>Julkinen talous velkaantuu</vt:lpstr>
      <vt:lpstr>Velkasuhde kääntyy uudelleen kasvuun </vt:lpstr>
      <vt:lpstr>Väestön ikääntyminen kasvattaa julkisia menoja</vt:lpstr>
      <vt:lpstr>Julkisen talouden ennuste: riskit</vt:lpstr>
      <vt:lpstr>Keskeiset ennusteluvut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</dc:title>
  <dc:creator>Railavo Jukka</dc:creator>
  <cp:lastModifiedBy>Ruhanen Ann-Mari</cp:lastModifiedBy>
  <cp:revision>37</cp:revision>
  <dcterms:created xsi:type="dcterms:W3CDTF">2019-10-01T12:18:13Z</dcterms:created>
  <dcterms:modified xsi:type="dcterms:W3CDTF">2019-10-04T12:50:56Z</dcterms:modified>
</cp:coreProperties>
</file>