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279" r:id="rId3"/>
    <p:sldId id="396" r:id="rId4"/>
    <p:sldId id="403" r:id="rId5"/>
    <p:sldId id="400" r:id="rId6"/>
    <p:sldId id="404" r:id="rId7"/>
    <p:sldId id="397" r:id="rId8"/>
    <p:sldId id="402" r:id="rId9"/>
    <p:sldId id="331" r:id="rId10"/>
    <p:sldId id="405" r:id="rId11"/>
    <p:sldId id="406" r:id="rId12"/>
    <p:sldId id="407" r:id="rId13"/>
    <p:sldId id="408" r:id="rId14"/>
    <p:sldId id="409" r:id="rId15"/>
    <p:sldId id="299" r:id="rId16"/>
  </p:sldIdLst>
  <p:sldSz cx="9144000" cy="6858000" type="screen4x3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E88"/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89892" autoAdjust="0"/>
  </p:normalViewPr>
  <p:slideViewPr>
    <p:cSldViewPr showGuides="1">
      <p:cViewPr varScale="1">
        <p:scale>
          <a:sx n="115" d="100"/>
          <a:sy n="115" d="100"/>
        </p:scale>
        <p:origin x="13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3.4.2019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994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345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143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693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3.4.2019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3.4.2019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0A5F-78CC-487C-81CE-0EB38E137339}" type="datetime1">
              <a:rPr lang="fi-FI" smtClean="0"/>
              <a:t>3.4.2019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3.4.2019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7767-4FDC-46D7-A5AD-7734010C2D28}" type="datetime1">
              <a:rPr lang="fi-FI" smtClean="0"/>
              <a:t>3.4.2019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75F-0B3D-4EDF-84AF-D0E0E66E7AC8}" type="datetime1">
              <a:rPr lang="fi-FI" smtClean="0"/>
              <a:t>3.4.2019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3.4.2019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3.4.2019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3917-3F84-4F55-8A37-2F48A3C3CAED}" type="datetime1">
              <a:rPr lang="fi-FI" smtClean="0"/>
              <a:t>3.4.2019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3.4.2019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22FB634A-CB08-4345-AA85-D4EC7BA00B14}" type="datetime1">
              <a:rPr lang="fi-FI" smtClean="0"/>
              <a:t>3.4.2019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vm.fi/talousnakymat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Taloudellinen katsaus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6628" y="2924944"/>
            <a:ext cx="7169787" cy="648072"/>
          </a:xfrm>
        </p:spPr>
        <p:txBody>
          <a:bodyPr/>
          <a:lstStyle/>
          <a:p>
            <a:r>
              <a:rPr lang="fi-FI" dirty="0" smtClean="0"/>
              <a:t>Kevät 2019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1115616" y="3717032"/>
            <a:ext cx="7200800" cy="445120"/>
          </a:xfrm>
        </p:spPr>
        <p:txBody>
          <a:bodyPr/>
          <a:lstStyle/>
          <a:p>
            <a:r>
              <a:rPr lang="fi-FI" dirty="0" smtClean="0"/>
              <a:t>Tiedotustilaisuus 4.4.2019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33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420888"/>
            <a:ext cx="6923314" cy="1872208"/>
          </a:xfrm>
        </p:spPr>
        <p:txBody>
          <a:bodyPr>
            <a:normAutofit fontScale="90000"/>
          </a:bodyPr>
          <a:lstStyle/>
          <a:p>
            <a:r>
              <a:rPr lang="fi-FI" sz="2900" dirty="0" smtClean="0"/>
              <a:t/>
            </a:r>
            <a:br>
              <a:rPr lang="fi-FI" sz="2900" dirty="0" smtClean="0"/>
            </a:br>
            <a:r>
              <a:rPr lang="fi-FI" sz="2900" dirty="0"/>
              <a:t/>
            </a:r>
            <a:br>
              <a:rPr lang="fi-FI" sz="2900" dirty="0"/>
            </a:br>
            <a:r>
              <a:rPr lang="fi-FI" sz="2900" dirty="0" smtClean="0"/>
              <a:t/>
            </a:r>
            <a:br>
              <a:rPr lang="fi-FI" sz="2900" dirty="0" smtClean="0"/>
            </a:br>
            <a:r>
              <a:rPr lang="fi-FI" sz="2900" dirty="0"/>
              <a:t/>
            </a:r>
            <a:br>
              <a:rPr lang="fi-FI" sz="2900" dirty="0"/>
            </a:br>
            <a:r>
              <a:rPr lang="fi-FI" sz="2700" dirty="0" smtClean="0"/>
              <a:t/>
            </a:r>
            <a:br>
              <a:rPr lang="fi-FI" sz="2700" dirty="0" smtClean="0"/>
            </a:br>
            <a:r>
              <a:rPr lang="fi-FI" sz="3100" dirty="0" smtClean="0"/>
              <a:t>Julkinen talous vahvistuu vielä lähivuodet ja tasapainottuu </a:t>
            </a:r>
            <a:r>
              <a:rPr lang="fi-FI" sz="3100" dirty="0" smtClean="0"/>
              <a:t>vuonna </a:t>
            </a:r>
            <a:r>
              <a:rPr lang="fi-FI" sz="3100" dirty="0" smtClean="0"/>
              <a:t>2020.</a:t>
            </a:r>
            <a:br>
              <a:rPr lang="fi-FI" sz="3100" dirty="0" smtClean="0"/>
            </a:br>
            <a:r>
              <a:rPr lang="fi-FI" sz="3100" dirty="0" smtClean="0"/>
              <a:t/>
            </a:r>
            <a:br>
              <a:rPr lang="fi-FI" sz="3100" dirty="0" smtClean="0"/>
            </a:br>
            <a:r>
              <a:rPr lang="fi-FI" sz="3100" dirty="0" smtClean="0"/>
              <a:t>Alijäämät alkavat kuitenkin jälleen kasvaa </a:t>
            </a:r>
            <a:r>
              <a:rPr lang="fi-FI" sz="3100" dirty="0"/>
              <a:t>2020-luvun alussa ja </a:t>
            </a:r>
            <a:r>
              <a:rPr lang="fi-FI" sz="3100" dirty="0" smtClean="0"/>
              <a:t>velka suhteessa BKT:hen kääntyy nousuun.</a:t>
            </a:r>
            <a:br>
              <a:rPr lang="fi-FI" sz="3100" dirty="0" smtClean="0"/>
            </a:br>
            <a:r>
              <a:rPr lang="fi-FI" sz="3100" dirty="0"/>
              <a:t/>
            </a:r>
            <a:br>
              <a:rPr lang="fi-FI" sz="3100" dirty="0"/>
            </a:br>
            <a:r>
              <a:rPr lang="fi-FI" sz="3100" dirty="0" smtClean="0"/>
              <a:t>Julkista taloutta heikentää väestön ikääntyminen, joka kasvattaa vuosittain ikäsidonnaisia menoja.</a:t>
            </a:r>
            <a:br>
              <a:rPr lang="fi-FI" sz="3100" dirty="0" smtClean="0"/>
            </a:br>
            <a:r>
              <a:rPr lang="fi-FI" sz="3100" dirty="0"/>
              <a:t/>
            </a:r>
            <a:br>
              <a:rPr lang="fi-FI" sz="3100" dirty="0"/>
            </a:br>
            <a:r>
              <a:rPr lang="fi-FI" sz="3100" dirty="0" smtClean="0"/>
              <a:t/>
            </a:r>
            <a:br>
              <a:rPr lang="fi-FI" sz="3100" dirty="0" smtClean="0"/>
            </a:br>
            <a:r>
              <a:rPr lang="fi-FI" sz="3100" dirty="0"/>
              <a:t/>
            </a:r>
            <a:br>
              <a:rPr lang="fi-FI" sz="3100" dirty="0"/>
            </a:br>
            <a:r>
              <a:rPr lang="fi-FI" sz="3100" dirty="0" smtClean="0"/>
              <a:t/>
            </a:r>
            <a:br>
              <a:rPr lang="fi-FI" sz="3100" dirty="0" smtClean="0"/>
            </a:br>
            <a:r>
              <a:rPr lang="fi-FI" sz="2900" dirty="0"/>
              <a:t/>
            </a:r>
            <a:br>
              <a:rPr lang="fi-FI" sz="2900" dirty="0"/>
            </a:br>
            <a:endParaRPr lang="fi-FI" sz="2700" dirty="0"/>
          </a:p>
        </p:txBody>
      </p:sp>
    </p:spTree>
    <p:extLst>
      <p:ext uri="{BB962C8B-B14F-4D97-AF65-F5344CB8AC3E}">
        <p14:creationId xmlns:p14="http://schemas.microsoft.com/office/powerpoint/2010/main" val="35924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9466" y="243463"/>
            <a:ext cx="7668408" cy="1186497"/>
          </a:xfrm>
        </p:spPr>
        <p:txBody>
          <a:bodyPr/>
          <a:lstStyle/>
          <a:p>
            <a:r>
              <a:rPr lang="fi-FI" dirty="0" smtClean="0"/>
              <a:t>Julkinen talous vahvistuu vielä lähivuodet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32254" y="1529702"/>
            <a:ext cx="3546126" cy="4923205"/>
          </a:xfrm>
        </p:spPr>
        <p:txBody>
          <a:bodyPr>
            <a:normAutofit/>
          </a:bodyPr>
          <a:lstStyle/>
          <a:p>
            <a:r>
              <a:rPr lang="fi-FI" dirty="0" smtClean="0"/>
              <a:t>Julkinen </a:t>
            </a:r>
            <a:r>
              <a:rPr lang="fi-FI" dirty="0" smtClean="0"/>
              <a:t>talous on vuosikymmenen vaihteessa </a:t>
            </a:r>
            <a:r>
              <a:rPr lang="fi-FI" dirty="0" smtClean="0"/>
              <a:t>tasapainossa.</a:t>
            </a:r>
            <a:endParaRPr lang="fi-FI" dirty="0" smtClean="0"/>
          </a:p>
          <a:p>
            <a:pPr lvl="1"/>
            <a:r>
              <a:rPr lang="fi-FI" dirty="0" smtClean="0"/>
              <a:t>Valtionhallinto ja paikallishallinto pysyvät </a:t>
            </a:r>
            <a:r>
              <a:rPr lang="fi-FI" dirty="0" smtClean="0"/>
              <a:t>alijäämäisinä.</a:t>
            </a:r>
            <a:endParaRPr lang="fi-FI" dirty="0" smtClean="0"/>
          </a:p>
          <a:p>
            <a:pPr lvl="1"/>
            <a:r>
              <a:rPr lang="fi-FI" dirty="0" smtClean="0"/>
              <a:t>Työeläkelaitokset </a:t>
            </a:r>
            <a:r>
              <a:rPr lang="fi-FI" dirty="0" smtClean="0"/>
              <a:t>ovat ylijäämäisiä.</a:t>
            </a:r>
            <a:endParaRPr lang="fi-FI" dirty="0"/>
          </a:p>
          <a:p>
            <a:r>
              <a:rPr lang="fi-FI" dirty="0" smtClean="0"/>
              <a:t>Julkisen talouden alijäämät alkavat jälleen kasvaa 2020-luvun </a:t>
            </a:r>
            <a:r>
              <a:rPr lang="fi-FI" dirty="0" smtClean="0"/>
              <a:t>alkuvuosina.</a:t>
            </a:r>
            <a:endParaRPr lang="fi-FI" dirty="0" smtClean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11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04" y="1529702"/>
            <a:ext cx="4701384" cy="321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Julkista taloutta heikentää väestön ikääntyminen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12</a:t>
            </a:fld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5565638" y="1538818"/>
            <a:ext cx="3079750" cy="2879725"/>
          </a:xfrm>
        </p:spPr>
        <p:txBody>
          <a:bodyPr>
            <a:normAutofit/>
          </a:bodyPr>
          <a:lstStyle/>
          <a:p>
            <a:r>
              <a:rPr lang="fi-FI" sz="1600" dirty="0" smtClean="0"/>
              <a:t>Vanhusten määrän kasvu </a:t>
            </a:r>
            <a:r>
              <a:rPr lang="fi-FI" sz="1600" dirty="0"/>
              <a:t>lisää eläke-, </a:t>
            </a:r>
            <a:r>
              <a:rPr lang="fi-FI" sz="1600" dirty="0" smtClean="0"/>
              <a:t>terveydenhoito- </a:t>
            </a:r>
            <a:r>
              <a:rPr lang="fi-FI" sz="1600" dirty="0"/>
              <a:t>ja </a:t>
            </a:r>
            <a:r>
              <a:rPr lang="fi-FI" sz="1600" dirty="0" smtClean="0"/>
              <a:t>hoivamenoja.</a:t>
            </a:r>
          </a:p>
          <a:p>
            <a:r>
              <a:rPr lang="fi-FI" sz="1600" dirty="0" smtClean="0"/>
              <a:t>Työikäisten määrä vähenee, </a:t>
            </a:r>
            <a:r>
              <a:rPr lang="fi-FI" sz="1600" dirty="0"/>
              <a:t>mikä heikentää </a:t>
            </a:r>
            <a:r>
              <a:rPr lang="fi-FI" sz="1600" dirty="0" smtClean="0"/>
              <a:t>talouden kasvumahdollisuuksia </a:t>
            </a:r>
            <a:r>
              <a:rPr lang="fi-FI" sz="1600" dirty="0"/>
              <a:t>ja julkisten palveluiden </a:t>
            </a:r>
            <a:r>
              <a:rPr lang="fi-FI" sz="1600" dirty="0" smtClean="0"/>
              <a:t>rahoitusta.</a:t>
            </a:r>
            <a:endParaRPr lang="fi-FI" sz="1600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pPr marL="355600" lvl="1" indent="0">
              <a:buNone/>
            </a:pPr>
            <a:endParaRPr lang="fi-FI" dirty="0" smtClean="0"/>
          </a:p>
          <a:p>
            <a:endParaRPr lang="fi-FI" dirty="0" smtClean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34180"/>
            <a:ext cx="506543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Velkasuhde </a:t>
            </a:r>
            <a:r>
              <a:rPr lang="fi-FI" dirty="0"/>
              <a:t>kääntyy </a:t>
            </a:r>
            <a:r>
              <a:rPr lang="fi-FI" dirty="0" smtClean="0"/>
              <a:t>vähitellen kasvuun 2020-luvun alkupuolella 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13</a:t>
            </a:fld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5643832" y="1556792"/>
            <a:ext cx="3544887" cy="2878137"/>
          </a:xfrm>
        </p:spPr>
        <p:txBody>
          <a:bodyPr>
            <a:normAutofit/>
          </a:bodyPr>
          <a:lstStyle/>
          <a:p>
            <a:r>
              <a:rPr lang="fi-FI" sz="1600" dirty="0" smtClean="0"/>
              <a:t>Velka </a:t>
            </a:r>
            <a:r>
              <a:rPr lang="fi-FI" sz="1600" dirty="0" smtClean="0"/>
              <a:t>suhteessa BKT:hen alkaa jälleen kasvaa, kun </a:t>
            </a:r>
            <a:r>
              <a:rPr lang="fi-FI" sz="1600" dirty="0" smtClean="0"/>
              <a:t>talouskasvu </a:t>
            </a:r>
            <a:r>
              <a:rPr lang="fi-FI" sz="1600" dirty="0" smtClean="0"/>
              <a:t>hiipuu ja julkista taloutta vahvistaneet sopeutustoimet </a:t>
            </a:r>
            <a:r>
              <a:rPr lang="fi-FI" sz="1600" dirty="0" smtClean="0"/>
              <a:t>päättyvät.</a:t>
            </a:r>
            <a:endParaRPr lang="fi-FI" sz="1600" dirty="0" smtClean="0"/>
          </a:p>
          <a:p>
            <a:r>
              <a:rPr lang="fi-FI" sz="1600" dirty="0" smtClean="0"/>
              <a:t>Pitkällä aikavälillä väestön ikääntyminen vaarantaa julkisen talouden </a:t>
            </a:r>
            <a:r>
              <a:rPr lang="fi-FI" sz="1600" dirty="0" smtClean="0"/>
              <a:t>kestävyyden.</a:t>
            </a:r>
            <a:endParaRPr lang="fi-FI" sz="1600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pPr marL="355600" lvl="1" indent="0">
              <a:buNone/>
            </a:pPr>
            <a:endParaRPr lang="fi-FI" dirty="0" smtClean="0"/>
          </a:p>
          <a:p>
            <a:endParaRPr lang="fi-FI" dirty="0" smtClean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56792"/>
            <a:ext cx="5104280" cy="33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Keskeiset taloutta kuvaavat indikaattorit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67234"/>
            <a:ext cx="7200800" cy="46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b="1" dirty="0" smtClean="0"/>
              <a:t>Marja Paavonen</a:t>
            </a:r>
            <a:r>
              <a:rPr lang="fi-FI" dirty="0" smtClean="0"/>
              <a:t>, finanssineuvos</a:t>
            </a:r>
          </a:p>
          <a:p>
            <a:r>
              <a:rPr lang="fi-FI" dirty="0" smtClean="0"/>
              <a:t>Puh. 02955 </a:t>
            </a:r>
            <a:r>
              <a:rPr lang="fi-FI" dirty="0"/>
              <a:t>30187 </a:t>
            </a:r>
            <a:endParaRPr lang="fi-FI" dirty="0" smtClean="0"/>
          </a:p>
          <a:p>
            <a:r>
              <a:rPr lang="fi-FI" b="1" dirty="0"/>
              <a:t>Jukka Railavo</a:t>
            </a:r>
            <a:r>
              <a:rPr lang="fi-FI" dirty="0"/>
              <a:t>, finanssineuvos</a:t>
            </a:r>
          </a:p>
          <a:p>
            <a:r>
              <a:rPr lang="fi-FI" dirty="0"/>
              <a:t>Puh. 02955  </a:t>
            </a:r>
            <a:r>
              <a:rPr lang="fi-FI" dirty="0" smtClean="0"/>
              <a:t>30540</a:t>
            </a:r>
          </a:p>
          <a:p>
            <a:r>
              <a:rPr lang="fi-FI" b="1" dirty="0" smtClean="0"/>
              <a:t>Mikko Spolander</a:t>
            </a:r>
            <a:r>
              <a:rPr lang="fi-FI" dirty="0" smtClean="0"/>
              <a:t>, ylijohtaja, osastopäällikkö</a:t>
            </a:r>
            <a:br>
              <a:rPr lang="fi-FI" dirty="0" smtClean="0"/>
            </a:br>
            <a:r>
              <a:rPr lang="fi-FI" dirty="0" smtClean="0"/>
              <a:t>Puh. 02955 30006 </a:t>
            </a:r>
          </a:p>
          <a:p>
            <a:endParaRPr lang="fi-FI" dirty="0" smtClean="0"/>
          </a:p>
          <a:p>
            <a:r>
              <a:rPr lang="fi-FI" dirty="0" smtClean="0"/>
              <a:t>etunimi.sukunimi@vm.fi</a:t>
            </a:r>
          </a:p>
          <a:p>
            <a:r>
              <a:rPr lang="fi-FI" dirty="0" smtClean="0">
                <a:hlinkClick r:id="rId2"/>
              </a:rPr>
              <a:t>vm.fi/talousnakymat</a:t>
            </a:r>
            <a:endParaRPr lang="fi-FI" dirty="0" smtClean="0"/>
          </a:p>
        </p:txBody>
      </p:sp>
      <p:sp>
        <p:nvSpPr>
          <p:cNvPr id="4" name="Tekstin paikkamerkki 5"/>
          <p:cNvSpPr txBox="1">
            <a:spLocks/>
          </p:cNvSpPr>
          <p:nvPr/>
        </p:nvSpPr>
        <p:spPr>
          <a:xfrm>
            <a:off x="4499992" y="2788670"/>
            <a:ext cx="4220006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2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Valtiovarainministeriön viestintä</a:t>
            </a:r>
          </a:p>
          <a:p>
            <a:r>
              <a:rPr lang="fi-FI" dirty="0" err="1" smtClean="0"/>
              <a:t>vm-viestinta@vm.fi</a:t>
            </a:r>
            <a:endParaRPr lang="fi-FI" dirty="0" smtClean="0"/>
          </a:p>
          <a:p>
            <a:r>
              <a:rPr lang="fi-FI" dirty="0" smtClean="0"/>
              <a:t>Mediapalvelunumero </a:t>
            </a:r>
            <a:r>
              <a:rPr lang="fi-FI" dirty="0"/>
              <a:t>(</a:t>
            </a:r>
            <a:r>
              <a:rPr lang="fi-FI" smtClean="0"/>
              <a:t>ma–pe 8–16) </a:t>
            </a:r>
            <a:r>
              <a:rPr lang="fi-FI" dirty="0" smtClean="0"/>
              <a:t>02955 30500</a:t>
            </a:r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err="1" smtClean="0"/>
              <a:t>www.tutkibudjettia.fi</a:t>
            </a:r>
            <a:r>
              <a:rPr lang="fi-FI" dirty="0" smtClean="0"/>
              <a:t> </a:t>
            </a:r>
          </a:p>
          <a:p>
            <a:endParaRPr lang="fi-FI" dirty="0"/>
          </a:p>
        </p:txBody>
      </p:sp>
      <p:pic>
        <p:nvPicPr>
          <p:cNvPr id="5" name="Kuva 2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13"/>
          <a:stretch>
            <a:fillRect/>
          </a:stretch>
        </p:blipFill>
        <p:spPr bwMode="auto">
          <a:xfrm>
            <a:off x="4606332" y="3579867"/>
            <a:ext cx="1389031" cy="28981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575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Reaalitalouden ennuste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4.4.2019  Jukka Railavo, finanssineuvos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6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280920" cy="4896544"/>
          </a:xfrm>
        </p:spPr>
        <p:txBody>
          <a:bodyPr>
            <a:normAutofit/>
          </a:bodyPr>
          <a:lstStyle/>
          <a:p>
            <a:pPr algn="ctr"/>
            <a:r>
              <a:rPr lang="fi-FI" sz="3600" dirty="0"/>
              <a:t>Nousukauden lopulla: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/>
            </a:r>
            <a:br>
              <a:rPr lang="en-US" dirty="0"/>
            </a:br>
            <a:r>
              <a:rPr lang="fi-FI" dirty="0" smtClean="0"/>
              <a:t>Työllisyys on </a:t>
            </a:r>
            <a:r>
              <a:rPr lang="fi-FI" dirty="0"/>
              <a:t>korkealla ja työttömyys </a:t>
            </a:r>
            <a:r>
              <a:rPr lang="fi-FI" dirty="0" smtClean="0"/>
              <a:t>vähentynyt. 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Tuottavuuskasvu </a:t>
            </a:r>
            <a:r>
              <a:rPr lang="fi-FI" dirty="0" smtClean="0"/>
              <a:t>on hidasta</a:t>
            </a:r>
            <a:r>
              <a:rPr lang="fi-FI" dirty="0"/>
              <a:t>, palkkojen nousu </a:t>
            </a:r>
            <a:r>
              <a:rPr lang="fi-FI" dirty="0" smtClean="0"/>
              <a:t>kiihtyy ja </a:t>
            </a:r>
            <a:r>
              <a:rPr lang="fi-FI" dirty="0"/>
              <a:t>kilpailukyky </a:t>
            </a:r>
            <a:r>
              <a:rPr lang="fi-FI" dirty="0" smtClean="0"/>
              <a:t>on koetuksella. 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Talouskasvu </a:t>
            </a:r>
            <a:r>
              <a:rPr lang="fi-FI" dirty="0" smtClean="0"/>
              <a:t>hidastuu.</a:t>
            </a:r>
            <a:r>
              <a:rPr lang="fi-FI" dirty="0"/>
              <a:t>  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273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Työllisyys ja tuottavuus</a:t>
            </a:r>
            <a:endParaRPr lang="fi-F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67545" y="1556792"/>
            <a:ext cx="5328592" cy="357346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868144" y="1556792"/>
            <a:ext cx="3095625" cy="4418013"/>
          </a:xfrm>
        </p:spPr>
        <p:txBody>
          <a:bodyPr>
            <a:normAutofit fontScale="62500" lnSpcReduction="20000"/>
          </a:bodyPr>
          <a:lstStyle/>
          <a:p>
            <a:r>
              <a:rPr lang="fi-FI" dirty="0" smtClean="0"/>
              <a:t>Työllisyys kasvaa nopeasti.</a:t>
            </a:r>
          </a:p>
          <a:p>
            <a:r>
              <a:rPr lang="fi-FI" dirty="0" smtClean="0"/>
              <a:t>Avoimia työpaikkoja on enemmän kuin vuotta aiemmin. </a:t>
            </a:r>
          </a:p>
          <a:p>
            <a:r>
              <a:rPr lang="fi-FI" dirty="0" smtClean="0"/>
              <a:t>Yritysten työllisyysodotukset </a:t>
            </a:r>
            <a:r>
              <a:rPr lang="fi-FI" dirty="0" smtClean="0"/>
              <a:t>ovat </a:t>
            </a:r>
            <a:r>
              <a:rPr lang="fi-FI" dirty="0" smtClean="0"/>
              <a:t>edelleen korkealla, mutta työvoiman kysyntä on vain EU:n keskitasolla. </a:t>
            </a:r>
          </a:p>
          <a:p>
            <a:r>
              <a:rPr lang="fi-FI" dirty="0" smtClean="0"/>
              <a:t>Kasvun </a:t>
            </a:r>
            <a:r>
              <a:rPr lang="fi-FI" dirty="0"/>
              <a:t>hidastuminen ja </a:t>
            </a:r>
            <a:r>
              <a:rPr lang="fi-FI" dirty="0" smtClean="0"/>
              <a:t>palkkojen </a:t>
            </a:r>
            <a:r>
              <a:rPr lang="fi-FI" dirty="0"/>
              <a:t>nousu alkavat asteittain heikentää työvoiman kysynnän </a:t>
            </a:r>
            <a:r>
              <a:rPr lang="fi-FI" dirty="0" smtClean="0"/>
              <a:t>kasvua.</a:t>
            </a:r>
          </a:p>
          <a:p>
            <a:r>
              <a:rPr lang="fi-FI" dirty="0" smtClean="0"/>
              <a:t>Työn tuottavuuden kasvu jää alhaiseksi.</a:t>
            </a:r>
          </a:p>
          <a:p>
            <a:r>
              <a:rPr lang="fi-FI" dirty="0" smtClean="0"/>
              <a:t>Työttömyysaste lähestyy rakenteellista tasoa.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7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8289840" cy="1186497"/>
          </a:xfrm>
        </p:spPr>
        <p:txBody>
          <a:bodyPr>
            <a:normAutofit/>
          </a:bodyPr>
          <a:lstStyle/>
          <a:p>
            <a:r>
              <a:rPr lang="fi-FI" dirty="0" smtClean="0"/>
              <a:t>Ansiotason nousu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</a:t>
            </a:fld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95536" y="1462315"/>
            <a:ext cx="5472608" cy="357367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868144" y="1534323"/>
            <a:ext cx="3275856" cy="4342949"/>
          </a:xfrm>
        </p:spPr>
        <p:txBody>
          <a:bodyPr>
            <a:normAutofit/>
          </a:bodyPr>
          <a:lstStyle/>
          <a:p>
            <a:r>
              <a:rPr lang="fi-FI" sz="1500" dirty="0" smtClean="0"/>
              <a:t>Työttömyysasteen </a:t>
            </a:r>
            <a:r>
              <a:rPr lang="fi-FI" sz="1500" dirty="0"/>
              <a:t>laskiessa </a:t>
            </a:r>
            <a:r>
              <a:rPr lang="fi-FI" sz="1500" dirty="0" smtClean="0"/>
              <a:t>ansiotaso kasvaa </a:t>
            </a:r>
            <a:r>
              <a:rPr lang="fi-FI" sz="1500" dirty="0" smtClean="0"/>
              <a:t>kolme </a:t>
            </a:r>
            <a:r>
              <a:rPr lang="fi-FI" sz="1500" dirty="0" smtClean="0"/>
              <a:t>prosenttia vuodessa.</a:t>
            </a:r>
            <a:endParaRPr lang="fi-FI" sz="1500" dirty="0"/>
          </a:p>
          <a:p>
            <a:r>
              <a:rPr lang="fi-FI" sz="1500" dirty="0"/>
              <a:t>Yksityisen kulutuksen kasvu jatkuu </a:t>
            </a:r>
            <a:r>
              <a:rPr lang="fi-FI" sz="1500" dirty="0" smtClean="0"/>
              <a:t>vahvana. Kasvua tukee </a:t>
            </a:r>
            <a:r>
              <a:rPr lang="fi-FI" sz="1500" dirty="0"/>
              <a:t>kotitalouksien käytettävissä olevien tulojen </a:t>
            </a:r>
            <a:r>
              <a:rPr lang="fi-FI" sz="1500" dirty="0" smtClean="0"/>
              <a:t>kasvu. </a:t>
            </a:r>
            <a:endParaRPr lang="fi-FI" sz="1500" dirty="0"/>
          </a:p>
          <a:p>
            <a:r>
              <a:rPr lang="fi-FI" sz="1500" dirty="0"/>
              <a:t>Käytettävissä olevien tulojen kasvua ylläpitää kiihtyvä ansiotason nousu. </a:t>
            </a:r>
          </a:p>
          <a:p>
            <a:r>
              <a:rPr lang="fi-FI" sz="1500" dirty="0" smtClean="0"/>
              <a:t>Inflaatiopaineiden </a:t>
            </a:r>
            <a:r>
              <a:rPr lang="fi-FI" sz="1500" dirty="0"/>
              <a:t>odotetaan kasvavan </a:t>
            </a:r>
            <a:r>
              <a:rPr lang="fi-FI" sz="1500" dirty="0" smtClean="0"/>
              <a:t>hitaasti ennustejaksolla</a:t>
            </a:r>
            <a:r>
              <a:rPr lang="fi-FI" sz="1500" dirty="0"/>
              <a:t>. </a:t>
            </a:r>
          </a:p>
          <a:p>
            <a:r>
              <a:rPr lang="fi-FI" sz="1500" dirty="0" smtClean="0"/>
              <a:t>Ansiotason </a:t>
            </a:r>
            <a:r>
              <a:rPr lang="fi-FI" sz="1500" dirty="0"/>
              <a:t>nousun odotetaan vähitellen heijastuvan laajemmin </a:t>
            </a:r>
            <a:r>
              <a:rPr lang="fi-FI" sz="1500" dirty="0" smtClean="0"/>
              <a:t>hintoihin.</a:t>
            </a:r>
            <a:endParaRPr lang="fi-FI" sz="1500" dirty="0"/>
          </a:p>
        </p:txBody>
      </p:sp>
    </p:spTree>
    <p:extLst>
      <p:ext uri="{BB962C8B-B14F-4D97-AF65-F5344CB8AC3E}">
        <p14:creationId xmlns:p14="http://schemas.microsoft.com/office/powerpoint/2010/main" val="11691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Kilpailukyky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6</a:t>
            </a:fld>
            <a:endParaRPr lang="fi-FI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878288" y="1484784"/>
            <a:ext cx="3259137" cy="4778375"/>
          </a:xfrm>
        </p:spPr>
        <p:txBody>
          <a:bodyPr>
            <a:normAutofit fontScale="62500" lnSpcReduction="20000"/>
          </a:bodyPr>
          <a:lstStyle/>
          <a:p>
            <a:r>
              <a:rPr lang="fi-FI" dirty="0" smtClean="0"/>
              <a:t>Kiihtyvä ansiotaso </a:t>
            </a:r>
            <a:r>
              <a:rPr lang="fi-FI" dirty="0" smtClean="0"/>
              <a:t>ja </a:t>
            </a:r>
            <a:r>
              <a:rPr lang="fi-FI" dirty="0" smtClean="0"/>
              <a:t>hidas tuottavuuden nousu nostavat </a:t>
            </a:r>
            <a:r>
              <a:rPr lang="fi-FI" dirty="0" smtClean="0"/>
              <a:t>yksikkötyökustannuksia.</a:t>
            </a:r>
            <a:endParaRPr lang="fi-FI" dirty="0" smtClean="0"/>
          </a:p>
          <a:p>
            <a:r>
              <a:rPr lang="fi-FI" dirty="0" smtClean="0"/>
              <a:t>Kilpailukyvyn paraneminen jää tilapäiseksi.</a:t>
            </a:r>
          </a:p>
          <a:p>
            <a:pPr lvl="0"/>
            <a:r>
              <a:rPr lang="fi-FI" dirty="0" smtClean="0"/>
              <a:t>Suomen viennin kasvua hidastaa ennustejaksolla maailmankaupan hidastuva kasvu. </a:t>
            </a:r>
            <a:endParaRPr lang="fi-FI" sz="2000" dirty="0" smtClean="0"/>
          </a:p>
          <a:p>
            <a:r>
              <a:rPr lang="fi-FI" dirty="0" smtClean="0"/>
              <a:t>Vientikysynnän kehitystä varjostaa erityisesti euroalueen vaisu talouskasvu.</a:t>
            </a:r>
          </a:p>
          <a:p>
            <a:pPr lvl="0"/>
            <a:r>
              <a:rPr lang="fi-FI" dirty="0" smtClean="0"/>
              <a:t>Maailmankauppa hidastui vuoden 2018 lopulla nopeasti. </a:t>
            </a:r>
            <a:endParaRPr lang="fi-FI" sz="2000" dirty="0" smtClean="0"/>
          </a:p>
          <a:p>
            <a:pPr lvl="0"/>
            <a:r>
              <a:rPr lang="fi-FI" dirty="0" smtClean="0"/>
              <a:t>Erityisesti nousevien talouksien tuonti hidastui voimakkaasti. </a:t>
            </a:r>
            <a:endParaRPr lang="fi-FI" sz="2000" dirty="0" smtClean="0"/>
          </a:p>
          <a:p>
            <a:r>
              <a:rPr lang="fi-FI" dirty="0" smtClean="0"/>
              <a:t>Kaupan esteet ovat jo ehtineet hidastaa maailmankaupan kasvua. </a:t>
            </a:r>
            <a:endParaRPr lang="fi-FI" sz="2000" dirty="0" smtClean="0"/>
          </a:p>
          <a:p>
            <a:endParaRPr lang="fi-FI" dirty="0" smtClean="0"/>
          </a:p>
          <a:p>
            <a:endParaRPr lang="fi-FI" sz="2000" dirty="0"/>
          </a:p>
          <a:p>
            <a:endParaRPr lang="en-US" dirty="0" smtClean="0"/>
          </a:p>
          <a:p>
            <a:endParaRPr lang="fi-FI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94890" y="1484784"/>
            <a:ext cx="5329238" cy="349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Kotimainen kysyntä tukee </a:t>
            </a:r>
            <a:r>
              <a:rPr lang="fi-FI" dirty="0" smtClean="0"/>
              <a:t>talouskasvua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8760"/>
            <a:ext cx="7309738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Hitaamman </a:t>
            </a:r>
            <a:r>
              <a:rPr lang="fi-FI" dirty="0" smtClean="0"/>
              <a:t>kasvun riskit edelleen suuria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8</a:t>
            </a:fld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67544" y="1484784"/>
            <a:ext cx="5400675" cy="35464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5796136" y="1484784"/>
            <a:ext cx="3168650" cy="4779962"/>
          </a:xfrm>
        </p:spPr>
        <p:txBody>
          <a:bodyPr>
            <a:normAutofit fontScale="62500" lnSpcReduction="20000"/>
          </a:bodyPr>
          <a:lstStyle/>
          <a:p>
            <a:r>
              <a:rPr lang="fi-FI" dirty="0"/>
              <a:t>Keskeinen </a:t>
            </a:r>
            <a:r>
              <a:rPr lang="fi-FI" dirty="0" smtClean="0"/>
              <a:t>kasvua hidastava </a:t>
            </a:r>
            <a:r>
              <a:rPr lang="fi-FI" dirty="0"/>
              <a:t>riski on sopimukseton </a:t>
            </a:r>
            <a:r>
              <a:rPr lang="fi-FI" dirty="0" err="1"/>
              <a:t>b</a:t>
            </a:r>
            <a:r>
              <a:rPr lang="fi-FI" dirty="0" err="1" smtClean="0"/>
              <a:t>rexit</a:t>
            </a:r>
            <a:r>
              <a:rPr lang="fi-FI" dirty="0"/>
              <a:t>. </a:t>
            </a:r>
          </a:p>
          <a:p>
            <a:r>
              <a:rPr lang="fi-FI" dirty="0"/>
              <a:t>Kauppakonfliktien lientyminen lienee huomattavin positiivinen riski. Kiina ja USA </a:t>
            </a:r>
            <a:r>
              <a:rPr lang="fi-FI" dirty="0" smtClean="0"/>
              <a:t>ovat merkittäviä </a:t>
            </a:r>
            <a:r>
              <a:rPr lang="fi-FI" dirty="0"/>
              <a:t>viennin arvonlisän kannalta.</a:t>
            </a:r>
          </a:p>
          <a:p>
            <a:r>
              <a:rPr lang="fi-FI" dirty="0"/>
              <a:t>Suurhankkeiden ajoitukseen liittyy merkittäviä riskejä. Jos hankkeita ei aloiteta ennustekauden aikana, investointikehitys jää hyvin heikoksi. </a:t>
            </a:r>
          </a:p>
          <a:p>
            <a:r>
              <a:rPr lang="fi-FI" dirty="0"/>
              <a:t>Globaalien taantuman seurauksena Suomien talous kääntyisi jyrkkään laskuun.</a:t>
            </a:r>
          </a:p>
          <a:p>
            <a:r>
              <a:rPr lang="fi-FI" dirty="0" smtClean="0"/>
              <a:t>Kotitalouksien </a:t>
            </a:r>
            <a:r>
              <a:rPr lang="fi-FI" dirty="0"/>
              <a:t>lisääntynyt velkaantuneisuus vähentää niiden madollisuuksia tasoittaa kulutustaan taantuman yli. </a:t>
            </a:r>
            <a:endParaRPr lang="fi-FI" sz="15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0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Julkisen talouden näkymät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4.4.2019 Marja Paavonen, finanssineuvos</a:t>
            </a:r>
            <a:endParaRPr lang="fi-FI" dirty="0"/>
          </a:p>
        </p:txBody>
      </p:sp>
      <p:sp>
        <p:nvSpPr>
          <p:cNvPr id="5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1146629" y="6190342"/>
            <a:ext cx="4865804" cy="428171"/>
          </a:xfrm>
        </p:spPr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02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fin_v2017-04-25">
  <a:themeElements>
    <a:clrScheme name="Mukautettu 2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M_malliesitys_fin_v2017-04-25.pptx" id="{97E13264-A220-4661-901F-18230D0B0C1A}" vid="{2866B611-ABE3-494E-AA2C-09F810AE37B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12675</TotalTime>
  <Words>388</Words>
  <Application>Microsoft Office PowerPoint</Application>
  <PresentationFormat>Näytössä katseltava diaesitys (4:3)</PresentationFormat>
  <Paragraphs>86</Paragraphs>
  <Slides>15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Verdana</vt:lpstr>
      <vt:lpstr>VM_malliesitys_fin_v2017-04-25</vt:lpstr>
      <vt:lpstr>Taloudellinen katsaus</vt:lpstr>
      <vt:lpstr>Reaalitalouden ennuste</vt:lpstr>
      <vt:lpstr>Nousukauden lopulla:  Työllisyys on korkealla ja työttömyys vähentynyt.   Tuottavuuskasvu on hidasta, palkkojen nousu kiihtyy ja kilpailukyky on koetuksella.   Talouskasvu hidastuu.   </vt:lpstr>
      <vt:lpstr>Työllisyys ja tuottavuus</vt:lpstr>
      <vt:lpstr>Ansiotason nousu</vt:lpstr>
      <vt:lpstr>Kilpailukyky</vt:lpstr>
      <vt:lpstr>Kotimainen kysyntä tukee talouskasvua</vt:lpstr>
      <vt:lpstr>Hitaamman kasvun riskit edelleen suuria</vt:lpstr>
      <vt:lpstr> Julkisen talouden näkymät</vt:lpstr>
      <vt:lpstr>     Julkinen talous vahvistuu vielä lähivuodet ja tasapainottuu vuonna 2020.  Alijäämät alkavat kuitenkin jälleen kasvaa 2020-luvun alussa ja velka suhteessa BKT:hen kääntyy nousuun.  Julkista taloutta heikentää väestön ikääntyminen, joka kasvattaa vuosittain ikäsidonnaisia menoja.      </vt:lpstr>
      <vt:lpstr>Julkinen talous vahvistuu vielä lähivuodet</vt:lpstr>
      <vt:lpstr>Julkista taloutta heikentää väestön ikääntyminen</vt:lpstr>
      <vt:lpstr>Velkasuhde kääntyy vähitellen kasvuun 2020-luvun alkupuolella </vt:lpstr>
      <vt:lpstr>Keskeiset taloutta kuvaavat indikaattorit</vt:lpstr>
      <vt:lpstr>PowerPoint-esitys</vt:lpstr>
    </vt:vector>
  </TitlesOfParts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34 pt gemena sininen, max. 3 riviä</dc:title>
  <dc:creator>Ryynänen Satu VM</dc:creator>
  <cp:lastModifiedBy>Ruhanen Ann-Mari</cp:lastModifiedBy>
  <cp:revision>221</cp:revision>
  <cp:lastPrinted>2018-09-14T07:10:39Z</cp:lastPrinted>
  <dcterms:created xsi:type="dcterms:W3CDTF">2017-04-26T11:20:23Z</dcterms:created>
  <dcterms:modified xsi:type="dcterms:W3CDTF">2019-04-03T10:33:26Z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