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9" r:id="rId3"/>
    <p:sldId id="396" r:id="rId4"/>
    <p:sldId id="397" r:id="rId5"/>
    <p:sldId id="398" r:id="rId6"/>
    <p:sldId id="403" r:id="rId7"/>
    <p:sldId id="400" r:id="rId8"/>
    <p:sldId id="399" r:id="rId9"/>
    <p:sldId id="402" r:id="rId10"/>
    <p:sldId id="331" r:id="rId11"/>
    <p:sldId id="404" r:id="rId12"/>
    <p:sldId id="405" r:id="rId13"/>
    <p:sldId id="407" r:id="rId14"/>
    <p:sldId id="408" r:id="rId15"/>
    <p:sldId id="409" r:id="rId16"/>
    <p:sldId id="410" r:id="rId17"/>
    <p:sldId id="406" r:id="rId18"/>
    <p:sldId id="299" r:id="rId19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E88"/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89892" autoAdjust="0"/>
  </p:normalViewPr>
  <p:slideViewPr>
    <p:cSldViewPr showGuides="1"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14.6.2019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99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45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4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93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tehdyt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sopeutustoimet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hyvä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suhdanne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kantavat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vielä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vuoteen</a:t>
            </a:r>
            <a:r>
              <a:rPr lang="en-GB" baseline="0" dirty="0" smtClean="0"/>
              <a:t> 2020 </a:t>
            </a:r>
            <a:r>
              <a:rPr lang="en-GB" baseline="0" dirty="0" err="1" smtClean="0"/>
              <a:t>asti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02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14.6.2019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14.6.2019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14.6.2019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14.6.2019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14.6.2019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14.6.2019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m.fi/talousnakymat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7200800" cy="648072"/>
          </a:xfrm>
        </p:spPr>
        <p:txBody>
          <a:bodyPr/>
          <a:lstStyle/>
          <a:p>
            <a:r>
              <a:rPr lang="fi-FI" dirty="0" smtClean="0"/>
              <a:t>Kesä 2019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1115616" y="3717032"/>
            <a:ext cx="7200800" cy="445120"/>
          </a:xfrm>
        </p:spPr>
        <p:txBody>
          <a:bodyPr/>
          <a:lstStyle/>
          <a:p>
            <a:r>
              <a:rPr lang="fi-FI" dirty="0" smtClean="0"/>
              <a:t>Tiedotustilaisuus 17.6.2019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Julkisen talouden 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17.6.2019 Marja Paavonen, finanssineuvos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146629" y="6190342"/>
            <a:ext cx="4865804" cy="428171"/>
          </a:xfrm>
        </p:spPr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2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7090522" cy="1753096"/>
          </a:xfrm>
        </p:spPr>
        <p:txBody>
          <a:bodyPr>
            <a:normAutofit fontScale="90000"/>
          </a:bodyPr>
          <a:lstStyle/>
          <a:p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700" dirty="0" smtClean="0"/>
              <a:t/>
            </a:r>
            <a:br>
              <a:rPr lang="fi-FI" sz="2700" dirty="0" smtClean="0"/>
            </a:br>
            <a:r>
              <a:rPr lang="fi-FI" sz="2700" dirty="0" smtClean="0"/>
              <a:t/>
            </a:r>
            <a:br>
              <a:rPr lang="fi-FI" sz="2700" dirty="0" smtClean="0"/>
            </a:br>
            <a:r>
              <a:rPr lang="fi-FI" sz="2700" dirty="0"/>
              <a:t/>
            </a:r>
            <a:br>
              <a:rPr lang="fi-FI" sz="2700" dirty="0"/>
            </a:br>
            <a:r>
              <a:rPr lang="fi-FI" sz="2700" dirty="0" smtClean="0"/>
              <a:t/>
            </a:r>
            <a:br>
              <a:rPr lang="fi-FI" sz="2700" dirty="0" smtClean="0"/>
            </a:br>
            <a:r>
              <a:rPr lang="fi-FI" sz="2700" dirty="0"/>
              <a:t/>
            </a:r>
            <a:br>
              <a:rPr lang="fi-FI" sz="2700" dirty="0"/>
            </a:br>
            <a:r>
              <a:rPr lang="fi-FI" sz="2700" dirty="0" smtClean="0"/>
              <a:t/>
            </a:r>
            <a:br>
              <a:rPr lang="fi-FI" sz="2700" dirty="0" smtClean="0"/>
            </a:br>
            <a:r>
              <a:rPr lang="fi-FI" sz="2700" dirty="0" smtClean="0"/>
              <a:t/>
            </a:r>
            <a:br>
              <a:rPr lang="fi-FI" sz="2700" dirty="0" smtClean="0"/>
            </a:br>
            <a:r>
              <a:rPr lang="fi-FI" sz="3100" dirty="0"/>
              <a:t>Ilman uusia toimia </a:t>
            </a:r>
            <a:r>
              <a:rPr lang="fi-FI" sz="3100" dirty="0" smtClean="0"/>
              <a:t>julkisen talouden alijäämä alkaa vähitellen kasvaa vuodesta 2021 alkaen. </a:t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>Myös velka suhteessa BKT:hen kääntyy nousuun.</a:t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>Julkisen talouden tasapainottaminen vuoteen 2023 mennessä edellyttää merkittäviä työllisyyttä vahvistavia toimia.</a:t>
            </a:r>
            <a:br>
              <a:rPr lang="fi-FI" sz="3100" dirty="0" smtClean="0"/>
            </a:b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2900" dirty="0"/>
              <a:t/>
            </a:r>
            <a:br>
              <a:rPr lang="fi-FI" sz="2900" dirty="0"/>
            </a:b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1342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466" y="243463"/>
            <a:ext cx="8114982" cy="1186497"/>
          </a:xfrm>
        </p:spPr>
        <p:txBody>
          <a:bodyPr/>
          <a:lstStyle/>
          <a:p>
            <a:r>
              <a:rPr lang="fi-FI" dirty="0" smtClean="0"/>
              <a:t>Väestön ikääntyminen heikentää julkista taloutta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46957" y="1340768"/>
            <a:ext cx="3546126" cy="4923205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Julkisen talouden vahvistuminen pysähtyy ja alijäämä alkaa vähitellen kasvaa vuodesta 2021 alkaen.</a:t>
            </a:r>
          </a:p>
          <a:p>
            <a:pPr lvl="1"/>
            <a:r>
              <a:rPr lang="fi-FI" dirty="0" smtClean="0"/>
              <a:t>Valtionhallinnon ja paikallishallinnon yhteenlaskettu alijäämä kohoaa lähes 5 mrd. euroon vuoteen 2023 mennessä.</a:t>
            </a:r>
          </a:p>
          <a:p>
            <a:r>
              <a:rPr lang="fi-FI" dirty="0" smtClean="0"/>
              <a:t>Velka suhteessa BKT:hen lähestyy jälleen 60 prosenttia vuonna 2023.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3936869"/>
            <a:ext cx="3960440" cy="259062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1346248"/>
            <a:ext cx="3960440" cy="25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Laskelma hallitusohjelman toimista ja tavoitteista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429375"/>
            <a:ext cx="477837" cy="292100"/>
          </a:xfrm>
        </p:spPr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3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45143"/>
            <a:ext cx="7918773" cy="1186497"/>
          </a:xfrm>
        </p:spPr>
        <p:txBody>
          <a:bodyPr/>
          <a:lstStyle/>
          <a:p>
            <a:r>
              <a:rPr lang="fi-FI" dirty="0" smtClean="0"/>
              <a:t>Laskelmassa tarkastellut toimet ja tavoitteet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3563888" y="1696139"/>
            <a:ext cx="2288783" cy="3389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>
                <a:solidFill>
                  <a:schemeClr val="tx1"/>
                </a:solidFill>
              </a:rPr>
              <a:t>Kertaluonteiset meno-lisäykset 3,05 </a:t>
            </a:r>
            <a:r>
              <a:rPr lang="fi-FI" sz="1300" dirty="0">
                <a:solidFill>
                  <a:schemeClr val="tx1"/>
                </a:solidFill>
              </a:rPr>
              <a:t>mrd. </a:t>
            </a:r>
            <a:r>
              <a:rPr lang="fi-FI" sz="1300" dirty="0" smtClean="0">
                <a:solidFill>
                  <a:schemeClr val="tx1"/>
                </a:solidFill>
              </a:rPr>
              <a:t>€ vuosina 2020−2022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>
                <a:solidFill>
                  <a:schemeClr val="tx1"/>
                </a:solidFill>
              </a:rPr>
              <a:t>Kertaluonteisten menolisäysten rahoitus pääosin omaisuustuloilla 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1004790" y="1699046"/>
            <a:ext cx="2378980" cy="3386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b="1" dirty="0">
              <a:solidFill>
                <a:schemeClr val="tx1"/>
              </a:solidFill>
            </a:endParaRPr>
          </a:p>
          <a:p>
            <a:endParaRPr lang="en-GB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>
                <a:solidFill>
                  <a:schemeClr val="tx1"/>
                </a:solidFill>
              </a:rPr>
              <a:t>Pysyvät menolisäykset 1,3 mrd. €</a:t>
            </a:r>
          </a:p>
          <a:p>
            <a:endParaRPr lang="fi-FI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>
                <a:solidFill>
                  <a:schemeClr val="tx1"/>
                </a:solidFill>
              </a:rPr>
              <a:t>Uudelleenkohdennukset budjetin sisällä 0,2 mrd.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>
                <a:solidFill>
                  <a:schemeClr val="tx1"/>
                </a:solidFill>
              </a:rPr>
              <a:t>Verokokonaisuus, joka lisää tuloja runsaat </a:t>
            </a:r>
            <a:br>
              <a:rPr lang="fi-FI" sz="1300" dirty="0" smtClean="0">
                <a:solidFill>
                  <a:schemeClr val="tx1"/>
                </a:solidFill>
              </a:rPr>
            </a:br>
            <a:r>
              <a:rPr lang="fi-FI" sz="1300" dirty="0" smtClean="0">
                <a:solidFill>
                  <a:schemeClr val="tx1"/>
                </a:solidFill>
              </a:rPr>
              <a:t>0,7 mrd.</a:t>
            </a:r>
            <a:r>
              <a:rPr lang="fi-FI" sz="1300" dirty="0">
                <a:solidFill>
                  <a:schemeClr val="tx1"/>
                </a:solidFill>
              </a:rPr>
              <a:t> </a:t>
            </a:r>
            <a:r>
              <a:rPr lang="fi-FI" sz="1300" dirty="0" smtClean="0">
                <a:solidFill>
                  <a:schemeClr val="tx1"/>
                </a:solidFill>
              </a:rPr>
              <a:t>€ </a:t>
            </a:r>
          </a:p>
          <a:p>
            <a:endParaRPr lang="fi-FI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>
                <a:solidFill>
                  <a:schemeClr val="tx1"/>
                </a:solidFill>
              </a:rPr>
              <a:t>Lisätalousarvio- ja ns. jakamaton varaus yht. </a:t>
            </a:r>
            <a:br>
              <a:rPr lang="fi-FI" sz="1300" dirty="0" smtClean="0">
                <a:solidFill>
                  <a:schemeClr val="tx1"/>
                </a:solidFill>
              </a:rPr>
            </a:br>
            <a:r>
              <a:rPr lang="fi-FI" sz="1300" dirty="0" smtClean="0">
                <a:solidFill>
                  <a:schemeClr val="tx1"/>
                </a:solidFill>
              </a:rPr>
              <a:t>0,2 mrd. </a:t>
            </a:r>
            <a:r>
              <a:rPr lang="fi-FI" sz="1300" dirty="0">
                <a:solidFill>
                  <a:schemeClr val="tx1"/>
                </a:solidFill>
              </a:rPr>
              <a:t>€ 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6064089" y="1696140"/>
            <a:ext cx="2322228" cy="3389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>
                <a:solidFill>
                  <a:schemeClr val="tx1"/>
                </a:solidFill>
              </a:rPr>
              <a:t>Työllisyysasteen nostaminen 75 prosenttiin vuoteen 2023 mennessä.</a:t>
            </a:r>
          </a:p>
          <a:p>
            <a:endParaRPr lang="fi-FI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>
                <a:solidFill>
                  <a:schemeClr val="tx1"/>
                </a:solidFill>
              </a:rPr>
              <a:t>Julkisen talouden tasapainottaminen vuoteen 2023 mennessä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300" dirty="0">
              <a:solidFill>
                <a:schemeClr val="tx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563888" y="1696139"/>
            <a:ext cx="228878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Kertaluonteiset budjettitoimet </a:t>
            </a:r>
            <a:endParaRPr lang="fi-FI" sz="1600" b="1" dirty="0"/>
          </a:p>
        </p:txBody>
      </p:sp>
      <p:sp>
        <p:nvSpPr>
          <p:cNvPr id="18" name="Tekstiruutu 17"/>
          <p:cNvSpPr txBox="1"/>
          <p:nvPr/>
        </p:nvSpPr>
        <p:spPr>
          <a:xfrm>
            <a:off x="1015544" y="1696139"/>
            <a:ext cx="236822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Pysyvät budjettitoimet</a:t>
            </a:r>
          </a:p>
          <a:p>
            <a:r>
              <a:rPr lang="fi-FI" sz="1600" b="1" dirty="0" smtClean="0"/>
              <a:t>vuoden 2023 tasolla</a:t>
            </a:r>
            <a:endParaRPr lang="fi-FI" sz="1600" b="1" dirty="0"/>
          </a:p>
        </p:txBody>
      </p:sp>
      <p:sp>
        <p:nvSpPr>
          <p:cNvPr id="19" name="Tekstiruutu 18"/>
          <p:cNvSpPr txBox="1"/>
          <p:nvPr/>
        </p:nvSpPr>
        <p:spPr>
          <a:xfrm>
            <a:off x="6077793" y="1696138"/>
            <a:ext cx="230852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b="1" dirty="0"/>
              <a:t>Tavoitteet</a:t>
            </a:r>
          </a:p>
          <a:p>
            <a:endParaRPr lang="fi-FI" sz="16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989822" y="5301208"/>
            <a:ext cx="739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Huom. Toimenpiteet täsmentyvät vielä monilta osin, joten laskelma perustuu teknisiin oletuksiin mm. budjettitoimien ajoituksesta.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6601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Ilman työllisyyttä kohentavia toimia julkisen talouden alijäämä syvenee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683568" y="1628800"/>
            <a:ext cx="732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Pysyvät budjettitoimet heikentävät julkisen talouden rahoitusasemaa n. 0,3 % suhteessa BKT:hen vuoden 2023 tasolla.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Kertaluonteiset menolisäykset kasvattavat kansantalouden tilinpidon mukaista alijäämää vuosina 2020-2022.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73016"/>
            <a:ext cx="7206016" cy="12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300" dirty="0" smtClean="0"/>
              <a:t>Julkisen talouden tasapainottaminen edellyttää merkittäviä työllisyyttä lisääviä toimia</a:t>
            </a:r>
            <a:endParaRPr lang="fi-FI" sz="33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683568" y="1628800"/>
            <a:ext cx="732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Julkisen talouden tasapainottaminen edellyttää, että 75 prosentin työllisyysaste toteutuu.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BKT:n kasvun tulisi olla vuosittain keskimäärin noin  prosenttiyksikön perusuraa nopeampaa.</a:t>
            </a:r>
          </a:p>
          <a:p>
            <a:r>
              <a:rPr lang="fi-FI" dirty="0" smtClean="0"/>
              <a:t>	</a:t>
            </a:r>
          </a:p>
          <a:p>
            <a:r>
              <a:rPr lang="fi-FI" dirty="0"/>
              <a:t>	</a:t>
            </a:r>
            <a:r>
              <a:rPr lang="fi-FI" dirty="0" smtClean="0"/>
              <a:t>Työllisyysastetavoitteen saavuttaminen vaatii merkittäviä 	työn tarjontaa ja kysyntää lisääviä uudistuksia.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	</a:t>
            </a:r>
            <a:endParaRPr lang="fi-FI" dirty="0"/>
          </a:p>
        </p:txBody>
      </p:sp>
      <p:sp>
        <p:nvSpPr>
          <p:cNvPr id="13" name="Nuoli oikealle 12"/>
          <p:cNvSpPr/>
          <p:nvPr/>
        </p:nvSpPr>
        <p:spPr>
          <a:xfrm>
            <a:off x="1043608" y="3059029"/>
            <a:ext cx="504056" cy="432048"/>
          </a:xfrm>
          <a:prstGeom prst="rightArrow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68" y="4033746"/>
            <a:ext cx="7200800" cy="17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taloutta kuvaavat indikaattorit*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395536" y="6081654"/>
            <a:ext cx="8172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*</a:t>
            </a:r>
            <a:r>
              <a:rPr lang="fi-FI" sz="1400" b="1" dirty="0" smtClean="0"/>
              <a:t>Ennusteessa ei ole huomioitu uuden hallituksen talouspoliittisia toimia vuosille 2020−2023.</a:t>
            </a:r>
            <a:endParaRPr lang="fi-FI" sz="1400" b="1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00793"/>
            <a:ext cx="7236360" cy="4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 smtClean="0"/>
              <a:t>Marja Paavonen</a:t>
            </a:r>
            <a:r>
              <a:rPr lang="fi-FI" dirty="0" smtClean="0"/>
              <a:t>, finanssineuvos</a:t>
            </a:r>
          </a:p>
          <a:p>
            <a:r>
              <a:rPr lang="fi-FI" dirty="0" smtClean="0"/>
              <a:t>Puh. 02955 </a:t>
            </a:r>
            <a:r>
              <a:rPr lang="fi-FI" dirty="0"/>
              <a:t>30187 </a:t>
            </a:r>
            <a:endParaRPr lang="fi-FI" dirty="0" smtClean="0"/>
          </a:p>
          <a:p>
            <a:r>
              <a:rPr lang="fi-FI" b="1" dirty="0"/>
              <a:t>Jukka Railavo</a:t>
            </a:r>
            <a:r>
              <a:rPr lang="fi-FI" dirty="0"/>
              <a:t>, finanssineuvos</a:t>
            </a:r>
          </a:p>
          <a:p>
            <a:r>
              <a:rPr lang="fi-FI" dirty="0"/>
              <a:t>Puh. 02955  </a:t>
            </a:r>
            <a:r>
              <a:rPr lang="fi-FI" dirty="0" smtClean="0"/>
              <a:t>30540</a:t>
            </a:r>
          </a:p>
          <a:p>
            <a:r>
              <a:rPr lang="fi-FI" b="1" dirty="0" smtClean="0"/>
              <a:t>Mikko Spolander</a:t>
            </a:r>
            <a:r>
              <a:rPr lang="fi-FI" dirty="0" smtClean="0"/>
              <a:t>, ylijohtaja, osastopäällikkö</a:t>
            </a:r>
            <a:br>
              <a:rPr lang="fi-FI" dirty="0" smtClean="0"/>
            </a:br>
            <a:r>
              <a:rPr lang="fi-FI" dirty="0" smtClean="0"/>
              <a:t>Puh. 02955 30006 </a:t>
            </a:r>
          </a:p>
          <a:p>
            <a:endParaRPr lang="fi-FI" dirty="0" smtClean="0"/>
          </a:p>
          <a:p>
            <a:r>
              <a:rPr lang="fi-FI" dirty="0" smtClean="0"/>
              <a:t>etunimi.sukunimi@vm.fi</a:t>
            </a:r>
          </a:p>
          <a:p>
            <a:r>
              <a:rPr lang="fi-FI" dirty="0" smtClean="0">
                <a:hlinkClick r:id="rId2"/>
              </a:rPr>
              <a:t>vm.fi/talousnakymat</a:t>
            </a:r>
            <a:endParaRPr lang="fi-FI" dirty="0" smtClean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499992" y="2788670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</a:t>
            </a:r>
            <a:r>
              <a:rPr lang="fi-FI" dirty="0"/>
              <a:t>(</a:t>
            </a:r>
            <a:r>
              <a:rPr lang="fi-FI" smtClean="0"/>
              <a:t>ma–pe 8–16) </a:t>
            </a:r>
            <a:r>
              <a:rPr lang="fi-FI" dirty="0" smtClean="0"/>
              <a:t>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06332" y="3579867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7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Reaalitalouden ennuste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17.6.2019  Jukka Railavo, finanssineuvos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280920" cy="4896544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Talouden kasvu jää viime vuosia maltillisemmaksi.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Maailmantalouden kasvu jatkuu </a:t>
            </a:r>
            <a:r>
              <a:rPr lang="fi-FI" dirty="0" smtClean="0"/>
              <a:t>hitaampana.</a:t>
            </a:r>
            <a:r>
              <a:rPr lang="fi-FI" b="1" dirty="0"/>
              <a:t/>
            </a:r>
            <a:br>
              <a:rPr lang="fi-FI" b="1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Ulkomaankaupan </a:t>
            </a:r>
            <a:r>
              <a:rPr lang="fi-FI" dirty="0"/>
              <a:t>näkymät </a:t>
            </a:r>
            <a:r>
              <a:rPr lang="fi-FI" dirty="0" smtClean="0"/>
              <a:t>heikkenevät. </a:t>
            </a:r>
            <a:r>
              <a:rPr lang="fi-FI" b="1" dirty="0"/>
              <a:t/>
            </a:r>
            <a:br>
              <a:rPr lang="fi-FI" b="1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Työvoiman kysynnän kasvu heikkenee.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27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Talouskasvu on edelleen laaja-alaista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5" name="Kuva 7"/>
          <p:cNvPicPr/>
          <p:nvPr>
            <p:extLst>
              <p:ext uri="{D42A27DB-BD31-4B8C-83A1-F6EECF244321}">
                <p14:modId xmlns:p14="http://schemas.microsoft.com/office/powerpoint/2010/main" val="20664975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83568" y="1517799"/>
            <a:ext cx="7575550" cy="5051425"/>
          </a:xfrm>
          <a:prstGeom prst="rect">
            <a:avLst/>
          </a:prstGeom>
        </p:spPr>
      </p:pic>
      <p:sp>
        <p:nvSpPr>
          <p:cNvPr id="8" name="Tekstiruutu 5"/>
          <p:cNvSpPr txBox="1"/>
          <p:nvPr/>
        </p:nvSpPr>
        <p:spPr>
          <a:xfrm>
            <a:off x="749894" y="1700808"/>
            <a:ext cx="349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Keskeiset ennusteluvut</a:t>
            </a:r>
            <a:r>
              <a:rPr lang="en-GB" sz="1600" b="1" dirty="0"/>
              <a:t> *</a:t>
            </a:r>
            <a:endParaRPr lang="fi-FI" sz="1600" b="1" dirty="0"/>
          </a:p>
        </p:txBody>
      </p:sp>
      <p:sp>
        <p:nvSpPr>
          <p:cNvPr id="2" name="Suorakulmio 1"/>
          <p:cNvSpPr/>
          <p:nvPr/>
        </p:nvSpPr>
        <p:spPr>
          <a:xfrm>
            <a:off x="630348" y="6021654"/>
            <a:ext cx="8046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*</a:t>
            </a:r>
            <a:r>
              <a:rPr lang="fi-FI" sz="1400" b="1" dirty="0"/>
              <a:t>Ennusteessa ei ole huomioitu uuden hallituksen talouspoliittisia toimia vuosille 2020−2023.</a:t>
            </a:r>
          </a:p>
        </p:txBody>
      </p:sp>
    </p:spTree>
    <p:extLst>
      <p:ext uri="{BB962C8B-B14F-4D97-AF65-F5344CB8AC3E}">
        <p14:creationId xmlns:p14="http://schemas.microsoft.com/office/powerpoint/2010/main" val="33959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000" y="145143"/>
            <a:ext cx="8244472" cy="118649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3800" dirty="0"/>
              <a:t>Maailmantalouden </a:t>
            </a:r>
            <a:r>
              <a:rPr lang="fi-FI" sz="3800" dirty="0" smtClean="0"/>
              <a:t>kasvu jatkuu hitaampana</a:t>
            </a:r>
            <a:r>
              <a:rPr lang="fi-FI" sz="3800" b="1" dirty="0"/>
              <a:t/>
            </a:r>
            <a:br>
              <a:rPr lang="fi-FI" sz="3800" b="1" dirty="0"/>
            </a:br>
            <a:endParaRPr lang="fi-FI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724128" y="1331640"/>
            <a:ext cx="3301462" cy="4977680"/>
          </a:xfrm>
        </p:spPr>
        <p:txBody>
          <a:bodyPr>
            <a:normAutofit fontScale="92500" lnSpcReduction="10000"/>
          </a:bodyPr>
          <a:lstStyle/>
          <a:p>
            <a:r>
              <a:rPr lang="fi-FI" sz="1400" dirty="0"/>
              <a:t>Maailmantalouden nopeimman kasvun vaihe on </a:t>
            </a:r>
            <a:r>
              <a:rPr lang="fi-FI" sz="1400" dirty="0" smtClean="0"/>
              <a:t>ohi, </a:t>
            </a:r>
            <a:r>
              <a:rPr lang="fi-FI" sz="1400" dirty="0"/>
              <a:t>ja kasvu hidastuu lähivuosina. </a:t>
            </a:r>
          </a:p>
          <a:p>
            <a:r>
              <a:rPr lang="fi-FI" sz="1400" dirty="0"/>
              <a:t>Euroalueen näkymät ovat heikentyneet kuluvan vuoden aikana</a:t>
            </a:r>
            <a:r>
              <a:rPr lang="fi-FI" sz="1400" dirty="0" smtClean="0"/>
              <a:t>. Talouskasvu kuitenkin toipuu. </a:t>
            </a:r>
            <a:endParaRPr lang="fi-FI" sz="1400" dirty="0"/>
          </a:p>
          <a:p>
            <a:r>
              <a:rPr lang="fi-FI" sz="1400" dirty="0" smtClean="0"/>
              <a:t>Yhdysvaltojen kasvu </a:t>
            </a:r>
            <a:r>
              <a:rPr lang="fi-FI" sz="1400" dirty="0"/>
              <a:t>hidastuu kohti </a:t>
            </a:r>
            <a:r>
              <a:rPr lang="fi-FI" sz="1400" dirty="0" smtClean="0"/>
              <a:t>potentiaalista kasvua.</a:t>
            </a:r>
          </a:p>
          <a:p>
            <a:r>
              <a:rPr lang="fi-FI" sz="1400" dirty="0" smtClean="0"/>
              <a:t>Maailmankaupan </a:t>
            </a:r>
            <a:r>
              <a:rPr lang="fi-FI" sz="1400" dirty="0"/>
              <a:t>kasvu hidastui voimakkaasti viime vuoden </a:t>
            </a:r>
            <a:r>
              <a:rPr lang="fi-FI" sz="1400" dirty="0" smtClean="0"/>
              <a:t>lopulla </a:t>
            </a:r>
            <a:r>
              <a:rPr lang="fi-FI" sz="1400" dirty="0"/>
              <a:t>mutta elpyy </a:t>
            </a:r>
            <a:r>
              <a:rPr lang="fi-FI" sz="1400" dirty="0" smtClean="0"/>
              <a:t>lyhyeksi aikaa. </a:t>
            </a:r>
            <a:endParaRPr lang="fi-FI" sz="1400" dirty="0"/>
          </a:p>
          <a:p>
            <a:r>
              <a:rPr lang="fi-FI" sz="1400" dirty="0" smtClean="0"/>
              <a:t>Lyhyiden </a:t>
            </a:r>
            <a:r>
              <a:rPr lang="fi-FI" sz="1400" dirty="0"/>
              <a:t>markkinakorkojen odotetaan pysyvän euroalueella alhaisella tasolla, kun odotukset ohjauskoron nostosta ovat lykkääntyneet</a:t>
            </a:r>
            <a:r>
              <a:rPr lang="fi-FI" sz="1400" dirty="0" smtClean="0"/>
              <a:t>.</a:t>
            </a:r>
          </a:p>
          <a:p>
            <a:r>
              <a:rPr lang="fi-FI" sz="1400" dirty="0"/>
              <a:t>Raakaöljyn hinta on noussut jonkin verran vuodenvaihteen alhaiselta </a:t>
            </a:r>
            <a:r>
              <a:rPr lang="fi-FI" sz="1400" dirty="0" smtClean="0"/>
              <a:t>tasolta ja hinta </a:t>
            </a:r>
            <a:r>
              <a:rPr lang="fi-FI" sz="1400" dirty="0"/>
              <a:t>nousee </a:t>
            </a:r>
            <a:r>
              <a:rPr lang="fi-FI" sz="1400" dirty="0" smtClean="0"/>
              <a:t>ennustejaksolla. </a:t>
            </a:r>
          </a:p>
          <a:p>
            <a:r>
              <a:rPr lang="fi-FI" sz="1400" dirty="0" smtClean="0"/>
              <a:t>Muiden </a:t>
            </a:r>
            <a:r>
              <a:rPr lang="fi-FI" sz="1400" dirty="0"/>
              <a:t>raaka-aineiden hintojen odotetaan nousevan </a:t>
            </a:r>
            <a:r>
              <a:rPr lang="fi-FI" sz="1400" dirty="0" smtClean="0"/>
              <a:t>ennustejaksolla </a:t>
            </a:r>
            <a:r>
              <a:rPr lang="fi-FI" sz="1400" dirty="0"/>
              <a:t>maltillisesti. </a:t>
            </a:r>
            <a:endParaRPr lang="fi-FI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5477767" cy="35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000" y="145143"/>
            <a:ext cx="8244472" cy="1186497"/>
          </a:xfrm>
        </p:spPr>
        <p:txBody>
          <a:bodyPr>
            <a:no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Näkymät Suomen tärkeimmillä vientimarkkinoilla ovat </a:t>
            </a:r>
            <a:r>
              <a:rPr lang="fi-FI" dirty="0" smtClean="0"/>
              <a:t>heikentyneet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868144" y="1331640"/>
            <a:ext cx="3157446" cy="4689648"/>
          </a:xfrm>
        </p:spPr>
        <p:txBody>
          <a:bodyPr>
            <a:normAutofit fontScale="70000" lnSpcReduction="20000"/>
          </a:bodyPr>
          <a:lstStyle/>
          <a:p>
            <a:endParaRPr lang="fi-FI" dirty="0" smtClean="0"/>
          </a:p>
          <a:p>
            <a:r>
              <a:rPr lang="fi-FI" sz="2200" dirty="0" smtClean="0"/>
              <a:t>Maailmankaupan </a:t>
            </a:r>
            <a:r>
              <a:rPr lang="fi-FI" sz="2200" dirty="0"/>
              <a:t>hitaampi kasvu heijastuu Suomen viennin kasvuun </a:t>
            </a:r>
            <a:r>
              <a:rPr lang="fi-FI" sz="2200" dirty="0" smtClean="0"/>
              <a:t>ennustejaksolla.</a:t>
            </a:r>
          </a:p>
          <a:p>
            <a:r>
              <a:rPr lang="fi-FI" sz="2200" dirty="0" smtClean="0"/>
              <a:t>Vientikysynnän kasvun tilapäinen hidastuminen johtuu </a:t>
            </a:r>
            <a:r>
              <a:rPr lang="fi-FI" sz="2200" dirty="0"/>
              <a:t>ennen kaikkea euroalueen </a:t>
            </a:r>
            <a:r>
              <a:rPr lang="fi-FI" sz="2200" dirty="0" smtClean="0"/>
              <a:t>talouskasvusta</a:t>
            </a:r>
            <a:r>
              <a:rPr lang="fi-FI" sz="2200" dirty="0"/>
              <a:t>. </a:t>
            </a:r>
            <a:endParaRPr lang="fi-FI" sz="2200" dirty="0" smtClean="0"/>
          </a:p>
          <a:p>
            <a:r>
              <a:rPr lang="fi-FI" sz="2200" dirty="0" smtClean="0"/>
              <a:t>Näkymät </a:t>
            </a:r>
            <a:r>
              <a:rPr lang="fi-FI" sz="2200" dirty="0"/>
              <a:t>Suomen tärkeimmillä vientimarkkinoilla ovat heikentyneet, vaikka ensi vuodesta eteenpäin vientikysyntä </a:t>
            </a:r>
            <a:r>
              <a:rPr lang="fi-FI" sz="2200" dirty="0" smtClean="0"/>
              <a:t>kasvaakin nopeammin.</a:t>
            </a:r>
          </a:p>
          <a:p>
            <a:r>
              <a:rPr lang="fi-FI" sz="2200" dirty="0"/>
              <a:t>Viennin kasvu on kuitenkin maltillisella uralla </a:t>
            </a:r>
            <a:r>
              <a:rPr lang="fi-FI" sz="2200" dirty="0" smtClean="0"/>
              <a:t>ja seuraa </a:t>
            </a:r>
            <a:r>
              <a:rPr lang="fi-FI" sz="2200" dirty="0"/>
              <a:t>vientikysynnän </a:t>
            </a:r>
            <a:r>
              <a:rPr lang="fi-FI" sz="2200" dirty="0" smtClean="0"/>
              <a:t>kehitystä.</a:t>
            </a:r>
          </a:p>
          <a:p>
            <a:r>
              <a:rPr lang="fi-FI" sz="2200" dirty="0" smtClean="0"/>
              <a:t>Suomen </a:t>
            </a:r>
            <a:r>
              <a:rPr lang="fi-FI" sz="2200" dirty="0"/>
              <a:t>viennin maailmanmarkkinaosuus ei </a:t>
            </a:r>
            <a:r>
              <a:rPr lang="fi-FI" sz="2200" dirty="0" smtClean="0"/>
              <a:t>kasva</a:t>
            </a:r>
            <a:r>
              <a:rPr lang="fi-FI" dirty="0"/>
              <a:t>.</a:t>
            </a:r>
            <a:endParaRPr lang="fi-FI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5715408" cy="37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8289840" cy="1186497"/>
          </a:xfrm>
        </p:spPr>
        <p:txBody>
          <a:bodyPr>
            <a:normAutofit/>
          </a:bodyPr>
          <a:lstStyle/>
          <a:p>
            <a:r>
              <a:rPr lang="fi-FI" dirty="0" smtClean="0"/>
              <a:t>Ansiotason kiihtyminen välittyy inflaatioon maltillisesti 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79512" y="1412776"/>
            <a:ext cx="5904656" cy="387703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40152" y="1556792"/>
            <a:ext cx="3024336" cy="4486965"/>
          </a:xfrm>
        </p:spPr>
        <p:txBody>
          <a:bodyPr>
            <a:normAutofit lnSpcReduction="10000"/>
          </a:bodyPr>
          <a:lstStyle/>
          <a:p>
            <a:r>
              <a:rPr lang="fi-FI" sz="1500" dirty="0"/>
              <a:t>Työttömyysasteen laskiessa ja työvoimakapeikkojen lisääntyessä </a:t>
            </a:r>
            <a:r>
              <a:rPr lang="fi-FI" sz="1500" dirty="0" smtClean="0"/>
              <a:t>ansiotaso </a:t>
            </a:r>
            <a:r>
              <a:rPr lang="fi-FI" sz="1500" dirty="0"/>
              <a:t>lähestyy noin kolmen prosentin vuosittaista kasvuvauhtia. </a:t>
            </a:r>
            <a:endParaRPr lang="fi-FI" sz="1500" dirty="0" smtClean="0"/>
          </a:p>
          <a:p>
            <a:r>
              <a:rPr lang="fi-FI" sz="1500" dirty="0" smtClean="0"/>
              <a:t>Inflaation </a:t>
            </a:r>
            <a:r>
              <a:rPr lang="fi-FI" sz="1500" dirty="0"/>
              <a:t>odotetaan kokonaisuutena kiihtyvän vain vähän</a:t>
            </a:r>
            <a:r>
              <a:rPr lang="fi-FI" sz="1500" dirty="0" smtClean="0"/>
              <a:t>.</a:t>
            </a:r>
          </a:p>
          <a:p>
            <a:r>
              <a:rPr lang="fi-FI" sz="1500" dirty="0" smtClean="0"/>
              <a:t>Ansiotason </a:t>
            </a:r>
            <a:r>
              <a:rPr lang="fi-FI" sz="1500" dirty="0"/>
              <a:t>nousun odotetaan vähitellen heijastuvan </a:t>
            </a:r>
            <a:r>
              <a:rPr lang="fi-FI" sz="1500" dirty="0" smtClean="0"/>
              <a:t>laajemmin hintoihin.</a:t>
            </a:r>
          </a:p>
          <a:p>
            <a:r>
              <a:rPr lang="fi-FI" sz="1500" dirty="0" smtClean="0"/>
              <a:t>Ansiotason nousu tukee kotitalouksien käyttävissä olevien tulojen kasvua.</a:t>
            </a:r>
          </a:p>
          <a:p>
            <a:r>
              <a:rPr lang="fi-FI" sz="1500" dirty="0" smtClean="0"/>
              <a:t>Yksityisen kulutuksen kasvu pysyy vakaana.</a:t>
            </a:r>
          </a:p>
        </p:txBody>
      </p:sp>
    </p:spTree>
    <p:extLst>
      <p:ext uri="{BB962C8B-B14F-4D97-AF65-F5344CB8AC3E}">
        <p14:creationId xmlns:p14="http://schemas.microsoft.com/office/powerpoint/2010/main" val="11691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5868144" y="6237312"/>
            <a:ext cx="2758988" cy="4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i-FI" sz="3800" dirty="0" smtClean="0"/>
              <a:t>Tuottavuuden kasvu pysyy hitaana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724128" y="1196534"/>
            <a:ext cx="3419872" cy="5413973"/>
          </a:xfrm>
        </p:spPr>
        <p:txBody>
          <a:bodyPr>
            <a:noAutofit/>
          </a:bodyPr>
          <a:lstStyle/>
          <a:p>
            <a:r>
              <a:rPr lang="fi-FI" sz="1500" dirty="0" smtClean="0"/>
              <a:t>Työn tuottavuus laski poikkeuksellisesti vuonna 2018. </a:t>
            </a:r>
          </a:p>
          <a:p>
            <a:r>
              <a:rPr lang="fi-FI" sz="1500" dirty="0" smtClean="0"/>
              <a:t>Työn tuottavuuden hidas kasvu heikentää talouden kasvu-mahdollisuuksia ja hyvinvointia.  </a:t>
            </a:r>
          </a:p>
          <a:p>
            <a:r>
              <a:rPr lang="fi-FI" sz="1500" dirty="0" smtClean="0"/>
              <a:t>Talouskasvun hidastuminen ja nimellispalkkojen nousu heikentävät työllisten määrän kasvua.</a:t>
            </a:r>
          </a:p>
          <a:p>
            <a:r>
              <a:rPr lang="fi-FI" sz="1500" dirty="0" smtClean="0"/>
              <a:t>Työttömyysasteen aleneminen </a:t>
            </a:r>
            <a:r>
              <a:rPr lang="fi-FI" sz="1500" dirty="0"/>
              <a:t>finanssikriisiä </a:t>
            </a:r>
            <a:r>
              <a:rPr lang="fi-FI" sz="1500" dirty="0" smtClean="0"/>
              <a:t>edeltävän suhdannehuipun </a:t>
            </a:r>
            <a:r>
              <a:rPr lang="fi-FI" sz="1500" dirty="0"/>
              <a:t>lukemiin lisää työmarkkinoiden </a:t>
            </a:r>
            <a:r>
              <a:rPr lang="fi-FI" sz="1500" dirty="0" smtClean="0"/>
              <a:t>kireyttä.</a:t>
            </a:r>
          </a:p>
          <a:p>
            <a:r>
              <a:rPr lang="fi-FI" sz="1500" dirty="0" smtClean="0"/>
              <a:t>Työllisyysaste </a:t>
            </a:r>
            <a:r>
              <a:rPr lang="fi-FI" sz="1500" dirty="0"/>
              <a:t>nousee 73,5 prosenttiin </a:t>
            </a:r>
            <a:r>
              <a:rPr lang="fi-FI" sz="1500" dirty="0" smtClean="0"/>
              <a:t>vuonna 2021.</a:t>
            </a:r>
          </a:p>
          <a:p>
            <a:r>
              <a:rPr lang="fi-FI" sz="1500" dirty="0" smtClean="0"/>
              <a:t>Työttömyysaste </a:t>
            </a:r>
            <a:r>
              <a:rPr lang="fi-FI" sz="1500" dirty="0"/>
              <a:t>laskee 6,2 </a:t>
            </a:r>
            <a:r>
              <a:rPr lang="fi-FI" sz="1500" dirty="0" smtClean="0"/>
              <a:t>prosenttiin vuonna 2021.</a:t>
            </a:r>
          </a:p>
          <a:p>
            <a:r>
              <a:rPr lang="fi-FI" sz="1500" dirty="0" smtClean="0"/>
              <a:t>Hidas </a:t>
            </a:r>
            <a:r>
              <a:rPr lang="fi-FI" sz="1500" dirty="0"/>
              <a:t>tuottavuuden kasvu ja nopea ansiotason nousu </a:t>
            </a:r>
            <a:r>
              <a:rPr lang="fi-FI" sz="1500" dirty="0" smtClean="0"/>
              <a:t>kiihdyttävät yksikkötyö-kustannusten kasvua. </a:t>
            </a:r>
            <a:endParaRPr lang="fi-FI" sz="1500" dirty="0"/>
          </a:p>
          <a:p>
            <a:endParaRPr lang="fi-FI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5472608" cy="35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6000" y="145143"/>
            <a:ext cx="7668408" cy="1186497"/>
          </a:xfrm>
        </p:spPr>
        <p:txBody>
          <a:bodyPr>
            <a:normAutofit/>
          </a:bodyPr>
          <a:lstStyle/>
          <a:p>
            <a:r>
              <a:rPr lang="fi-FI" dirty="0"/>
              <a:t>Kauppakonfliktien laajentuminen heikentäisi talouskasvua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5652120" y="1515695"/>
            <a:ext cx="3384550" cy="4319587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USA:n kauppapolitiikkaa on vaikea ennustaa, joten on riski, että maailmankauppa hidastuu voimakkaasti. </a:t>
            </a:r>
          </a:p>
          <a:p>
            <a:r>
              <a:rPr lang="fi-FI" dirty="0" smtClean="0"/>
              <a:t>Mahdollinen Britannian sopimukseton EU-ero heikentäisi Euroopan näkymiä.</a:t>
            </a:r>
          </a:p>
          <a:p>
            <a:r>
              <a:rPr lang="fi-FI" dirty="0" smtClean="0"/>
              <a:t>Geopoliittisten </a:t>
            </a:r>
            <a:r>
              <a:rPr lang="fi-FI" dirty="0"/>
              <a:t>jännitteiden kärjistyminen nostaisi raakaöljyn hintaa.</a:t>
            </a:r>
          </a:p>
          <a:p>
            <a:r>
              <a:rPr lang="fi-FI" dirty="0"/>
              <a:t>Pidemmällä ajalla Suomelle olisi riski, jos suurhankkeita ei tehtäisi, koska </a:t>
            </a:r>
            <a:r>
              <a:rPr lang="fi-FI" dirty="0" smtClean="0"/>
              <a:t>silloin investoinnit </a:t>
            </a:r>
            <a:r>
              <a:rPr lang="fi-FI" dirty="0"/>
              <a:t>kasvaisivat huomattavasti vähemmän. </a:t>
            </a:r>
          </a:p>
          <a:p>
            <a:r>
              <a:rPr lang="fi-FI" dirty="0" smtClean="0"/>
              <a:t>Yksikkötyökustannusten nousu vaikuttaa </a:t>
            </a:r>
            <a:r>
              <a:rPr lang="fi-FI" dirty="0"/>
              <a:t>vientiin </a:t>
            </a:r>
            <a:r>
              <a:rPr lang="fi-FI" dirty="0" smtClean="0"/>
              <a:t>epäsuotuisasti, jos </a:t>
            </a:r>
            <a:r>
              <a:rPr lang="fi-FI" dirty="0"/>
              <a:t>kilpailijamaiden kustannusten nousu </a:t>
            </a:r>
            <a:r>
              <a:rPr lang="fi-FI" dirty="0" smtClean="0"/>
              <a:t>jää hitaammaksi </a:t>
            </a:r>
            <a:r>
              <a:rPr lang="fi-FI" dirty="0"/>
              <a:t>kuin Suomessa. </a:t>
            </a:r>
          </a:p>
          <a:p>
            <a:endParaRPr lang="fi-FI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15695"/>
            <a:ext cx="5400600" cy="35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7-04-25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12343</TotalTime>
  <Words>628</Words>
  <Application>Microsoft Office PowerPoint</Application>
  <PresentationFormat>Näytössä katseltava diaesitys (4:3)</PresentationFormat>
  <Paragraphs>128</Paragraphs>
  <Slides>18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Verdana</vt:lpstr>
      <vt:lpstr>VM_malliesitys_fin_v2017-04-25</vt:lpstr>
      <vt:lpstr>Taloudellinen katsaus</vt:lpstr>
      <vt:lpstr>Reaalitalouden ennuste</vt:lpstr>
      <vt:lpstr>Talouden kasvu jää viime vuosia maltillisemmaksi.  Maailmantalouden kasvu jatkuu hitaampana.  Ulkomaankaupan näkymät heikkenevät.   Työvoiman kysynnän kasvu heikkenee.</vt:lpstr>
      <vt:lpstr>Talouskasvu on edelleen laaja-alaista</vt:lpstr>
      <vt:lpstr> Maailmantalouden kasvu jatkuu hitaampana </vt:lpstr>
      <vt:lpstr> Näkymät Suomen tärkeimmillä vientimarkkinoilla ovat heikentyneet </vt:lpstr>
      <vt:lpstr>Ansiotason kiihtyminen välittyy inflaatioon maltillisesti </vt:lpstr>
      <vt:lpstr> Tuottavuuden kasvu pysyy hitaana </vt:lpstr>
      <vt:lpstr>Kauppakonfliktien laajentuminen heikentäisi talouskasvua</vt:lpstr>
      <vt:lpstr> Julkisen talouden näkymät</vt:lpstr>
      <vt:lpstr>           Ilman uusia toimia julkisen talouden alijäämä alkaa vähitellen kasvaa vuodesta 2021 alkaen.   Myös velka suhteessa BKT:hen kääntyy nousuun.  Julkisen talouden tasapainottaminen vuoteen 2023 mennessä edellyttää merkittäviä työllisyyttä vahvistavia toimia.          </vt:lpstr>
      <vt:lpstr>Väestön ikääntyminen heikentää julkista taloutta</vt:lpstr>
      <vt:lpstr>Laskelma hallitusohjelman toimista ja tavoitteista</vt:lpstr>
      <vt:lpstr>Laskelmassa tarkastellut toimet ja tavoitteet</vt:lpstr>
      <vt:lpstr>Ilman työllisyyttä kohentavia toimia julkisen talouden alijäämä syvenee</vt:lpstr>
      <vt:lpstr>Julkisen talouden tasapainottaminen edellyttää merkittäviä työllisyyttä lisääviä toimia</vt:lpstr>
      <vt:lpstr>Keskeiset taloutta kuvaavat indikaattorit*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Ryynänen Satu VM</dc:creator>
  <cp:lastModifiedBy>Paavonen Marja</cp:lastModifiedBy>
  <cp:revision>234</cp:revision>
  <cp:lastPrinted>2018-09-14T07:10:39Z</cp:lastPrinted>
  <dcterms:created xsi:type="dcterms:W3CDTF">2017-04-26T11:20:23Z</dcterms:created>
  <dcterms:modified xsi:type="dcterms:W3CDTF">2019-06-14T09:47:29Z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