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58" r:id="rId3"/>
    <p:sldId id="259" r:id="rId4"/>
    <p:sldId id="263" r:id="rId5"/>
    <p:sldId id="262" r:id="rId6"/>
    <p:sldId id="267" r:id="rId7"/>
    <p:sldId id="268" r:id="rId8"/>
    <p:sldId id="265" r:id="rId9"/>
    <p:sldId id="264" r:id="rId10"/>
    <p:sldId id="269" r:id="rId11"/>
    <p:sldId id="270" r:id="rId1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D3"/>
    <a:srgbClr val="9BBAC0"/>
    <a:srgbClr val="B5DACC"/>
    <a:srgbClr val="00959B"/>
    <a:srgbClr val="365ABD"/>
    <a:srgbClr val="C48903"/>
    <a:srgbClr val="00A892"/>
    <a:srgbClr val="0098E8"/>
    <a:srgbClr val="1A7483"/>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87" autoAdjust="0"/>
  </p:normalViewPr>
  <p:slideViewPr>
    <p:cSldViewPr snapToGrid="0" snapToObjects="1" showGuides="1">
      <p:cViewPr varScale="1">
        <p:scale>
          <a:sx n="48" d="100"/>
          <a:sy n="48" d="100"/>
        </p:scale>
        <p:origin x="52" y="4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DABD1-5F09-CB43-BCC0-1DEB934835DE}" type="datetimeFigureOut">
              <a:rPr lang="en-FI"/>
              <a:t>04/06/2023</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CB69-F670-CE45-9316-2F76980D2403}" type="slidenum">
              <a:rPr/>
              <a:t>‹#›</a:t>
            </a:fld>
            <a:endParaRPr lang="en-FI"/>
          </a:p>
        </p:txBody>
      </p:sp>
    </p:spTree>
    <p:extLst>
      <p:ext uri="{BB962C8B-B14F-4D97-AF65-F5344CB8AC3E}">
        <p14:creationId xmlns:p14="http://schemas.microsoft.com/office/powerpoint/2010/main" val="3762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10</a:t>
            </a:fld>
            <a:endParaRPr lang="fi-FI"/>
          </a:p>
        </p:txBody>
      </p:sp>
    </p:spTree>
    <p:extLst>
      <p:ext uri="{BB962C8B-B14F-4D97-AF65-F5344CB8AC3E}">
        <p14:creationId xmlns:p14="http://schemas.microsoft.com/office/powerpoint/2010/main" val="15330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Kansi, sinivihreä">
    <p:bg>
      <p:bgPr>
        <a:solidFill>
          <a:schemeClr val="bg2"/>
        </a:solidFill>
        <a:effectLst/>
      </p:bgPr>
    </p:bg>
    <p:spTree>
      <p:nvGrpSpPr>
        <p:cNvPr id="1" name=""/>
        <p:cNvGrpSpPr/>
        <p:nvPr/>
      </p:nvGrpSpPr>
      <p:grpSpPr>
        <a:xfrm>
          <a:off x="0" y="0"/>
          <a:ext cx="0" cy="0"/>
          <a:chOff x="0" y="0"/>
          <a:chExt cx="0" cy="0"/>
        </a:xfrm>
      </p:grpSpPr>
      <p:grpSp>
        <p:nvGrpSpPr>
          <p:cNvPr id="4" name="Ryhmä 3">
            <a:extLst>
              <a:ext uri="{FF2B5EF4-FFF2-40B4-BE49-F238E27FC236}">
                <a16:creationId xmlns:a16="http://schemas.microsoft.com/office/drawing/2014/main" id="{9FCADA93-0FB7-CA2C-F62B-6B3CC39CB4ED}"/>
              </a:ext>
            </a:extLst>
          </p:cNvPr>
          <p:cNvGrpSpPr/>
          <p:nvPr userDrawn="1"/>
        </p:nvGrpSpPr>
        <p:grpSpPr>
          <a:xfrm>
            <a:off x="-17042" y="-4183"/>
            <a:ext cx="12270939" cy="6876000"/>
            <a:chOff x="-17042" y="3192"/>
            <a:chExt cx="12270939" cy="6856323"/>
          </a:xfrm>
        </p:grpSpPr>
        <p:sp>
          <p:nvSpPr>
            <p:cNvPr id="7" name="Vapaamuotoinen: Muoto 6">
              <a:extLst>
                <a:ext uri="{FF2B5EF4-FFF2-40B4-BE49-F238E27FC236}">
                  <a16:creationId xmlns:a16="http://schemas.microsoft.com/office/drawing/2014/main" id="{96D9BDDC-63C8-A606-3309-A101EDBAAD0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solidFill>
              <a:srgbClr val="B5DACC"/>
            </a:solidFill>
            <a:ln w="126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3D79F50D-C8E1-942C-5F25-BC823CF4BD82}"/>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0" name="Vapaamuotoinen: Muoto 9">
              <a:extLst>
                <a:ext uri="{FF2B5EF4-FFF2-40B4-BE49-F238E27FC236}">
                  <a16:creationId xmlns:a16="http://schemas.microsoft.com/office/drawing/2014/main" id="{40374709-EEEC-6317-3CA1-3C9E3C24DCD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noFill/>
            <a:ln w="126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C9141825-7943-460F-AE5C-B764A83C2E47}"/>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A20DAC6C-B8EB-C949-0F57-78DB7E47376A}"/>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solidFill>
              <a:srgbClr val="B5DACC"/>
            </a:solidFill>
            <a:ln w="12622"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B0A815BB-81E2-C717-6AFF-4F725A43B2D6}"/>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solidFill>
              <a:srgbClr val="B5DACC"/>
            </a:solidFill>
            <a:ln w="12622"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A1349553-367A-2E6F-8462-1D37FD253D02}"/>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noFill/>
            <a:ln w="12622"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4F0C3B0B-D175-97F9-E62E-4EE47018B3E0}"/>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noFill/>
            <a:ln w="12622"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019F5014-AA56-ECA6-D298-1E24205A8E55}"/>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noFill/>
            <a:ln w="12622"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6FE07DE-EE8A-5C5F-A076-56399220594F}"/>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solidFill>
              <a:srgbClr val="B5DACC"/>
            </a:solidFill>
            <a:ln w="12622"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4A4A905F-3B4B-1E83-1CD3-7D1F1EEA0679}"/>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solidFill>
              <a:srgbClr val="B5DACC"/>
            </a:solid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AC8BCAEA-413F-DA34-F459-8494060D65D0}"/>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noFill/>
            <a:ln w="12622"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855792D0-593A-8142-8D86-0189A50E4627}"/>
              </a:ext>
            </a:extLst>
          </p:cNvPr>
          <p:cNvSpPr>
            <a:spLocks noGrp="1"/>
          </p:cNvSpPr>
          <p:nvPr userDrawn="1">
            <p:ph type="ctrTitle" hasCustomPrompt="1"/>
          </p:nvPr>
        </p:nvSpPr>
        <p:spPr>
          <a:xfrm>
            <a:off x="1275769" y="1935332"/>
            <a:ext cx="6841339" cy="2393823"/>
          </a:xfrm>
        </p:spPr>
        <p:txBody>
          <a:bodyPr anchor="b" anchorCtr="0">
            <a:normAutofit/>
          </a:bodyPr>
          <a:lstStyle>
            <a:lvl1pPr algn="l">
              <a:lnSpc>
                <a:spcPct val="100000"/>
              </a:lnSpc>
              <a:defRPr sz="4800">
                <a:solidFill>
                  <a:schemeClr val="tx1"/>
                </a:solidFill>
              </a:defRPr>
            </a:lvl1pPr>
          </a:lstStyle>
          <a:p>
            <a:r>
              <a:rPr lang="fi-FI" dirty="0"/>
              <a:t>Anna esitykselle kuvaava otsikko,</a:t>
            </a:r>
            <a:br>
              <a:rPr lang="fi-FI" dirty="0"/>
            </a:br>
            <a:r>
              <a:rPr lang="fi-FI" dirty="0"/>
              <a:t>pituus 2–3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userDrawn="1">
            <p:ph type="subTitle" idx="1" hasCustomPrompt="1"/>
          </p:nvPr>
        </p:nvSpPr>
        <p:spPr>
          <a:xfrm>
            <a:off x="1296790" y="4500000"/>
            <a:ext cx="4053600" cy="761113"/>
          </a:xfrm>
        </p:spPr>
        <p:txBody>
          <a:bodyPr anchor="t" anchorCtr="0">
            <a:no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a:t>
            </a:r>
            <a:r>
              <a:rPr lang="fi-FI" dirty="0" err="1"/>
              <a:t>nimu</a:t>
            </a:r>
            <a:r>
              <a:rPr lang="fi-FI" dirty="0"/>
              <a:t/>
            </a:r>
            <a:br>
              <a:rPr lang="fi-FI" dirty="0"/>
            </a:br>
            <a:r>
              <a:rPr lang="fi-FI" dirty="0" err="1"/>
              <a:t>pp.kk.vvvv</a:t>
            </a:r>
            <a:endParaRPr lang="en-FI" dirty="0"/>
          </a:p>
        </p:txBody>
      </p:sp>
      <p:pic>
        <p:nvPicPr>
          <p:cNvPr id="9" name="Picture 8">
            <a:extLst>
              <a:ext uri="{FF2B5EF4-FFF2-40B4-BE49-F238E27FC236}">
                <a16:creationId xmlns:a16="http://schemas.microsoft.com/office/drawing/2014/main" id="{F4C39514-A97C-114C-A5F2-9BC6C92FEB7A}"/>
              </a:ext>
              <a:ext uri="{C183D7F6-B498-43B3-948B-1728B52AA6E4}">
                <adec:decorative xmlns:adec="http://schemas.microsoft.com/office/drawing/2017/decorative" xmlns="" val="0"/>
              </a:ext>
            </a:extLst>
          </p:cNvPr>
          <p:cNvPicPr>
            <a:picLocks noChangeAspect="1"/>
          </p:cNvPicPr>
          <p:nvPr userDrawn="1"/>
        </p:nvPicPr>
        <p:blipFill>
          <a:blip r:embed="rId2"/>
          <a:stretch>
            <a:fillRect/>
          </a:stretch>
        </p:blipFill>
        <p:spPr>
          <a:xfrm>
            <a:off x="485203" y="601200"/>
            <a:ext cx="3455148" cy="1129568"/>
          </a:xfrm>
          <a:prstGeom prst="rect">
            <a:avLst/>
          </a:prstGeom>
        </p:spPr>
      </p:pic>
    </p:spTree>
    <p:extLst>
      <p:ext uri="{BB962C8B-B14F-4D97-AF65-F5344CB8AC3E}">
        <p14:creationId xmlns:p14="http://schemas.microsoft.com/office/powerpoint/2010/main" val="22466592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824">
          <p15:clr>
            <a:srgbClr val="FBAE40"/>
          </p15:clr>
        </p15:guide>
        <p15:guide id="2" pos="5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64713-1922-554E-9087-40B12698E1CB}"/>
              </a:ext>
            </a:extLst>
          </p:cNvPr>
          <p:cNvPicPr>
            <a:picLocks noChangeAspect="1"/>
          </p:cNvPicPr>
          <p:nvPr userDrawn="1"/>
        </p:nvPicPr>
        <p:blipFill>
          <a:blip r:embed="rId2"/>
          <a:stretch>
            <a:fillRect/>
          </a:stretch>
        </p:blipFill>
        <p:spPr>
          <a:xfrm>
            <a:off x="-22859" y="-27384"/>
            <a:ext cx="12237719" cy="6898088"/>
          </a:xfrm>
          <a:prstGeom prst="rect">
            <a:avLst/>
          </a:prstGeom>
        </p:spPr>
      </p:pic>
      <p:sp>
        <p:nvSpPr>
          <p:cNvPr id="2" name="Title 1">
            <a:extLst>
              <a:ext uri="{FF2B5EF4-FFF2-40B4-BE49-F238E27FC236}">
                <a16:creationId xmlns:a16="http://schemas.microsoft.com/office/drawing/2014/main" id="{DFE1236C-831E-C54D-AB26-AC3B3AA44254}"/>
              </a:ext>
            </a:extLst>
          </p:cNvPr>
          <p:cNvSpPr>
            <a:spLocks noGrp="1"/>
          </p:cNvSpPr>
          <p:nvPr>
            <p:ph type="title" hasCustomPrompt="1"/>
          </p:nvPr>
        </p:nvSpPr>
        <p:spPr>
          <a:xfrm>
            <a:off x="2406681" y="2158614"/>
            <a:ext cx="7378639" cy="2160000"/>
          </a:xfrm>
        </p:spPr>
        <p:txBody>
          <a:bodyPr anchor="ctr" anchorCtr="0">
            <a:normAutofit/>
          </a:bodyPr>
          <a:lstStyle>
            <a:lvl1pPr algn="ctr">
              <a:defRPr sz="4200">
                <a:solidFill>
                  <a:schemeClr val="tx1"/>
                </a:solidFill>
              </a:defRPr>
            </a:lvl1pPr>
          </a:lstStyle>
          <a:p>
            <a:r>
              <a:rPr lang="fi-FI" dirty="0"/>
              <a:t>Väliotsikko,</a:t>
            </a:r>
            <a:br>
              <a:rPr lang="fi-FI" dirty="0"/>
            </a:br>
            <a:r>
              <a:rPr lang="fi-FI" dirty="0"/>
              <a:t>korkeintaan kaksi riviä</a:t>
            </a:r>
            <a:endParaRPr lang="en-FI" dirty="0"/>
          </a:p>
        </p:txBody>
      </p:sp>
    </p:spTree>
    <p:extLst>
      <p:ext uri="{BB962C8B-B14F-4D97-AF65-F5344CB8AC3E}">
        <p14:creationId xmlns:p14="http://schemas.microsoft.com/office/powerpoint/2010/main" val="406760772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43D9-84CC-8E43-A1E6-4BC6088984AA}"/>
              </a:ext>
            </a:extLst>
          </p:cNvPr>
          <p:cNvPicPr>
            <a:picLocks noChangeAspect="1"/>
          </p:cNvPicPr>
          <p:nvPr userDrawn="1"/>
        </p:nvPicPr>
        <p:blipFill>
          <a:blip r:embed="rId2">
            <a:alphaModFix amt="40000"/>
          </a:blip>
          <a:stretch>
            <a:fillRect/>
          </a:stretch>
        </p:blipFill>
        <p:spPr>
          <a:xfrm>
            <a:off x="-11876" y="-33643"/>
            <a:ext cx="12240090" cy="6880187"/>
          </a:xfrm>
          <a:prstGeom prst="rect">
            <a:avLst/>
          </a:prstGeom>
        </p:spPr>
      </p:pic>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2406680" y="2158614"/>
            <a:ext cx="7378639" cy="2160000"/>
          </a:xfrm>
        </p:spPr>
        <p:txBody>
          <a:bodyPr anchor="ctr" anchorCtr="0">
            <a:normAutofit/>
          </a:bodyPr>
          <a:lstStyle>
            <a:lvl1pPr algn="ctr">
              <a:defRPr sz="4200">
                <a:solidFill>
                  <a:schemeClr val="accent1"/>
                </a:solidFill>
              </a:defRPr>
            </a:lvl1pPr>
          </a:lstStyle>
          <a:p>
            <a:r>
              <a:rPr lang="fi-FI" noProof="0" dirty="0"/>
              <a:t>Väliotsikko, </a:t>
            </a:r>
            <a:br>
              <a:rPr lang="fi-FI" noProof="0" dirty="0"/>
            </a:br>
            <a:r>
              <a:rPr lang="fi-FI" noProof="0" dirty="0"/>
              <a:t>korkeintaan kaksi riviä</a:t>
            </a:r>
          </a:p>
        </p:txBody>
      </p:sp>
    </p:spTree>
    <p:extLst>
      <p:ext uri="{BB962C8B-B14F-4D97-AF65-F5344CB8AC3E}">
        <p14:creationId xmlns:p14="http://schemas.microsoft.com/office/powerpoint/2010/main" val="5317946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 kuva">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bg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xmlns=""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solidFill>
                  <a:schemeClr val="bg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26980291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 kuva">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accent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xmlns=""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10717064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ivis asianosto">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3400">
                <a:solidFill>
                  <a:schemeClr val="accent1"/>
                </a:solidFill>
              </a:defRPr>
            </a:lvl1pPr>
          </a:lstStyle>
          <a:p>
            <a:r>
              <a:rPr lang="fi-FI" noProof="0" dirty="0"/>
              <a:t>Tiivis asianosto esityksen jäsentämiseen</a:t>
            </a:r>
          </a:p>
        </p:txBody>
      </p:sp>
      <p:sp>
        <p:nvSpPr>
          <p:cNvPr id="6" name="Text Placeholder 3">
            <a:extLst>
              <a:ext uri="{FF2B5EF4-FFF2-40B4-BE49-F238E27FC236}">
                <a16:creationId xmlns:a16="http://schemas.microsoft.com/office/drawing/2014/main" id="{19706E95-246C-917C-048F-36167F365523}"/>
              </a:ext>
            </a:extLst>
          </p:cNvPr>
          <p:cNvSpPr>
            <a:spLocks noGrp="1"/>
          </p:cNvSpPr>
          <p:nvPr>
            <p:ph type="body" sz="half" idx="2"/>
          </p:nvPr>
        </p:nvSpPr>
        <p:spPr>
          <a:xfrm>
            <a:off x="7239797" y="1332000"/>
            <a:ext cx="4138295" cy="3763342"/>
          </a:xfrm>
        </p:spPr>
        <p:txBody>
          <a:bodyPr>
            <a:normAutofit/>
          </a:bodyPr>
          <a:lstStyle>
            <a:lvl1pPr marL="320675" indent="-307975">
              <a:buFont typeface="Arial" panose="020B0604020202020204" pitchFamily="34" charset="0"/>
              <a:buChar char="•"/>
              <a:tabLst/>
              <a:defRPr sz="2400"/>
            </a:lvl1pPr>
            <a:lvl2pPr marL="742950" indent="-285750">
              <a:buFont typeface="Arial" panose="020B0604020202020204" pitchFamily="34" charset="0"/>
              <a:buChar char="•"/>
              <a:defRPr sz="21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800"/>
            </a:lvl4pPr>
            <a:lvl5pPr marL="2000250" indent="-171450">
              <a:buFont typeface="Arial" panose="020B0604020202020204" pitchFamily="34" charset="0"/>
              <a:buChar char="•"/>
              <a:defRPr sz="18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GB" dirty="0"/>
          </a:p>
        </p:txBody>
      </p:sp>
      <p:pic>
        <p:nvPicPr>
          <p:cNvPr id="4" name="Picture 2">
            <a:extLst>
              <a:ext uri="{FF2B5EF4-FFF2-40B4-BE49-F238E27FC236}">
                <a16:creationId xmlns:a16="http://schemas.microsoft.com/office/drawing/2014/main" id="{8EE11CFB-9B1F-0815-D11B-021619BB835D}"/>
              </a:ext>
              <a:ext uri="{C183D7F6-B498-43B3-948B-1728B52AA6E4}">
                <adec:decorative xmlns:adec="http://schemas.microsoft.com/office/drawing/2017/decorative" xmlns="" val="1"/>
              </a:ext>
            </a:extLst>
          </p:cNvPr>
          <p:cNvPicPr>
            <a:picLocks noChangeAspect="1"/>
          </p:cNvPicPr>
          <p:nvPr userDrawn="1"/>
        </p:nvPicPr>
        <p:blipFill rotWithShape="1">
          <a:blip r:embed="rId3">
            <a:alphaModFix amt="40000"/>
          </a:blip>
          <a:srcRect t="40507" r="20646" b="9178"/>
          <a:stretch/>
        </p:blipFill>
        <p:spPr>
          <a:xfrm>
            <a:off x="-75302" y="3993931"/>
            <a:ext cx="8036107" cy="2864068"/>
          </a:xfrm>
          <a:prstGeom prst="rect">
            <a:avLst/>
          </a:prstGeom>
        </p:spPr>
      </p:pic>
    </p:spTree>
    <p:extLst>
      <p:ext uri="{BB962C8B-B14F-4D97-AF65-F5344CB8AC3E}">
        <p14:creationId xmlns:p14="http://schemas.microsoft.com/office/powerpoint/2010/main" val="30050657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D556-3007-BA4D-A1BB-95286BEFF08A}"/>
              </a:ext>
            </a:extLst>
          </p:cNvPr>
          <p:cNvSpPr>
            <a:spLocks noGrp="1"/>
          </p:cNvSpPr>
          <p:nvPr>
            <p:ph type="title" hasCustomPrompt="1"/>
          </p:nvPr>
        </p:nvSpPr>
        <p:spPr>
          <a:xfrm>
            <a:off x="814161" y="720000"/>
            <a:ext cx="7921625" cy="1080000"/>
          </a:xfrm>
        </p:spPr>
        <p:txBody>
          <a:bodyPr>
            <a:normAutofit/>
          </a:bodyPr>
          <a:lstStyle>
            <a:lvl1pPr>
              <a:defRPr>
                <a:solidFill>
                  <a:schemeClr val="accent1"/>
                </a:solidFill>
              </a:defRPr>
            </a:lvl1pPr>
          </a:lstStyle>
          <a:p>
            <a:r>
              <a:rPr lang="fi-FI" dirty="0"/>
              <a:t>Vain otsikko</a:t>
            </a:r>
            <a:br>
              <a:rPr lang="fi-FI" dirty="0"/>
            </a:br>
            <a:r>
              <a:rPr lang="fi-FI" dirty="0"/>
              <a:t>Otsikon pituus korkeintaan kaksi riviä</a:t>
            </a:r>
            <a:endParaRPr lang="en-FI" dirty="0"/>
          </a:p>
        </p:txBody>
      </p:sp>
      <p:sp>
        <p:nvSpPr>
          <p:cNvPr id="3" name="Date Placeholder 2">
            <a:extLst>
              <a:ext uri="{FF2B5EF4-FFF2-40B4-BE49-F238E27FC236}">
                <a16:creationId xmlns:a16="http://schemas.microsoft.com/office/drawing/2014/main" id="{B3093295-F835-2A4F-B6E6-7F158EC393E9}"/>
              </a:ext>
              <a:ext uri="{C183D7F6-B498-43B3-948B-1728B52AA6E4}">
                <adec:decorative xmlns:adec="http://schemas.microsoft.com/office/drawing/2017/decorative" xmlns="" val="1"/>
              </a:ext>
            </a:extLst>
          </p:cNvPr>
          <p:cNvSpPr>
            <a:spLocks noGrp="1"/>
          </p:cNvSpPr>
          <p:nvPr>
            <p:ph type="dt" sz="half" idx="10"/>
          </p:nvPr>
        </p:nvSpPr>
        <p:spPr/>
        <p:txBody>
          <a:bodyPr/>
          <a:lstStyle/>
          <a:p>
            <a:fld id="{ED557CB1-B266-BA47-A71E-7DA39C0092DC}" type="datetime1">
              <a:rPr lang="fi-FI" noProof="0" smtClean="0"/>
              <a:t>6.4.2023</a:t>
            </a:fld>
            <a:endParaRPr lang="fi-FI" noProof="0" dirty="0"/>
          </a:p>
        </p:txBody>
      </p:sp>
      <p:sp>
        <p:nvSpPr>
          <p:cNvPr id="4" name="Footer Placeholder 3">
            <a:extLst>
              <a:ext uri="{FF2B5EF4-FFF2-40B4-BE49-F238E27FC236}">
                <a16:creationId xmlns:a16="http://schemas.microsoft.com/office/drawing/2014/main" id="{39AF8893-E1E4-C14F-BF90-DAB72552FA7E}"/>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fi-FI" noProof="0" dirty="0"/>
          </a:p>
        </p:txBody>
      </p:sp>
      <p:sp>
        <p:nvSpPr>
          <p:cNvPr id="5" name="Slide Number Placeholder 4">
            <a:extLst>
              <a:ext uri="{FF2B5EF4-FFF2-40B4-BE49-F238E27FC236}">
                <a16:creationId xmlns:a16="http://schemas.microsoft.com/office/drawing/2014/main" id="{AA8A1E79-F110-F947-A0EB-09EF70791DAD}"/>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05045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405FE-7FDF-3741-B777-88FD492BC7A3}"/>
              </a:ext>
            </a:extLst>
          </p:cNvPr>
          <p:cNvSpPr>
            <a:spLocks noGrp="1"/>
          </p:cNvSpPr>
          <p:nvPr>
            <p:ph type="dt" sz="half" idx="10"/>
          </p:nvPr>
        </p:nvSpPr>
        <p:spPr/>
        <p:txBody>
          <a:bodyPr/>
          <a:lstStyle/>
          <a:p>
            <a:fld id="{913D02D4-3613-5649-8FAA-418C1B6C0EFB}" type="datetime1">
              <a:rPr lang="fi-FI" noProof="0" smtClean="0"/>
              <a:t>6.4.2023</a:t>
            </a:fld>
            <a:endParaRPr lang="fi-FI" noProof="0" dirty="0"/>
          </a:p>
        </p:txBody>
      </p:sp>
      <p:sp>
        <p:nvSpPr>
          <p:cNvPr id="3" name="Footer Placeholder 2">
            <a:extLst>
              <a:ext uri="{FF2B5EF4-FFF2-40B4-BE49-F238E27FC236}">
                <a16:creationId xmlns:a16="http://schemas.microsoft.com/office/drawing/2014/main" id="{F225F80E-B48F-E446-AC5C-21377DD38002}"/>
              </a:ext>
            </a:extLst>
          </p:cNvPr>
          <p:cNvSpPr>
            <a:spLocks noGrp="1"/>
          </p:cNvSpPr>
          <p:nvPr>
            <p:ph type="ftr" sz="quarter" idx="11"/>
          </p:nvPr>
        </p:nvSpPr>
        <p:spPr/>
        <p:txBody>
          <a:bodyPr/>
          <a:lstStyle/>
          <a:p>
            <a:endParaRPr lang="fi-FI" noProof="0" dirty="0"/>
          </a:p>
        </p:txBody>
      </p:sp>
      <p:sp>
        <p:nvSpPr>
          <p:cNvPr id="4" name="Slide Number Placeholder 3">
            <a:extLst>
              <a:ext uri="{FF2B5EF4-FFF2-40B4-BE49-F238E27FC236}">
                <a16:creationId xmlns:a16="http://schemas.microsoft.com/office/drawing/2014/main" id="{FE2A5BCD-546C-3A47-B35C-2E594694A40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72875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ljä nosto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703B42-29AE-3F42-BB70-3A844809162D}"/>
              </a:ext>
              <a:ext uri="{C183D7F6-B498-43B3-948B-1728B52AA6E4}">
                <adec:decorative xmlns:adec="http://schemas.microsoft.com/office/drawing/2017/decorative" xmlns="" val="1"/>
              </a:ext>
            </a:extLst>
          </p:cNvPr>
          <p:cNvSpPr/>
          <p:nvPr userDrawn="1"/>
        </p:nvSpPr>
        <p:spPr>
          <a:xfrm>
            <a:off x="803275" y="3898289"/>
            <a:ext cx="5230800" cy="196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2" name="Rectangle 31">
            <a:extLst>
              <a:ext uri="{FF2B5EF4-FFF2-40B4-BE49-F238E27FC236}">
                <a16:creationId xmlns:a16="http://schemas.microsoft.com/office/drawing/2014/main" id="{D49DC66D-C716-A24B-8BD2-22114CB5F1C9}"/>
              </a:ext>
              <a:ext uri="{C183D7F6-B498-43B3-948B-1728B52AA6E4}">
                <adec:decorative xmlns:adec="http://schemas.microsoft.com/office/drawing/2017/decorative" xmlns="" val="1"/>
              </a:ext>
            </a:extLst>
          </p:cNvPr>
          <p:cNvSpPr/>
          <p:nvPr userDrawn="1"/>
        </p:nvSpPr>
        <p:spPr>
          <a:xfrm>
            <a:off x="6153570" y="1812407"/>
            <a:ext cx="5230800" cy="19610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Rectangle 34">
            <a:extLst>
              <a:ext uri="{FF2B5EF4-FFF2-40B4-BE49-F238E27FC236}">
                <a16:creationId xmlns:a16="http://schemas.microsoft.com/office/drawing/2014/main" id="{DCB6C5A5-B492-1447-B909-CE0010AC99FB}"/>
              </a:ext>
              <a:ext uri="{C183D7F6-B498-43B3-948B-1728B52AA6E4}">
                <adec:decorative xmlns:adec="http://schemas.microsoft.com/office/drawing/2017/decorative" xmlns="" val="1"/>
              </a:ext>
            </a:extLst>
          </p:cNvPr>
          <p:cNvSpPr/>
          <p:nvPr userDrawn="1"/>
        </p:nvSpPr>
        <p:spPr>
          <a:xfrm>
            <a:off x="6153570" y="3898289"/>
            <a:ext cx="5230800" cy="196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E627135D-E0A4-3441-9139-7561A8275A06}"/>
              </a:ext>
              <a:ext uri="{C183D7F6-B498-43B3-948B-1728B52AA6E4}">
                <adec:decorative xmlns:adec="http://schemas.microsoft.com/office/drawing/2017/decorative" xmlns="" val="1"/>
              </a:ext>
            </a:extLst>
          </p:cNvPr>
          <p:cNvSpPr/>
          <p:nvPr userDrawn="1"/>
        </p:nvSpPr>
        <p:spPr>
          <a:xfrm>
            <a:off x="803275" y="1812407"/>
            <a:ext cx="5230800" cy="1961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Title 1">
            <a:extLst>
              <a:ext uri="{FF2B5EF4-FFF2-40B4-BE49-F238E27FC236}">
                <a16:creationId xmlns:a16="http://schemas.microsoft.com/office/drawing/2014/main" id="{5BAFA8E0-68DD-D84C-B185-D665F53FFC53}"/>
              </a:ext>
            </a:extLst>
          </p:cNvPr>
          <p:cNvSpPr>
            <a:spLocks noGrp="1"/>
          </p:cNvSpPr>
          <p:nvPr>
            <p:ph type="title" hasCustomPrompt="1"/>
          </p:nvPr>
        </p:nvSpPr>
        <p:spPr>
          <a:xfrm>
            <a:off x="803275" y="719999"/>
            <a:ext cx="10585450" cy="1080000"/>
          </a:xfrm>
        </p:spPr>
        <p:txBody>
          <a:bodyPr anchor="ctr" anchorCtr="0">
            <a:normAutofit/>
          </a:bodyPr>
          <a:lstStyle>
            <a:lvl1pPr>
              <a:defRPr sz="3400">
                <a:solidFill>
                  <a:schemeClr val="accent1"/>
                </a:solidFill>
              </a:defRPr>
            </a:lvl1pPr>
          </a:lstStyle>
          <a:p>
            <a:r>
              <a:rPr lang="fi-FI" noProof="0" dirty="0"/>
              <a:t>Neljä nostoa, </a:t>
            </a:r>
            <a:br>
              <a:rPr lang="fi-FI" noProof="0" dirty="0"/>
            </a:br>
            <a:r>
              <a:rPr lang="fi-FI" noProof="0" dirty="0"/>
              <a:t>kaksirivinen otsikko</a:t>
            </a:r>
          </a:p>
        </p:txBody>
      </p:sp>
      <p:sp>
        <p:nvSpPr>
          <p:cNvPr id="20" name="Text Placeholder 3">
            <a:extLst>
              <a:ext uri="{FF2B5EF4-FFF2-40B4-BE49-F238E27FC236}">
                <a16:creationId xmlns:a16="http://schemas.microsoft.com/office/drawing/2014/main" id="{EACE5EA5-0EC5-58C4-EB96-FC9E3D9AE619}"/>
              </a:ext>
            </a:extLst>
          </p:cNvPr>
          <p:cNvSpPr>
            <a:spLocks noGrp="1"/>
          </p:cNvSpPr>
          <p:nvPr>
            <p:ph type="body" sz="half" idx="22" hasCustomPrompt="1"/>
          </p:nvPr>
        </p:nvSpPr>
        <p:spPr>
          <a:xfrm>
            <a:off x="1210884" y="2055600"/>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4" name="Text Placeholder 3">
            <a:extLst>
              <a:ext uri="{FF2B5EF4-FFF2-40B4-BE49-F238E27FC236}">
                <a16:creationId xmlns:a16="http://schemas.microsoft.com/office/drawing/2014/main" id="{27F1E5BE-8A05-D14D-B2A0-1AD0FC52318D}"/>
              </a:ext>
            </a:extLst>
          </p:cNvPr>
          <p:cNvSpPr>
            <a:spLocks noGrp="1"/>
          </p:cNvSpPr>
          <p:nvPr>
            <p:ph type="body" sz="half" idx="2"/>
          </p:nvPr>
        </p:nvSpPr>
        <p:spPr>
          <a:xfrm>
            <a:off x="1211910" y="2477626"/>
            <a:ext cx="4452290" cy="998095"/>
          </a:xfrm>
        </p:spPr>
        <p:txBody>
          <a:bodyPr lIns="0" tIns="0" rIns="0" bIns="0" anchor="t" anchorCtr="0">
            <a:normAutofit/>
          </a:bodyPr>
          <a:lstStyle>
            <a:lvl1pPr marL="0" indent="0">
              <a:lnSpc>
                <a:spcPct val="110000"/>
              </a:lnSpc>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22" name="Text Placeholder 3">
            <a:extLst>
              <a:ext uri="{FF2B5EF4-FFF2-40B4-BE49-F238E27FC236}">
                <a16:creationId xmlns:a16="http://schemas.microsoft.com/office/drawing/2014/main" id="{9225A0A2-EEE3-07EE-C156-6804854D56D1}"/>
              </a:ext>
            </a:extLst>
          </p:cNvPr>
          <p:cNvSpPr>
            <a:spLocks noGrp="1"/>
          </p:cNvSpPr>
          <p:nvPr>
            <p:ph type="body" sz="half" idx="24" hasCustomPrompt="1"/>
          </p:nvPr>
        </p:nvSpPr>
        <p:spPr>
          <a:xfrm>
            <a:off x="6539145" y="2032950"/>
            <a:ext cx="4414557" cy="418322"/>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1" name="Text Placeholder 3">
            <a:extLst>
              <a:ext uri="{FF2B5EF4-FFF2-40B4-BE49-F238E27FC236}">
                <a16:creationId xmlns:a16="http://schemas.microsoft.com/office/drawing/2014/main" id="{54B245C6-ECDF-F9F9-8CF7-78DFAACD9DF4}"/>
              </a:ext>
            </a:extLst>
          </p:cNvPr>
          <p:cNvSpPr>
            <a:spLocks noGrp="1"/>
          </p:cNvSpPr>
          <p:nvPr>
            <p:ph type="body" sz="half" idx="23"/>
          </p:nvPr>
        </p:nvSpPr>
        <p:spPr>
          <a:xfrm>
            <a:off x="6542825" y="2476800"/>
            <a:ext cx="4452290" cy="998095"/>
          </a:xfrm>
        </p:spPr>
        <p:txBody>
          <a:bodyPr lIns="0" tIns="0" rIns="0" bIns="0" anchor="t" anchorCtr="0">
            <a:normAutofit/>
          </a:bodyPr>
          <a:lstStyle>
            <a:lvl1pPr marL="0" indent="0">
              <a:lnSpc>
                <a:spcPct val="110000"/>
              </a:lnSpc>
              <a:spcBef>
                <a:spcPts val="0"/>
              </a:spcBef>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a:extLst>
              <a:ext uri="{FF2B5EF4-FFF2-40B4-BE49-F238E27FC236}">
                <a16:creationId xmlns:a16="http://schemas.microsoft.com/office/drawing/2014/main" id="{C0CDA761-048D-C54D-8E20-6C9D95F53A67}"/>
              </a:ext>
              <a:ext uri="{C183D7F6-B498-43B3-948B-1728B52AA6E4}">
                <adec:decorative xmlns:adec="http://schemas.microsoft.com/office/drawing/2017/decorative" xmlns="" val="1"/>
              </a:ext>
            </a:extLst>
          </p:cNvPr>
          <p:cNvSpPr>
            <a:spLocks noGrp="1"/>
          </p:cNvSpPr>
          <p:nvPr>
            <p:ph type="dt" sz="half" idx="10"/>
          </p:nvPr>
        </p:nvSpPr>
        <p:spPr/>
        <p:txBody>
          <a:bodyPr/>
          <a:lstStyle/>
          <a:p>
            <a:fld id="{5AB019FD-7351-674E-88EC-346BE3031EE7}" type="datetime1">
              <a:rPr lang="fi-FI" noProof="0" smtClean="0"/>
              <a:t>6.4.2023</a:t>
            </a:fld>
            <a:endParaRPr lang="fi-FI" noProof="0" dirty="0"/>
          </a:p>
        </p:txBody>
      </p:sp>
      <p:sp>
        <p:nvSpPr>
          <p:cNvPr id="6" name="Footer Placeholder 5">
            <a:extLst>
              <a:ext uri="{FF2B5EF4-FFF2-40B4-BE49-F238E27FC236}">
                <a16:creationId xmlns:a16="http://schemas.microsoft.com/office/drawing/2014/main" id="{12E1E2B8-D029-384A-92E9-B5724AA13637}"/>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fi-FI" noProof="0" dirty="0"/>
          </a:p>
        </p:txBody>
      </p:sp>
      <p:sp>
        <p:nvSpPr>
          <p:cNvPr id="7" name="Slide Number Placeholder 6">
            <a:extLst>
              <a:ext uri="{FF2B5EF4-FFF2-40B4-BE49-F238E27FC236}">
                <a16:creationId xmlns:a16="http://schemas.microsoft.com/office/drawing/2014/main" id="{4D389211-1DC9-694E-B796-2E30C709603A}"/>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
        <p:nvSpPr>
          <p:cNvPr id="19" name="Text Placeholder 3">
            <a:extLst>
              <a:ext uri="{FF2B5EF4-FFF2-40B4-BE49-F238E27FC236}">
                <a16:creationId xmlns:a16="http://schemas.microsoft.com/office/drawing/2014/main" id="{87FC0FB3-6F99-A3FA-11F4-F770C9023FFA}"/>
              </a:ext>
            </a:extLst>
          </p:cNvPr>
          <p:cNvSpPr>
            <a:spLocks noGrp="1"/>
          </p:cNvSpPr>
          <p:nvPr>
            <p:ph type="body" sz="half" idx="21" hasCustomPrompt="1"/>
          </p:nvPr>
        </p:nvSpPr>
        <p:spPr>
          <a:xfrm>
            <a:off x="1211397" y="4183200"/>
            <a:ext cx="4414557" cy="399600"/>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6562E4AD-4384-F11E-3BFC-E74384CA0A8A}"/>
              </a:ext>
            </a:extLst>
          </p:cNvPr>
          <p:cNvSpPr>
            <a:spLocks noGrp="1"/>
          </p:cNvSpPr>
          <p:nvPr>
            <p:ph type="body" sz="half" idx="20"/>
          </p:nvPr>
        </p:nvSpPr>
        <p:spPr>
          <a:xfrm>
            <a:off x="1211910" y="4582800"/>
            <a:ext cx="4413531" cy="1001636"/>
          </a:xfrm>
        </p:spPr>
        <p:txBody>
          <a:bodyPr lIns="0" tIns="0" rIns="0" bIns="0" anchor="t" anchorCtr="0">
            <a:normAutofit/>
          </a:bodyPr>
          <a:lstStyle>
            <a:lvl1pPr marL="0" indent="0">
              <a:lnSpc>
                <a:spcPct val="110000"/>
              </a:lnSpc>
              <a:spcBef>
                <a:spcPts val="0"/>
              </a:spcBef>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24" name="Text Placeholder 3">
            <a:extLst>
              <a:ext uri="{FF2B5EF4-FFF2-40B4-BE49-F238E27FC236}">
                <a16:creationId xmlns:a16="http://schemas.microsoft.com/office/drawing/2014/main" id="{13130747-405D-D8B8-97A0-B4374FB80ED2}"/>
              </a:ext>
            </a:extLst>
          </p:cNvPr>
          <p:cNvSpPr>
            <a:spLocks noGrp="1"/>
          </p:cNvSpPr>
          <p:nvPr>
            <p:ph type="body" sz="half" idx="26" hasCustomPrompt="1"/>
          </p:nvPr>
        </p:nvSpPr>
        <p:spPr>
          <a:xfrm>
            <a:off x="6539144" y="4135499"/>
            <a:ext cx="4414557" cy="399600"/>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EA7A858B-5857-DEC6-CB5B-C592D4D97308}"/>
              </a:ext>
            </a:extLst>
          </p:cNvPr>
          <p:cNvSpPr>
            <a:spLocks noGrp="1"/>
          </p:cNvSpPr>
          <p:nvPr>
            <p:ph type="body" sz="half" idx="25"/>
          </p:nvPr>
        </p:nvSpPr>
        <p:spPr>
          <a:xfrm>
            <a:off x="6543484" y="4582800"/>
            <a:ext cx="4413531" cy="1001636"/>
          </a:xfrm>
        </p:spPr>
        <p:txBody>
          <a:bodyPr lIns="0" tIns="0" rIns="0" bIns="0" anchor="t" anchorCtr="0">
            <a:normAutofit/>
          </a:bodyPr>
          <a:lstStyle>
            <a:lvl1pPr marL="0" indent="0">
              <a:lnSpc>
                <a:spcPct val="110000"/>
              </a:lnSpc>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Tree>
    <p:extLst>
      <p:ext uri="{BB962C8B-B14F-4D97-AF65-F5344CB8AC3E}">
        <p14:creationId xmlns:p14="http://schemas.microsoft.com/office/powerpoint/2010/main" val="2717638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2BE4F23-31E6-B9AF-873E-D41F82BB4881}"/>
              </a:ext>
            </a:extLst>
          </p:cNvPr>
          <p:cNvPicPr>
            <a:picLocks/>
          </p:cNvPicPr>
          <p:nvPr userDrawn="1"/>
        </p:nvPicPr>
        <p:blipFill rotWithShape="1">
          <a:blip r:embed="rId2">
            <a:extLst>
              <a:ext uri="{96DAC541-7B7A-43D3-8B79-37D633B846F1}">
                <asvg:svgBlip xmlns:asvg="http://schemas.microsoft.com/office/drawing/2016/SVG/main" xmlns=""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tx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9" name="Picture 8">
            <a:extLst>
              <a:ext uri="{FF2B5EF4-FFF2-40B4-BE49-F238E27FC236}">
                <a16:creationId xmlns:a16="http://schemas.microsoft.com/office/drawing/2014/main" id="{F4C39514-A97C-114C-A5F2-9BC6C92FEB7A}"/>
              </a:ext>
            </a:extLst>
          </p:cNvPr>
          <p:cNvPicPr>
            <a:picLocks noChangeAspect="1"/>
          </p:cNvPicPr>
          <p:nvPr userDrawn="1"/>
        </p:nvPicPr>
        <p:blipFill>
          <a:blip r:embed="rId4"/>
          <a:stretch>
            <a:fillRect/>
          </a:stretch>
        </p:blipFill>
        <p:spPr>
          <a:xfrm>
            <a:off x="8285644" y="394438"/>
            <a:ext cx="3455148" cy="1129568"/>
          </a:xfrm>
          <a:prstGeom prst="rect">
            <a:avLst/>
          </a:prstGeom>
        </p:spPr>
      </p:pic>
    </p:spTree>
    <p:extLst>
      <p:ext uri="{BB962C8B-B14F-4D97-AF65-F5344CB8AC3E}">
        <p14:creationId xmlns:p14="http://schemas.microsoft.com/office/powerpoint/2010/main" val="20707873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 harmaa">
    <p:bg>
      <p:bgPr>
        <a:solidFill>
          <a:schemeClr val="tx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82195ED-2743-42C0-2BF2-02B5DA66E3FB}"/>
              </a:ext>
            </a:extLst>
          </p:cNvPr>
          <p:cNvPicPr>
            <a:picLocks/>
          </p:cNvPicPr>
          <p:nvPr userDrawn="1"/>
        </p:nvPicPr>
        <p:blipFill rotWithShape="1">
          <a:blip r:embed="rId2">
            <a:extLst>
              <a:ext uri="{96DAC541-7B7A-43D3-8B79-37D633B846F1}">
                <asvg:svgBlip xmlns:asvg="http://schemas.microsoft.com/office/drawing/2016/SVG/main" xmlns=""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accent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7" name="Picture 8">
            <a:extLst>
              <a:ext uri="{FF2B5EF4-FFF2-40B4-BE49-F238E27FC236}">
                <a16:creationId xmlns:a16="http://schemas.microsoft.com/office/drawing/2014/main" id="{E013FF81-7B5E-D130-B988-D8FEB98BC72F}"/>
              </a:ext>
            </a:extLst>
          </p:cNvPr>
          <p:cNvPicPr>
            <a:picLocks noChangeAspect="1"/>
          </p:cNvPicPr>
          <p:nvPr userDrawn="1"/>
        </p:nvPicPr>
        <p:blipFill>
          <a:blip r:embed="rId4"/>
          <a:srcRect/>
          <a:stretch/>
        </p:blipFill>
        <p:spPr>
          <a:xfrm>
            <a:off x="8285644" y="394438"/>
            <a:ext cx="3455148" cy="1129567"/>
          </a:xfrm>
          <a:prstGeom prst="rect">
            <a:avLst/>
          </a:prstGeom>
        </p:spPr>
      </p:pic>
    </p:spTree>
    <p:extLst>
      <p:ext uri="{BB962C8B-B14F-4D97-AF65-F5344CB8AC3E}">
        <p14:creationId xmlns:p14="http://schemas.microsoft.com/office/powerpoint/2010/main" val="26182354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harmaa">
    <p:bg>
      <p:bgPr>
        <a:solidFill>
          <a:schemeClr val="bg2"/>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804C6A93-87CA-1B07-F39F-8243F651D13F}"/>
              </a:ext>
            </a:extLst>
          </p:cNvPr>
          <p:cNvGrpSpPr/>
          <p:nvPr userDrawn="1"/>
        </p:nvGrpSpPr>
        <p:grpSpPr>
          <a:xfrm>
            <a:off x="-17042" y="-4183"/>
            <a:ext cx="12270939" cy="6876000"/>
            <a:chOff x="-17042" y="3192"/>
            <a:chExt cx="12270939" cy="6856323"/>
          </a:xfrm>
          <a:solidFill>
            <a:srgbClr val="9BBAC0"/>
          </a:solidFill>
        </p:grpSpPr>
        <p:sp>
          <p:nvSpPr>
            <p:cNvPr id="19" name="Vapaamuotoinen: Muoto 18">
              <a:extLst>
                <a:ext uri="{FF2B5EF4-FFF2-40B4-BE49-F238E27FC236}">
                  <a16:creationId xmlns:a16="http://schemas.microsoft.com/office/drawing/2014/main" id="{2FBF413C-9B35-068E-0278-46B04871BE22}"/>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DAD44D19-FA62-771E-3A78-10CE9448DF04}"/>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36A36485-5BCF-B7CB-5033-0A5463BFA3C0}"/>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CC761B76-4B59-CAD6-F7FE-E7B34A78B650}"/>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620ED29-A106-E37E-CBCC-4FE43D8F50FE}"/>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grpFill/>
            <a:ln w="12622"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9544D780-EDC9-C6A0-BAEC-EEA9F0214063}"/>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grpFill/>
            <a:ln w="12622"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5E6E0946-5602-1681-3A7F-CE021B9EECD4}"/>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grpFill/>
            <a:ln w="12622"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FBC8A880-8ED5-E05F-03BF-595CFD700C6F}"/>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grpFill/>
            <a:ln w="12622"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48FD01E9-6994-BC06-D826-F320EBCDF73E}"/>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grpFill/>
            <a:ln w="12622"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FC6393F0-F81F-0924-2069-9DD6182B9D37}"/>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grpFill/>
            <a:ln w="12622"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D7012E85-AD27-6528-80C8-FF5F84D76E88}"/>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1B0BF348-FD47-57FD-0AEB-3A6C6C96546B}"/>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grpSp>
      <p:sp>
        <p:nvSpPr>
          <p:cNvPr id="7" name="Subtitle 2">
            <a:extLst>
              <a:ext uri="{FF2B5EF4-FFF2-40B4-BE49-F238E27FC236}">
                <a16:creationId xmlns:a16="http://schemas.microsoft.com/office/drawing/2014/main" id="{9BC09BD6-2490-7843-B7CF-5122CC607AB5}"/>
              </a:ext>
            </a:extLst>
          </p:cNvPr>
          <p:cNvSpPr>
            <a:spLocks noGrp="1"/>
          </p:cNvSpPr>
          <p:nvPr>
            <p:ph type="subTitle" idx="1" hasCustomPrompt="1"/>
          </p:nvPr>
        </p:nvSpPr>
        <p:spPr>
          <a:xfrm>
            <a:off x="1296000" y="4500000"/>
            <a:ext cx="4052977" cy="721165"/>
          </a:xfrm>
        </p:spPr>
        <p:txBody>
          <a:bodyPr anchor="t" anchorCtr="0">
            <a:no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nimi</a:t>
            </a:r>
            <a:br>
              <a:rPr lang="fi-FI" dirty="0"/>
            </a:br>
            <a:r>
              <a:rPr lang="fi-FI" dirty="0" err="1"/>
              <a:t>pp.kk.vvvv</a:t>
            </a:r>
            <a:endParaRPr lang="en-FI" dirty="0"/>
          </a:p>
        </p:txBody>
      </p:sp>
      <p:sp>
        <p:nvSpPr>
          <p:cNvPr id="6" name="Title 1">
            <a:extLst>
              <a:ext uri="{FF2B5EF4-FFF2-40B4-BE49-F238E27FC236}">
                <a16:creationId xmlns:a16="http://schemas.microsoft.com/office/drawing/2014/main" id="{52C1A845-53D6-7D47-85A8-5E6FE5496E40}"/>
              </a:ext>
            </a:extLst>
          </p:cNvPr>
          <p:cNvSpPr>
            <a:spLocks noGrp="1"/>
          </p:cNvSpPr>
          <p:nvPr>
            <p:ph type="ctrTitle" hasCustomPrompt="1"/>
          </p:nvPr>
        </p:nvSpPr>
        <p:spPr>
          <a:xfrm>
            <a:off x="1275767" y="1936800"/>
            <a:ext cx="6840000" cy="2394000"/>
          </a:xfrm>
        </p:spPr>
        <p:txBody>
          <a:bodyPr lIns="0" anchor="b" anchorCtr="0">
            <a:normAutofit/>
          </a:bodyPr>
          <a:lstStyle>
            <a:lvl1pPr algn="l">
              <a:lnSpc>
                <a:spcPct val="100000"/>
              </a:lnSpc>
              <a:defRPr sz="4800">
                <a:solidFill>
                  <a:schemeClr val="accent1"/>
                </a:solidFill>
              </a:defRPr>
            </a:lvl1pPr>
          </a:lstStyle>
          <a:p>
            <a:r>
              <a:rPr lang="fi-FI" noProof="0" dirty="0"/>
              <a:t>Anna esitykselle kuvaava otsikko, pituus 2–3 riviä</a:t>
            </a:r>
          </a:p>
        </p:txBody>
      </p:sp>
      <p:pic>
        <p:nvPicPr>
          <p:cNvPr id="16" name="Picture 8">
            <a:extLst>
              <a:ext uri="{FF2B5EF4-FFF2-40B4-BE49-F238E27FC236}">
                <a16:creationId xmlns:a16="http://schemas.microsoft.com/office/drawing/2014/main" id="{E6AE99F5-8E8E-59A1-D1D9-2409830842B1}"/>
              </a:ext>
            </a:extLst>
          </p:cNvPr>
          <p:cNvPicPr>
            <a:picLocks noChangeAspect="1"/>
          </p:cNvPicPr>
          <p:nvPr userDrawn="1"/>
        </p:nvPicPr>
        <p:blipFill>
          <a:blip r:embed="rId2"/>
          <a:srcRect/>
          <a:stretch/>
        </p:blipFill>
        <p:spPr>
          <a:xfrm>
            <a:off x="485064" y="602996"/>
            <a:ext cx="3455148" cy="1129567"/>
          </a:xfrm>
          <a:prstGeom prst="rect">
            <a:avLst/>
          </a:prstGeom>
        </p:spPr>
      </p:pic>
    </p:spTree>
    <p:extLst>
      <p:ext uri="{BB962C8B-B14F-4D97-AF65-F5344CB8AC3E}">
        <p14:creationId xmlns:p14="http://schemas.microsoft.com/office/powerpoint/2010/main" val="25785406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8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10888566" cy="1080000"/>
          </a:xfrm>
        </p:spPr>
        <p:txBody>
          <a:bodyPr anchor="ctr" anchorCtr="0">
            <a:normAutofit/>
          </a:bodyPr>
          <a:lstStyle>
            <a:lvl1pPr>
              <a:defRPr>
                <a:solidFill>
                  <a:schemeClr val="accent1"/>
                </a:solidFill>
              </a:defRPr>
            </a:lvl1pPr>
          </a:lstStyle>
          <a:p>
            <a:r>
              <a:rPr lang="fi-FI" dirty="0"/>
              <a:t>Tekstisivu, yksipalstainen</a:t>
            </a:r>
            <a:br>
              <a:rPr lang="fi-FI" dirty="0"/>
            </a:br>
            <a:r>
              <a:rPr lang="fi-FI" dirty="0"/>
              <a:t>Otsikon pituus korkeintaan kaksi riviä</a:t>
            </a:r>
            <a:endParaRPr lang="en-FI" dirty="0"/>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2" y="1944000"/>
            <a:ext cx="10871108"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xmlns="" val="1"/>
              </a:ext>
            </a:extLst>
          </p:cNvPr>
          <p:cNvSpPr>
            <a:spLocks noGrp="1"/>
          </p:cNvSpPr>
          <p:nvPr>
            <p:ph type="dt" sz="half" idx="10"/>
          </p:nvPr>
        </p:nvSpPr>
        <p:spPr/>
        <p:txBody>
          <a:bodyPr/>
          <a:lstStyle/>
          <a:p>
            <a:fld id="{0FB912DA-AB31-2E4E-892B-5ABEBE080522}" type="datetime1">
              <a:rPr lang="fi-FI" noProof="0" smtClean="0"/>
              <a:t>6.4.2023</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39502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sinivihre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18722"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0" y="1944000"/>
            <a:ext cx="8718723" cy="3797921"/>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xmlns="" val="1"/>
              </a:ext>
            </a:extLst>
          </p:cNvPr>
          <p:cNvSpPr>
            <a:spLocks noGrp="1"/>
          </p:cNvSpPr>
          <p:nvPr>
            <p:ph type="dt" sz="half" idx="10"/>
          </p:nvPr>
        </p:nvSpPr>
        <p:spPr/>
        <p:txBody>
          <a:bodyPr/>
          <a:lstStyle/>
          <a:p>
            <a:fld id="{0FB912DA-AB31-2E4E-892B-5ABEBE080522}" type="datetime1">
              <a:rPr lang="fi-FI" noProof="0" smtClean="0"/>
              <a:t>6.4.2023</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sz="1100"/>
            </a:lvl1pPr>
          </a:lstStyle>
          <a:p>
            <a:fld id="{7CD1C137-87C0-4E4B-8573-EDFCC21A7E6F}" type="slidenum">
              <a:rPr lang="en-FI"/>
              <a:pPr/>
              <a:t>‹#›</a:t>
            </a:fld>
            <a:endParaRPr lang="en-FI"/>
          </a:p>
        </p:txBody>
      </p:sp>
      <p:pic>
        <p:nvPicPr>
          <p:cNvPr id="27" name="Kuva 26">
            <a:extLst>
              <a:ext uri="{FF2B5EF4-FFF2-40B4-BE49-F238E27FC236}">
                <a16:creationId xmlns:a16="http://schemas.microsoft.com/office/drawing/2014/main" id="{FF1DD1D5-0CD4-6C77-E75F-A4520D537E32}"/>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2523" r="1158"/>
          <a:stretch/>
        </p:blipFill>
        <p:spPr>
          <a:xfrm>
            <a:off x="9298513" y="-7938"/>
            <a:ext cx="2893488" cy="6873876"/>
          </a:xfrm>
          <a:prstGeom prst="rect">
            <a:avLst/>
          </a:prstGeom>
        </p:spPr>
      </p:pic>
    </p:spTree>
    <p:extLst>
      <p:ext uri="{BB962C8B-B14F-4D97-AF65-F5344CB8AC3E}">
        <p14:creationId xmlns:p14="http://schemas.microsoft.com/office/powerpoint/2010/main" val="371130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harmaa">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BE60F421-FC09-57C4-AC92-DC7E0936B17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070" b="1227"/>
          <a:stretch/>
        </p:blipFill>
        <p:spPr>
          <a:xfrm>
            <a:off x="9024183" y="-15875"/>
            <a:ext cx="3167818" cy="6873876"/>
          </a:xfrm>
          <a:prstGeom prst="rect">
            <a:avLst/>
          </a:prstGeom>
        </p:spPr>
      </p:pic>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08211"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1" y="1944000"/>
            <a:ext cx="8708211"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xmlns="" val="1"/>
              </a:ext>
            </a:extLst>
          </p:cNvPr>
          <p:cNvSpPr>
            <a:spLocks noGrp="1"/>
          </p:cNvSpPr>
          <p:nvPr>
            <p:ph type="dt" sz="half" idx="10"/>
          </p:nvPr>
        </p:nvSpPr>
        <p:spPr/>
        <p:txBody>
          <a:bodyPr/>
          <a:lstStyle/>
          <a:p>
            <a:fld id="{0FB912DA-AB31-2E4E-892B-5ABEBE080522}" type="datetime1">
              <a:rPr lang="en-FI"/>
              <a:t>04/06/2023</a:t>
            </a:fld>
            <a:endParaRPr lang="en-FI"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xmlns=""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98989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läotsikko, 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5E4E07F-07AA-F9F5-501A-0E3707F8D3F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070"/>
          <a:stretch/>
        </p:blipFill>
        <p:spPr>
          <a:xfrm>
            <a:off x="9024183" y="-15876"/>
            <a:ext cx="3167818" cy="6959285"/>
          </a:xfrm>
          <a:prstGeom prst="rect">
            <a:avLst/>
          </a:prstGeom>
        </p:spPr>
      </p:pic>
      <p:sp>
        <p:nvSpPr>
          <p:cNvPr id="3" name="Text Placeholder 2">
            <a:extLst>
              <a:ext uri="{FF2B5EF4-FFF2-40B4-BE49-F238E27FC236}">
                <a16:creationId xmlns:a16="http://schemas.microsoft.com/office/drawing/2014/main" id="{CE5F7CCE-4D83-C34D-B208-4372EFF0926A}"/>
              </a:ext>
            </a:extLst>
          </p:cNvPr>
          <p:cNvSpPr>
            <a:spLocks noGrp="1"/>
          </p:cNvSpPr>
          <p:nvPr>
            <p:ph type="body" idx="1" hasCustomPrompt="1"/>
          </p:nvPr>
        </p:nvSpPr>
        <p:spPr>
          <a:xfrm>
            <a:off x="803275" y="783798"/>
            <a:ext cx="8214601" cy="323850"/>
          </a:xfrm>
        </p:spPr>
        <p:txBody>
          <a:bodyPr lIns="14400" tIns="0" anchor="b" anchorCtr="0">
            <a:normAutofit/>
          </a:bodyPr>
          <a:lstStyle>
            <a:lvl1pPr marL="0" indent="0">
              <a:buNone/>
              <a:defRPr sz="1350" b="0" cap="all"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Lyhyt yläotsikko</a:t>
            </a:r>
          </a:p>
        </p:txBody>
      </p:sp>
      <p:sp>
        <p:nvSpPr>
          <p:cNvPr id="2" name="Title 1">
            <a:extLst>
              <a:ext uri="{FF2B5EF4-FFF2-40B4-BE49-F238E27FC236}">
                <a16:creationId xmlns:a16="http://schemas.microsoft.com/office/drawing/2014/main" id="{A8C91F3F-1F58-0546-839E-69C27C4A8A5C}"/>
              </a:ext>
            </a:extLst>
          </p:cNvPr>
          <p:cNvSpPr>
            <a:spLocks noGrp="1"/>
          </p:cNvSpPr>
          <p:nvPr>
            <p:ph type="title" hasCustomPrompt="1"/>
          </p:nvPr>
        </p:nvSpPr>
        <p:spPr>
          <a:xfrm>
            <a:off x="803275" y="1061813"/>
            <a:ext cx="8225487" cy="878160"/>
          </a:xfrm>
        </p:spPr>
        <p:txBody>
          <a:bodyPr anchor="ctr" anchorCtr="0">
            <a:normAutofit/>
          </a:bodyPr>
          <a:lstStyle>
            <a:lvl1pPr>
              <a:defRPr>
                <a:solidFill>
                  <a:schemeClr val="accent1"/>
                </a:solidFill>
              </a:defRPr>
            </a:lvl1pPr>
          </a:lstStyle>
          <a:p>
            <a:r>
              <a:rPr lang="fi-FI" dirty="0"/>
              <a:t>Tekstisivu, yksipalstainen, yläotsikolla</a:t>
            </a:r>
            <a:endParaRPr lang="en-FI" dirty="0"/>
          </a:p>
        </p:txBody>
      </p:sp>
      <p:sp>
        <p:nvSpPr>
          <p:cNvPr id="4" name="Content Placeholder 3">
            <a:extLst>
              <a:ext uri="{FF2B5EF4-FFF2-40B4-BE49-F238E27FC236}">
                <a16:creationId xmlns:a16="http://schemas.microsoft.com/office/drawing/2014/main" id="{F0781432-FB30-E843-8B2C-F0322E34C454}"/>
              </a:ext>
            </a:extLst>
          </p:cNvPr>
          <p:cNvSpPr>
            <a:spLocks noGrp="1"/>
          </p:cNvSpPr>
          <p:nvPr>
            <p:ph sz="half" idx="2"/>
          </p:nvPr>
        </p:nvSpPr>
        <p:spPr>
          <a:xfrm>
            <a:off x="814162" y="1944000"/>
            <a:ext cx="8865866" cy="3586716"/>
          </a:xfrm>
        </p:spPr>
        <p:txBody>
          <a:bodyPr/>
          <a:lstStyle>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Date Placeholder 6">
            <a:extLst>
              <a:ext uri="{FF2B5EF4-FFF2-40B4-BE49-F238E27FC236}">
                <a16:creationId xmlns:a16="http://schemas.microsoft.com/office/drawing/2014/main" id="{8F315986-3F82-3848-9C2B-5A384D4899F7}"/>
              </a:ext>
              <a:ext uri="{C183D7F6-B498-43B3-948B-1728B52AA6E4}">
                <adec:decorative xmlns:adec="http://schemas.microsoft.com/office/drawing/2017/decorative" xmlns="" val="1"/>
              </a:ext>
            </a:extLst>
          </p:cNvPr>
          <p:cNvSpPr>
            <a:spLocks noGrp="1"/>
          </p:cNvSpPr>
          <p:nvPr>
            <p:ph type="dt" sz="half" idx="10"/>
          </p:nvPr>
        </p:nvSpPr>
        <p:spPr/>
        <p:txBody>
          <a:bodyPr/>
          <a:lstStyle/>
          <a:p>
            <a:fld id="{7653AB5B-B319-0B42-AB42-7B16B0057661}" type="datetime1">
              <a:rPr lang="fi-FI" noProof="0" smtClean="0"/>
              <a:t>6.4.2023</a:t>
            </a:fld>
            <a:endParaRPr lang="fi-FI" noProof="0" dirty="0"/>
          </a:p>
        </p:txBody>
      </p:sp>
      <p:sp>
        <p:nvSpPr>
          <p:cNvPr id="8" name="Footer Placeholder 7">
            <a:extLst>
              <a:ext uri="{FF2B5EF4-FFF2-40B4-BE49-F238E27FC236}">
                <a16:creationId xmlns:a16="http://schemas.microsoft.com/office/drawing/2014/main" id="{8A8CAEDF-B78D-C943-A135-08F02A3D1095}"/>
              </a:ext>
              <a:ext uri="{C183D7F6-B498-43B3-948B-1728B52AA6E4}">
                <adec:decorative xmlns:adec="http://schemas.microsoft.com/office/drawing/2017/decorative" xmlns="" val="1"/>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6F37DB3D-8A81-C84B-B13F-AA6BAA8A837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923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palstaa tai sisältö ja graaf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C171-29DD-C147-9204-BD985F50A42F}"/>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kaksipalstainen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0BAB7E06-6098-814C-8AA5-987824D561F6}"/>
              </a:ext>
            </a:extLst>
          </p:cNvPr>
          <p:cNvSpPr>
            <a:spLocks noGrp="1"/>
          </p:cNvSpPr>
          <p:nvPr>
            <p:ph sz="half" idx="1"/>
          </p:nvPr>
        </p:nvSpPr>
        <p:spPr>
          <a:xfrm>
            <a:off x="814161"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Content Placeholder 3">
            <a:extLst>
              <a:ext uri="{FF2B5EF4-FFF2-40B4-BE49-F238E27FC236}">
                <a16:creationId xmlns:a16="http://schemas.microsoft.com/office/drawing/2014/main" id="{FEA61FE6-A0AB-9C4E-B3A8-9D5D0D29EC27}"/>
              </a:ext>
              <a:ext uri="{C183D7F6-B498-43B3-948B-1728B52AA6E4}">
                <adec:decorative xmlns:adec="http://schemas.microsoft.com/office/drawing/2017/decorative" xmlns="" val="0"/>
              </a:ext>
            </a:extLst>
          </p:cNvPr>
          <p:cNvSpPr>
            <a:spLocks noGrp="1"/>
          </p:cNvSpPr>
          <p:nvPr>
            <p:ph sz="half" idx="2"/>
          </p:nvPr>
        </p:nvSpPr>
        <p:spPr>
          <a:xfrm>
            <a:off x="6538686"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Date Placeholder 4">
            <a:extLst>
              <a:ext uri="{FF2B5EF4-FFF2-40B4-BE49-F238E27FC236}">
                <a16:creationId xmlns:a16="http://schemas.microsoft.com/office/drawing/2014/main" id="{C2476867-393E-DE42-9581-1934918B6B83}"/>
              </a:ext>
              <a:ext uri="{C183D7F6-B498-43B3-948B-1728B52AA6E4}">
                <adec:decorative xmlns:adec="http://schemas.microsoft.com/office/drawing/2017/decorative" xmlns="" val="1"/>
              </a:ext>
            </a:extLst>
          </p:cNvPr>
          <p:cNvSpPr>
            <a:spLocks noGrp="1"/>
          </p:cNvSpPr>
          <p:nvPr>
            <p:ph type="dt" sz="half" idx="10"/>
          </p:nvPr>
        </p:nvSpPr>
        <p:spPr/>
        <p:txBody>
          <a:bodyPr/>
          <a:lstStyle/>
          <a:p>
            <a:fld id="{18ECC288-B895-514C-9963-8FCF0CCA733A}" type="datetime1">
              <a:rPr lang="fi-FI" noProof="0" smtClean="0"/>
              <a:t>6.4.2023</a:t>
            </a:fld>
            <a:endParaRPr lang="fi-FI" noProof="0" dirty="0"/>
          </a:p>
        </p:txBody>
      </p:sp>
      <p:sp>
        <p:nvSpPr>
          <p:cNvPr id="6" name="Footer Placeholder 5">
            <a:extLst>
              <a:ext uri="{FF2B5EF4-FFF2-40B4-BE49-F238E27FC236}">
                <a16:creationId xmlns:a16="http://schemas.microsoft.com/office/drawing/2014/main" id="{608DA177-36B3-7D48-BF05-7BD244AE9485}"/>
              </a:ext>
              <a:ext uri="{C183D7F6-B498-43B3-948B-1728B52AA6E4}">
                <adec:decorative xmlns:adec="http://schemas.microsoft.com/office/drawing/2017/decorative" xmlns="" val="1"/>
              </a:ext>
            </a:extLst>
          </p:cNvPr>
          <p:cNvSpPr>
            <a:spLocks noGrp="1"/>
          </p:cNvSpPr>
          <p:nvPr>
            <p:ph type="ftr" sz="quarter" idx="11"/>
          </p:nvPr>
        </p:nvSpPr>
        <p:spPr/>
        <p:txBody>
          <a:bodyPr/>
          <a:lstStyle>
            <a:lvl1pPr algn="l">
              <a:defRPr/>
            </a:lvl1pPr>
          </a:lstStyle>
          <a:p>
            <a:endParaRPr lang="fi-FI" noProof="0" dirty="0"/>
          </a:p>
        </p:txBody>
      </p:sp>
      <p:sp>
        <p:nvSpPr>
          <p:cNvPr id="7" name="Slide Number Placeholder 6">
            <a:extLst>
              <a:ext uri="{FF2B5EF4-FFF2-40B4-BE49-F238E27FC236}">
                <a16:creationId xmlns:a16="http://schemas.microsoft.com/office/drawing/2014/main" id="{BBE39B7A-AC84-A44F-980A-A1BCA6C63D42}"/>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218334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vertailu</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B5C7EC9C-47A9-7A4B-8807-FC4BDFB41F71}"/>
              </a:ext>
            </a:extLst>
          </p:cNvPr>
          <p:cNvSpPr>
            <a:spLocks noGrp="1"/>
          </p:cNvSpPr>
          <p:nvPr>
            <p:ph type="body" idx="1" hasCustomPrompt="1"/>
          </p:nvPr>
        </p:nvSpPr>
        <p:spPr>
          <a:xfrm>
            <a:off x="803276" y="1980000"/>
            <a:ext cx="5194300"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03275"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Text Placeholder 4">
            <a:extLst>
              <a:ext uri="{FF2B5EF4-FFF2-40B4-BE49-F238E27FC236}">
                <a16:creationId xmlns:a16="http://schemas.microsoft.com/office/drawing/2014/main" id="{B012FD6D-AD6F-274D-9961-DA062F632742}"/>
              </a:ext>
            </a:extLst>
          </p:cNvPr>
          <p:cNvSpPr>
            <a:spLocks noGrp="1"/>
          </p:cNvSpPr>
          <p:nvPr>
            <p:ph type="body" sz="quarter" idx="3" hasCustomPrompt="1"/>
          </p:nvPr>
        </p:nvSpPr>
        <p:spPr>
          <a:xfrm>
            <a:off x="6172199" y="1980000"/>
            <a:ext cx="5216525"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9" name="Content Placeholder 3">
            <a:extLst>
              <a:ext uri="{FF2B5EF4-FFF2-40B4-BE49-F238E27FC236}">
                <a16:creationId xmlns:a16="http://schemas.microsoft.com/office/drawing/2014/main" id="{A09BFCB3-417E-4345-B485-F5ABA75634F2}"/>
              </a:ext>
            </a:extLst>
          </p:cNvPr>
          <p:cNvSpPr>
            <a:spLocks noGrp="1"/>
          </p:cNvSpPr>
          <p:nvPr>
            <p:ph sz="half" idx="2"/>
          </p:nvPr>
        </p:nvSpPr>
        <p:spPr>
          <a:xfrm>
            <a:off x="6172199"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Tree>
    <p:extLst>
      <p:ext uri="{BB962C8B-B14F-4D97-AF65-F5344CB8AC3E}">
        <p14:creationId xmlns:p14="http://schemas.microsoft.com/office/powerpoint/2010/main" val="59440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sisältö ja iso kuv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5183415" cy="1080000"/>
          </a:xfrm>
        </p:spPr>
        <p:txBody>
          <a:bodyPr/>
          <a:lstStyle>
            <a:lvl1pPr>
              <a:defRPr>
                <a:solidFill>
                  <a:schemeClr val="accent1"/>
                </a:solidFill>
              </a:defRPr>
            </a:lvl1pPr>
          </a:lstStyle>
          <a:p>
            <a:r>
              <a:rPr lang="fi-FI" noProof="0" dirty="0"/>
              <a:t>Tekstisivu kuvalla,</a:t>
            </a:r>
            <a:br>
              <a:rPr lang="fi-FI" noProof="0" dirty="0"/>
            </a:br>
            <a:r>
              <a:rPr lang="fi-FI" noProof="0" dirty="0"/>
              <a:t>lyhyt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12420" y="1944415"/>
            <a:ext cx="4462408" cy="3849948"/>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Kuvan paikkamerkki 19">
            <a:extLst>
              <a:ext uri="{FF2B5EF4-FFF2-40B4-BE49-F238E27FC236}">
                <a16:creationId xmlns:a16="http://schemas.microsoft.com/office/drawing/2014/main" id="{0D327B08-75C3-EA4D-6C54-B40C5BBD45F9}"/>
              </a:ext>
              <a:ext uri="{C183D7F6-B498-43B3-948B-1728B52AA6E4}">
                <adec:decorative xmlns:adec="http://schemas.microsoft.com/office/drawing/2017/decorative" xmlns=""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36816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C9165C-3396-5C49-BB4E-E81FED19ADFC}"/>
              </a:ext>
            </a:extLst>
          </p:cNvPr>
          <p:cNvSpPr>
            <a:spLocks noGrp="1"/>
          </p:cNvSpPr>
          <p:nvPr>
            <p:ph type="title"/>
          </p:nvPr>
        </p:nvSpPr>
        <p:spPr>
          <a:xfrm>
            <a:off x="814161" y="720000"/>
            <a:ext cx="10888566" cy="1080000"/>
          </a:xfrm>
          <a:prstGeom prst="rect">
            <a:avLst/>
          </a:prstGeom>
        </p:spPr>
        <p:txBody>
          <a:bodyPr vert="horz" lIns="0" tIns="45720" rIns="0" bIns="45720" rtlCol="0" anchor="ctr" anchorCtr="0">
            <a:noAutofit/>
          </a:bodyPr>
          <a:lstStyle/>
          <a:p>
            <a:r>
              <a:rPr lang="fi-FI" noProof="0" dirty="0"/>
              <a:t>Tekstisivu, yksipalstainen</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37A17D9C-76EE-704D-AC70-A428AA81B84C}"/>
              </a:ext>
            </a:extLst>
          </p:cNvPr>
          <p:cNvSpPr>
            <a:spLocks noGrp="1"/>
          </p:cNvSpPr>
          <p:nvPr>
            <p:ph type="body" idx="1"/>
          </p:nvPr>
        </p:nvSpPr>
        <p:spPr>
          <a:xfrm>
            <a:off x="814161" y="1944000"/>
            <a:ext cx="10871109" cy="3763342"/>
          </a:xfrm>
          <a:prstGeom prst="rect">
            <a:avLst/>
          </a:prstGeom>
        </p:spPr>
        <p:txBody>
          <a:bodyPr vert="horz" lIns="0" tIns="4572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FI" dirty="0"/>
          </a:p>
        </p:txBody>
      </p:sp>
      <p:sp>
        <p:nvSpPr>
          <p:cNvPr id="4" name="Date Placeholder 3">
            <a:extLst>
              <a:ext uri="{FF2B5EF4-FFF2-40B4-BE49-F238E27FC236}">
                <a16:creationId xmlns:a16="http://schemas.microsoft.com/office/drawing/2014/main" id="{A77CDCDA-6DEE-464D-925C-45E808D9AD1F}"/>
              </a:ext>
              <a:ext uri="{C183D7F6-B498-43B3-948B-1728B52AA6E4}">
                <adec:decorative xmlns:adec="http://schemas.microsoft.com/office/drawing/2017/decorative" xmlns="" val="1"/>
              </a:ext>
            </a:extLst>
          </p:cNvPr>
          <p:cNvSpPr>
            <a:spLocks noGrp="1"/>
          </p:cNvSpPr>
          <p:nvPr>
            <p:ph type="dt" sz="half" idx="2"/>
          </p:nvPr>
        </p:nvSpPr>
        <p:spPr>
          <a:xfrm>
            <a:off x="7250430" y="6256337"/>
            <a:ext cx="1153160" cy="365125"/>
          </a:xfrm>
          <a:prstGeom prst="rect">
            <a:avLst/>
          </a:prstGeom>
        </p:spPr>
        <p:txBody>
          <a:bodyPr vert="horz" lIns="91440" tIns="45720" rIns="91440" bIns="45720" rtlCol="0" anchor="ctr"/>
          <a:lstStyle>
            <a:lvl1pPr algn="l">
              <a:defRPr sz="900">
                <a:solidFill>
                  <a:schemeClr val="tx2"/>
                </a:solidFill>
              </a:defRPr>
            </a:lvl1pPr>
          </a:lstStyle>
          <a:p>
            <a:fld id="{670A19CC-10B7-B140-9731-4ED0E8922BE7}" type="datetime1">
              <a:rPr lang="fi-FI" noProof="0" smtClean="0"/>
              <a:pPr/>
              <a:t>6.4.2023</a:t>
            </a:fld>
            <a:endParaRPr lang="fi-FI" noProof="0" dirty="0"/>
          </a:p>
        </p:txBody>
      </p:sp>
      <p:sp>
        <p:nvSpPr>
          <p:cNvPr id="5" name="Footer Placeholder 4">
            <a:extLst>
              <a:ext uri="{FF2B5EF4-FFF2-40B4-BE49-F238E27FC236}">
                <a16:creationId xmlns:a16="http://schemas.microsoft.com/office/drawing/2014/main" id="{9E024F51-23B5-EC4F-B677-2471EC20030C}"/>
              </a:ext>
              <a:ext uri="{C183D7F6-B498-43B3-948B-1728B52AA6E4}">
                <adec:decorative xmlns:adec="http://schemas.microsoft.com/office/drawing/2017/decorative" xmlns="" val="1"/>
              </a:ext>
            </a:extLst>
          </p:cNvPr>
          <p:cNvSpPr>
            <a:spLocks noGrp="1"/>
          </p:cNvSpPr>
          <p:nvPr>
            <p:ph type="ftr" sz="quarter" idx="3"/>
          </p:nvPr>
        </p:nvSpPr>
        <p:spPr>
          <a:xfrm>
            <a:off x="8408670" y="6256337"/>
            <a:ext cx="2473960" cy="365125"/>
          </a:xfrm>
          <a:prstGeom prst="rect">
            <a:avLst/>
          </a:prstGeom>
        </p:spPr>
        <p:txBody>
          <a:bodyPr vert="horz" lIns="91440" tIns="45720" rIns="91440" bIns="45720" rtlCol="0" anchor="ctr"/>
          <a:lstStyle>
            <a:lvl1pPr algn="ctr">
              <a:defRPr sz="900">
                <a:solidFill>
                  <a:schemeClr val="tx2"/>
                </a:solidFill>
              </a:defRPr>
            </a:lvl1pPr>
          </a:lstStyle>
          <a:p>
            <a:pPr algn="l"/>
            <a:r>
              <a:rPr lang="fi-FI" noProof="0" dirty="0"/>
              <a:t>Aihe/tekijä</a:t>
            </a:r>
          </a:p>
        </p:txBody>
      </p:sp>
      <p:sp>
        <p:nvSpPr>
          <p:cNvPr id="6" name="Slide Number Placeholder 5">
            <a:extLst>
              <a:ext uri="{FF2B5EF4-FFF2-40B4-BE49-F238E27FC236}">
                <a16:creationId xmlns:a16="http://schemas.microsoft.com/office/drawing/2014/main" id="{332EC577-6A46-F14C-B124-25FD999FDD33}"/>
              </a:ext>
              <a:ext uri="{C183D7F6-B498-43B3-948B-1728B52AA6E4}">
                <adec:decorative xmlns:adec="http://schemas.microsoft.com/office/drawing/2017/decorative" xmlns="" val="1"/>
              </a:ext>
            </a:extLst>
          </p:cNvPr>
          <p:cNvSpPr>
            <a:spLocks noGrp="1"/>
          </p:cNvSpPr>
          <p:nvPr>
            <p:ph type="sldNum" sz="quarter" idx="4"/>
          </p:nvPr>
        </p:nvSpPr>
        <p:spPr>
          <a:xfrm>
            <a:off x="10582910" y="6259125"/>
            <a:ext cx="1102360" cy="365125"/>
          </a:xfrm>
          <a:prstGeom prst="rect">
            <a:avLst/>
          </a:prstGeom>
        </p:spPr>
        <p:txBody>
          <a:bodyPr vert="horz" lIns="91440" tIns="45720" rIns="91440" bIns="45720" rtlCol="0" anchor="ctr"/>
          <a:lstStyle>
            <a:lvl1pPr algn="r">
              <a:defRPr sz="1200">
                <a:solidFill>
                  <a:schemeClr val="tx2"/>
                </a:solidFill>
              </a:defRPr>
            </a:lvl1pPr>
          </a:lstStyle>
          <a:p>
            <a:fld id="{7CD1C137-87C0-4E4B-8573-EDFCC21A7E6F}" type="slidenum">
              <a:rPr lang="fi-FI" noProof="0" smtClean="0"/>
              <a:pPr/>
              <a:t>‹#›</a:t>
            </a:fld>
            <a:endParaRPr lang="fi-FI" noProof="0" dirty="0"/>
          </a:p>
        </p:txBody>
      </p:sp>
      <p:pic>
        <p:nvPicPr>
          <p:cNvPr id="10" name="Picture 9">
            <a:extLst>
              <a:ext uri="{FF2B5EF4-FFF2-40B4-BE49-F238E27FC236}">
                <a16:creationId xmlns:a16="http://schemas.microsoft.com/office/drawing/2014/main" id="{2DD77A05-F66A-0B44-81C5-8B90FFD3FBD1}"/>
              </a:ext>
            </a:extLst>
          </p:cNvPr>
          <p:cNvPicPr>
            <a:picLocks noChangeAspect="1"/>
          </p:cNvPicPr>
          <p:nvPr userDrawn="1"/>
        </p:nvPicPr>
        <p:blipFill>
          <a:blip r:embed="rId21"/>
          <a:srcRect/>
          <a:stretch/>
        </p:blipFill>
        <p:spPr>
          <a:xfrm>
            <a:off x="333514" y="6088049"/>
            <a:ext cx="2080501" cy="680163"/>
          </a:xfrm>
          <a:prstGeom prst="rect">
            <a:avLst/>
          </a:prstGeom>
        </p:spPr>
      </p:pic>
    </p:spTree>
    <p:extLst>
      <p:ext uri="{BB962C8B-B14F-4D97-AF65-F5344CB8AC3E}">
        <p14:creationId xmlns:p14="http://schemas.microsoft.com/office/powerpoint/2010/main" val="124532915"/>
      </p:ext>
    </p:extLst>
  </p:cSld>
  <p:clrMap bg1="lt1" tx1="dk1" bg2="lt2" tx2="dk2" accent1="accent1" accent2="accent2" accent3="accent3" accent4="accent4" accent5="accent5" accent6="accent6" hlink="hlink" folHlink="folHlink"/>
  <p:sldLayoutIdLst>
    <p:sldLayoutId id="2147483718" r:id="rId1"/>
    <p:sldLayoutId id="2147483671" r:id="rId2"/>
    <p:sldLayoutId id="2147483650" r:id="rId3"/>
    <p:sldLayoutId id="2147483712" r:id="rId4"/>
    <p:sldLayoutId id="2147483711" r:id="rId5"/>
    <p:sldLayoutId id="2147483709" r:id="rId6"/>
    <p:sldLayoutId id="2147483652" r:id="rId7"/>
    <p:sldLayoutId id="2147483677" r:id="rId8"/>
    <p:sldLayoutId id="2147483713" r:id="rId9"/>
    <p:sldLayoutId id="2147483663" r:id="rId10"/>
    <p:sldLayoutId id="2147483662" r:id="rId11"/>
    <p:sldLayoutId id="2147483717" r:id="rId12"/>
    <p:sldLayoutId id="2147483714" r:id="rId13"/>
    <p:sldLayoutId id="2147483715" r:id="rId14"/>
    <p:sldLayoutId id="2147483654" r:id="rId15"/>
    <p:sldLayoutId id="2147483655" r:id="rId16"/>
    <p:sldLayoutId id="2147483666" r:id="rId17"/>
    <p:sldLayoutId id="2147483667" r:id="rId18"/>
    <p:sldLayoutId id="2147483716" r:id="rId19"/>
  </p:sldLayoutIdLst>
  <p:hf hdr="0" ftr="0" dt="0"/>
  <p:txStyles>
    <p:titleStyle>
      <a:lvl1pPr algn="l" defTabSz="914400" rtl="0" eaLnBrk="1" latinLnBrk="0" hangingPunct="1">
        <a:lnSpc>
          <a:spcPct val="95000"/>
        </a:lnSpc>
        <a:spcBef>
          <a:spcPct val="0"/>
        </a:spcBef>
        <a:buNone/>
        <a:defRPr sz="3400" b="1" kern="1200">
          <a:solidFill>
            <a:schemeClr val="accent1"/>
          </a:solidFill>
          <a:latin typeface="+mj-lt"/>
          <a:ea typeface="+mj-ea"/>
          <a:cs typeface="+mj-cs"/>
        </a:defRPr>
      </a:lvl1pPr>
    </p:titleStyle>
    <p:body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568" userDrawn="1">
          <p15:clr>
            <a:srgbClr val="F26B43"/>
          </p15:clr>
        </p15:guide>
        <p15:guide id="3" pos="4112" userDrawn="1">
          <p15:clr>
            <a:srgbClr val="F26B43"/>
          </p15:clr>
        </p15:guide>
        <p15:guide id="4" pos="506" userDrawn="1">
          <p15:clr>
            <a:srgbClr val="F26B43"/>
          </p15:clr>
        </p15:guide>
        <p15:guide id="5" pos="7174" userDrawn="1">
          <p15:clr>
            <a:srgbClr val="F26B43"/>
          </p15:clr>
        </p15:guide>
        <p15:guide id="6" orient="horz" pos="2160" userDrawn="1">
          <p15:clr>
            <a:srgbClr val="F26B43"/>
          </p15:clr>
        </p15:guide>
        <p15:guide id="8" orient="horz" pos="550" userDrawn="1">
          <p15:clr>
            <a:srgbClr val="F26B43"/>
          </p15:clr>
        </p15:guide>
        <p15:guide id="9" orient="horz" pos="1275" userDrawn="1">
          <p15:clr>
            <a:srgbClr val="F26B43"/>
          </p15:clr>
        </p15:guide>
        <p15:guide id="10" orient="horz" pos="3929" userDrawn="1">
          <p15:clr>
            <a:srgbClr val="F26B43"/>
          </p15:clr>
        </p15:guide>
        <p15:guide id="1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m.fi/valtionosuuslaskelmi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vm.fi/kuntatalousohjelm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smtClean="0"/>
              <a:t>Sote</a:t>
            </a:r>
            <a:r>
              <a:rPr lang="fi-FI" dirty="0" smtClean="0"/>
              <a:t>-siirtolaskelman jälkikäteistarkistus</a:t>
            </a:r>
            <a:endParaRPr lang="fi-FI" dirty="0"/>
          </a:p>
        </p:txBody>
      </p:sp>
      <p:sp>
        <p:nvSpPr>
          <p:cNvPr id="3" name="Alaotsikko 2"/>
          <p:cNvSpPr>
            <a:spLocks noGrp="1"/>
          </p:cNvSpPr>
          <p:nvPr>
            <p:ph type="subTitle" idx="1"/>
          </p:nvPr>
        </p:nvSpPr>
        <p:spPr/>
        <p:txBody>
          <a:bodyPr/>
          <a:lstStyle/>
          <a:p>
            <a:r>
              <a:rPr lang="fi-FI" smtClean="0"/>
              <a:t>VM/KAO</a:t>
            </a:r>
            <a:endParaRPr lang="fi-FI" dirty="0" smtClean="0"/>
          </a:p>
        </p:txBody>
      </p:sp>
    </p:spTree>
    <p:extLst>
      <p:ext uri="{BB962C8B-B14F-4D97-AF65-F5344CB8AC3E}">
        <p14:creationId xmlns:p14="http://schemas.microsoft.com/office/powerpoint/2010/main" val="243729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Laskelmien julkaisuajankohdat vuonna 2023</a:t>
            </a:r>
            <a:endParaRPr lang="fi-FI" dirty="0"/>
          </a:p>
        </p:txBody>
      </p:sp>
      <p:sp>
        <p:nvSpPr>
          <p:cNvPr id="6" name="Pyöristetty suorakulmio 5"/>
          <p:cNvSpPr/>
          <p:nvPr/>
        </p:nvSpPr>
        <p:spPr>
          <a:xfrm>
            <a:off x="814161" y="1927654"/>
            <a:ext cx="3068744" cy="366681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b="1" u="sng" dirty="0" smtClean="0">
                <a:solidFill>
                  <a:schemeClr val="tx2"/>
                </a:solidFill>
              </a:rPr>
              <a:t>Sote- ja </a:t>
            </a:r>
            <a:r>
              <a:rPr lang="fi-FI" b="1" u="sng" dirty="0" err="1" smtClean="0">
                <a:solidFill>
                  <a:schemeClr val="tx2"/>
                </a:solidFill>
              </a:rPr>
              <a:t>vos</a:t>
            </a:r>
            <a:r>
              <a:rPr lang="fi-FI" b="1" u="sng" dirty="0" smtClean="0">
                <a:solidFill>
                  <a:schemeClr val="tx2"/>
                </a:solidFill>
              </a:rPr>
              <a:t>–laskelmat</a:t>
            </a:r>
            <a:endParaRPr lang="fi-FI" b="1" u="sng" dirty="0">
              <a:solidFill>
                <a:schemeClr val="tx2"/>
              </a:solidFill>
            </a:endParaRPr>
          </a:p>
          <a:p>
            <a:pPr algn="ctr"/>
            <a:endParaRPr lang="fi-FI" dirty="0" smtClean="0">
              <a:solidFill>
                <a:schemeClr val="tx2"/>
              </a:solidFill>
            </a:endParaRPr>
          </a:p>
          <a:p>
            <a:pPr algn="ctr"/>
            <a:r>
              <a:rPr lang="fi-FI" b="1" dirty="0" smtClean="0">
                <a:solidFill>
                  <a:schemeClr val="tx2"/>
                </a:solidFill>
              </a:rPr>
              <a:t>6.4. mennessä </a:t>
            </a:r>
          </a:p>
          <a:p>
            <a:pPr algn="ctr"/>
            <a:r>
              <a:rPr lang="fi-FI" sz="1200" dirty="0" smtClean="0">
                <a:solidFill>
                  <a:schemeClr val="tx2"/>
                </a:solidFill>
              </a:rPr>
              <a:t>(huomioidaan väestörakennetilasto)</a:t>
            </a:r>
            <a:endParaRPr lang="fi-FI" dirty="0" smtClean="0">
              <a:solidFill>
                <a:schemeClr val="tx2"/>
              </a:solidFill>
            </a:endParaRPr>
          </a:p>
          <a:p>
            <a:pPr algn="ctr"/>
            <a:endParaRPr lang="fi-FI" sz="1200" dirty="0">
              <a:solidFill>
                <a:schemeClr val="tx2"/>
              </a:solidFill>
            </a:endParaRPr>
          </a:p>
          <a:p>
            <a:pPr algn="ctr"/>
            <a:r>
              <a:rPr lang="fi-FI" b="1" dirty="0" smtClean="0">
                <a:solidFill>
                  <a:schemeClr val="tx2"/>
                </a:solidFill>
              </a:rPr>
              <a:t>Elokuussa</a:t>
            </a:r>
          </a:p>
          <a:p>
            <a:pPr algn="ctr"/>
            <a:r>
              <a:rPr lang="fi-FI" sz="1200" dirty="0" smtClean="0">
                <a:solidFill>
                  <a:schemeClr val="tx2"/>
                </a:solidFill>
              </a:rPr>
              <a:t>(KKTPP ja ennakolliset verotiedot) </a:t>
            </a:r>
          </a:p>
          <a:p>
            <a:pPr algn="ctr"/>
            <a:endParaRPr lang="fi-FI" sz="1200" dirty="0">
              <a:solidFill>
                <a:schemeClr val="tx2"/>
              </a:solidFill>
            </a:endParaRPr>
          </a:p>
          <a:p>
            <a:pPr algn="ctr"/>
            <a:r>
              <a:rPr lang="fi-FI" b="1" dirty="0" smtClean="0">
                <a:solidFill>
                  <a:schemeClr val="tx2"/>
                </a:solidFill>
              </a:rPr>
              <a:t>Lokakuussa</a:t>
            </a:r>
          </a:p>
          <a:p>
            <a:pPr algn="ctr"/>
            <a:r>
              <a:rPr lang="fi-FI" sz="1200" dirty="0" smtClean="0">
                <a:solidFill>
                  <a:schemeClr val="tx2"/>
                </a:solidFill>
              </a:rPr>
              <a:t>(TAE)</a:t>
            </a:r>
          </a:p>
          <a:p>
            <a:pPr algn="ctr"/>
            <a:endParaRPr lang="fi-FI" sz="1200" dirty="0">
              <a:solidFill>
                <a:schemeClr val="tx2"/>
              </a:solidFill>
            </a:endParaRPr>
          </a:p>
          <a:p>
            <a:pPr algn="ctr"/>
            <a:r>
              <a:rPr lang="fi-FI" b="1" dirty="0" smtClean="0">
                <a:solidFill>
                  <a:schemeClr val="tx2"/>
                </a:solidFill>
              </a:rPr>
              <a:t>Marraskuussa</a:t>
            </a:r>
          </a:p>
          <a:p>
            <a:pPr algn="ctr"/>
            <a:r>
              <a:rPr lang="fi-FI" sz="1200" dirty="0" smtClean="0">
                <a:solidFill>
                  <a:schemeClr val="tx2"/>
                </a:solidFill>
              </a:rPr>
              <a:t>(lopullinen siirtolaskelma valmis)</a:t>
            </a:r>
            <a:endParaRPr lang="fi-FI" sz="1200" dirty="0">
              <a:solidFill>
                <a:schemeClr val="tx2"/>
              </a:solidFill>
            </a:endParaRPr>
          </a:p>
        </p:txBody>
      </p:sp>
      <p:sp>
        <p:nvSpPr>
          <p:cNvPr id="7" name="Pyöristetty suorakulmio 6"/>
          <p:cNvSpPr/>
          <p:nvPr/>
        </p:nvSpPr>
        <p:spPr>
          <a:xfrm>
            <a:off x="4202979" y="1927654"/>
            <a:ext cx="3068744" cy="366681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b="1" u="sng" dirty="0" smtClean="0">
                <a:solidFill>
                  <a:schemeClr val="tx2"/>
                </a:solidFill>
              </a:rPr>
              <a:t>Tärkeät tiedonkeruut</a:t>
            </a:r>
          </a:p>
          <a:p>
            <a:pPr algn="ctr"/>
            <a:endParaRPr lang="fi-FI" dirty="0" smtClean="0">
              <a:solidFill>
                <a:schemeClr val="tx2"/>
              </a:solidFill>
            </a:endParaRPr>
          </a:p>
          <a:p>
            <a:pPr algn="ctr"/>
            <a:r>
              <a:rPr lang="fi-FI" dirty="0" smtClean="0">
                <a:solidFill>
                  <a:schemeClr val="tx2"/>
                </a:solidFill>
              </a:rPr>
              <a:t>KKNR</a:t>
            </a:r>
            <a:endParaRPr lang="fi-FI" dirty="0">
              <a:solidFill>
                <a:schemeClr val="tx2"/>
              </a:solidFill>
            </a:endParaRPr>
          </a:p>
          <a:p>
            <a:pPr algn="ctr"/>
            <a:r>
              <a:rPr lang="fi-FI" dirty="0">
                <a:solidFill>
                  <a:schemeClr val="tx2"/>
                </a:solidFill>
              </a:rPr>
              <a:t>15.4. mennessä</a:t>
            </a:r>
          </a:p>
          <a:p>
            <a:pPr algn="ctr"/>
            <a:endParaRPr lang="fi-FI" dirty="0" smtClean="0">
              <a:solidFill>
                <a:schemeClr val="tx2"/>
              </a:solidFill>
            </a:endParaRPr>
          </a:p>
          <a:p>
            <a:pPr algn="ctr"/>
            <a:r>
              <a:rPr lang="fi-FI" dirty="0" smtClean="0">
                <a:solidFill>
                  <a:schemeClr val="tx2"/>
                </a:solidFill>
              </a:rPr>
              <a:t>KKTPP</a:t>
            </a:r>
          </a:p>
          <a:p>
            <a:pPr algn="ctr"/>
            <a:r>
              <a:rPr lang="fi-FI" dirty="0" smtClean="0">
                <a:solidFill>
                  <a:schemeClr val="tx2"/>
                </a:solidFill>
              </a:rPr>
              <a:t>31.5. </a:t>
            </a:r>
            <a:r>
              <a:rPr lang="fi-FI" dirty="0" smtClean="0">
                <a:solidFill>
                  <a:schemeClr val="tx2"/>
                </a:solidFill>
              </a:rPr>
              <a:t>mennessä</a:t>
            </a:r>
          </a:p>
          <a:p>
            <a:pPr algn="ctr"/>
            <a:endParaRPr lang="fi-FI" dirty="0">
              <a:solidFill>
                <a:schemeClr val="tx2"/>
              </a:solidFill>
            </a:endParaRPr>
          </a:p>
          <a:p>
            <a:pPr algn="ctr"/>
            <a:r>
              <a:rPr lang="fi-FI" dirty="0" smtClean="0">
                <a:solidFill>
                  <a:schemeClr val="tx2"/>
                </a:solidFill>
              </a:rPr>
              <a:t>Kysely takautuvista </a:t>
            </a:r>
            <a:r>
              <a:rPr lang="fi-FI" dirty="0" err="1" smtClean="0">
                <a:solidFill>
                  <a:schemeClr val="tx2"/>
                </a:solidFill>
              </a:rPr>
              <a:t>palkkaharmonisaatioista</a:t>
            </a:r>
            <a:endParaRPr lang="fi-FI" dirty="0" smtClean="0">
              <a:solidFill>
                <a:schemeClr val="tx2"/>
              </a:solidFill>
            </a:endParaRPr>
          </a:p>
          <a:p>
            <a:pPr algn="ctr"/>
            <a:r>
              <a:rPr lang="fi-FI" dirty="0" smtClean="0">
                <a:solidFill>
                  <a:schemeClr val="tx2"/>
                </a:solidFill>
              </a:rPr>
              <a:t>30.6.2023 mennessä</a:t>
            </a:r>
            <a:endParaRPr lang="fi-FI" dirty="0" smtClean="0">
              <a:solidFill>
                <a:schemeClr val="tx2"/>
              </a:solidFill>
            </a:endParaRPr>
          </a:p>
          <a:p>
            <a:pPr algn="ctr"/>
            <a:endParaRPr lang="fi-FI" dirty="0">
              <a:solidFill>
                <a:schemeClr val="tx2"/>
              </a:solidFill>
            </a:endParaRPr>
          </a:p>
        </p:txBody>
      </p:sp>
      <p:sp>
        <p:nvSpPr>
          <p:cNvPr id="11" name="Pyöristetty suorakulmio 10"/>
          <p:cNvSpPr/>
          <p:nvPr/>
        </p:nvSpPr>
        <p:spPr>
          <a:xfrm>
            <a:off x="7626579" y="1927654"/>
            <a:ext cx="3068744" cy="366681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b="1" u="sng" dirty="0" smtClean="0">
                <a:solidFill>
                  <a:schemeClr val="tx2"/>
                </a:solidFill>
              </a:rPr>
              <a:t>Linkit laskelmiin</a:t>
            </a:r>
          </a:p>
          <a:p>
            <a:pPr algn="ctr"/>
            <a:endParaRPr lang="fi-FI" dirty="0" smtClean="0">
              <a:solidFill>
                <a:schemeClr val="tx2"/>
              </a:solidFill>
            </a:endParaRPr>
          </a:p>
          <a:p>
            <a:pPr marL="285750" indent="-285750" algn="ctr">
              <a:buFont typeface="Wingdings" panose="05000000000000000000" pitchFamily="2" charset="2"/>
              <a:buChar char="Ø"/>
            </a:pPr>
            <a:r>
              <a:rPr lang="fi-FI" dirty="0" smtClean="0">
                <a:solidFill>
                  <a:schemeClr val="tx2"/>
                </a:solidFill>
                <a:hlinkClick r:id="rId3"/>
              </a:rPr>
              <a:t>Valtionosuudet ja </a:t>
            </a:r>
            <a:r>
              <a:rPr lang="fi-FI" dirty="0" err="1" smtClean="0">
                <a:solidFill>
                  <a:schemeClr val="tx2"/>
                </a:solidFill>
                <a:hlinkClick r:id="rId3"/>
              </a:rPr>
              <a:t>sote</a:t>
            </a:r>
            <a:r>
              <a:rPr lang="fi-FI" dirty="0" smtClean="0">
                <a:solidFill>
                  <a:schemeClr val="tx2"/>
                </a:solidFill>
                <a:hlinkClick r:id="rId3"/>
              </a:rPr>
              <a:t>-laskelmat</a:t>
            </a:r>
            <a:endParaRPr lang="fi-FI" dirty="0" smtClean="0">
              <a:solidFill>
                <a:schemeClr val="tx2"/>
              </a:solidFill>
            </a:endParaRPr>
          </a:p>
          <a:p>
            <a:pPr algn="ctr"/>
            <a:endParaRPr lang="fi-FI" dirty="0" smtClean="0">
              <a:solidFill>
                <a:schemeClr val="tx2"/>
              </a:solidFill>
            </a:endParaRPr>
          </a:p>
          <a:p>
            <a:pPr marL="285750" indent="-285750" algn="ctr">
              <a:buFont typeface="Wingdings" panose="05000000000000000000" pitchFamily="2" charset="2"/>
              <a:buChar char="Ø"/>
            </a:pPr>
            <a:r>
              <a:rPr lang="fi-FI" dirty="0" smtClean="0">
                <a:solidFill>
                  <a:schemeClr val="tx2"/>
                </a:solidFill>
                <a:hlinkClick r:id="rId4"/>
              </a:rPr>
              <a:t>Kuntakohtainen painelaskelma</a:t>
            </a:r>
            <a:endParaRPr lang="fi-FI" dirty="0" smtClean="0">
              <a:solidFill>
                <a:schemeClr val="tx2"/>
              </a:solidFill>
            </a:endParaRPr>
          </a:p>
        </p:txBody>
      </p:sp>
      <p:sp>
        <p:nvSpPr>
          <p:cNvPr id="8" name="Tekstiruutu 7"/>
          <p:cNvSpPr txBox="1"/>
          <p:nvPr/>
        </p:nvSpPr>
        <p:spPr>
          <a:xfrm>
            <a:off x="2437164" y="6259125"/>
            <a:ext cx="3057474" cy="338554"/>
          </a:xfrm>
          <a:prstGeom prst="rect">
            <a:avLst/>
          </a:prstGeom>
          <a:noFill/>
        </p:spPr>
        <p:txBody>
          <a:bodyPr wrap="square" rtlCol="0">
            <a:spAutoFit/>
          </a:bodyPr>
          <a:lstStyle/>
          <a:p>
            <a:r>
              <a:rPr lang="fi-FI" sz="1600" b="1" dirty="0" smtClean="0"/>
              <a:t>Muutokset ovat </a:t>
            </a:r>
            <a:r>
              <a:rPr lang="fi-FI" sz="1600" b="1" dirty="0" smtClean="0"/>
              <a:t>mahdollisia!</a:t>
            </a:r>
            <a:endParaRPr lang="fi-FI" sz="1600" b="1" dirty="0"/>
          </a:p>
        </p:txBody>
      </p:sp>
      <p:sp>
        <p:nvSpPr>
          <p:cNvPr id="4" name="Dian numeron paikkamerkki 3"/>
          <p:cNvSpPr>
            <a:spLocks noGrp="1"/>
          </p:cNvSpPr>
          <p:nvPr>
            <p:ph type="sldNum" sz="quarter" idx="12"/>
          </p:nvPr>
        </p:nvSpPr>
        <p:spPr/>
        <p:txBody>
          <a:bodyPr/>
          <a:lstStyle/>
          <a:p>
            <a:fld id="{7CD1C137-87C0-4E4B-8573-EDFCC21A7E6F}" type="slidenum">
              <a:rPr lang="fi-FI" noProof="0" smtClean="0"/>
              <a:pPr/>
              <a:t>10</a:t>
            </a:fld>
            <a:endParaRPr lang="fi-FI" noProof="0" dirty="0"/>
          </a:p>
        </p:txBody>
      </p:sp>
    </p:spTree>
    <p:extLst>
      <p:ext uri="{BB962C8B-B14F-4D97-AF65-F5344CB8AC3E}">
        <p14:creationId xmlns:p14="http://schemas.microsoft.com/office/powerpoint/2010/main" val="115375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Kuntien takautuvia palkkaharmonisaatiokustannuksia koskeva sääntely</a:t>
            </a:r>
          </a:p>
        </p:txBody>
      </p:sp>
      <p:sp>
        <p:nvSpPr>
          <p:cNvPr id="3" name="Sisällön paikkamerkki 2"/>
          <p:cNvSpPr>
            <a:spLocks noGrp="1"/>
          </p:cNvSpPr>
          <p:nvPr>
            <p:ph idx="1"/>
          </p:nvPr>
        </p:nvSpPr>
        <p:spPr/>
        <p:txBody>
          <a:bodyPr>
            <a:normAutofit fontScale="70000" lnSpcReduction="20000"/>
          </a:bodyPr>
          <a:lstStyle/>
          <a:p>
            <a:r>
              <a:rPr lang="fi-FI" dirty="0"/>
              <a:t>Takautuvilla palkkaharmonisoinnin kustannuksilla tarkoitetaan sellaisia tilanteita, joissa kunnan vuosien 2021 tai 2022 sosiaali- ja terveydenhuollon kustannuksiin sisältyy muiden kuin asianomaisen vuoden </a:t>
            </a:r>
            <a:r>
              <a:rPr lang="fi-FI" dirty="0" smtClean="0"/>
              <a:t>palkkakustannuksia</a:t>
            </a:r>
          </a:p>
          <a:p>
            <a:r>
              <a:rPr lang="fi-FI" dirty="0" smtClean="0"/>
              <a:t>Laskelmissa </a:t>
            </a:r>
            <a:r>
              <a:rPr lang="fi-FI" dirty="0"/>
              <a:t>otetaan huomioon kunnan vuosille 2021 ja 2022 kuluiksi kirjaamat takautuvat palkkaharmonisaatiokustannukset siten, että siirtyvä palkkakustannus vastaa yhden vuoden suoriteperusteisia palkkakustannuksia</a:t>
            </a:r>
          </a:p>
          <a:p>
            <a:r>
              <a:rPr lang="fi-FI" dirty="0" smtClean="0"/>
              <a:t>Näin takautuvat </a:t>
            </a:r>
            <a:r>
              <a:rPr lang="fi-FI" dirty="0"/>
              <a:t>palkkaharmonisaatiokustannukset eivät aiheuta kertaluonteisia piikkejä tarkasteltaviin kunnan palkkakustannuksiin tai vääristä kunnilta hyvinvointialueille siirtyviä kustannuksia</a:t>
            </a:r>
          </a:p>
          <a:p>
            <a:r>
              <a:rPr lang="fi-FI" dirty="0"/>
              <a:t>Kuntien ja kuntayhtymien toimitettava viimeistään 30. kesäkuuta 2023 mennessä oikeuden päätös tai muu sitova sopimus, johon takautuvien kustannuksien maksatus </a:t>
            </a:r>
            <a:r>
              <a:rPr lang="fi-FI" dirty="0" smtClean="0"/>
              <a:t>perustuu</a:t>
            </a:r>
          </a:p>
          <a:p>
            <a:r>
              <a:rPr lang="fi-FI" dirty="0" smtClean="0"/>
              <a:t>Valtiovarainministeriö tiedottaa kyselyn ajankohdasta ja sisällöstä myöhemmin </a:t>
            </a:r>
            <a:r>
              <a:rPr lang="fi-FI" dirty="0" smtClean="0"/>
              <a:t>keväällä</a:t>
            </a:r>
            <a:endParaRPr lang="fi-FI" dirty="0"/>
          </a:p>
        </p:txBody>
      </p:sp>
      <p:sp>
        <p:nvSpPr>
          <p:cNvPr id="4" name="Dian numeron paikkamerkki 3"/>
          <p:cNvSpPr>
            <a:spLocks noGrp="1"/>
          </p:cNvSpPr>
          <p:nvPr>
            <p:ph type="sldNum" sz="quarter" idx="12"/>
          </p:nvPr>
        </p:nvSpPr>
        <p:spPr/>
        <p:txBody>
          <a:bodyPr/>
          <a:lstStyle/>
          <a:p>
            <a:fld id="{7CD1C137-87C0-4E4B-8573-EDFCC21A7E6F}" type="slidenum">
              <a:rPr lang="fi-FI" noProof="0" smtClean="0"/>
              <a:pPr/>
              <a:t>11</a:t>
            </a:fld>
            <a:endParaRPr lang="fi-FI" noProof="0" dirty="0"/>
          </a:p>
        </p:txBody>
      </p:sp>
    </p:spTree>
    <p:extLst>
      <p:ext uri="{BB962C8B-B14F-4D97-AF65-F5344CB8AC3E}">
        <p14:creationId xmlns:p14="http://schemas.microsoft.com/office/powerpoint/2010/main" val="64040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720000"/>
            <a:ext cx="10888566" cy="589816"/>
          </a:xfrm>
        </p:spPr>
        <p:txBody>
          <a:bodyPr/>
          <a:lstStyle/>
          <a:p>
            <a:r>
              <a:rPr lang="fi-FI" dirty="0" smtClean="0"/>
              <a:t>Jälkikäteistarkistuksen tausta</a:t>
            </a:r>
            <a:endParaRPr lang="fi-FI" dirty="0"/>
          </a:p>
        </p:txBody>
      </p:sp>
      <p:sp>
        <p:nvSpPr>
          <p:cNvPr id="3" name="Sisällön paikkamerkki 2"/>
          <p:cNvSpPr>
            <a:spLocks noGrp="1"/>
          </p:cNvSpPr>
          <p:nvPr>
            <p:ph idx="1"/>
          </p:nvPr>
        </p:nvSpPr>
        <p:spPr>
          <a:xfrm>
            <a:off x="782320" y="1309816"/>
            <a:ext cx="10642272" cy="5071511"/>
          </a:xfrm>
        </p:spPr>
        <p:txBody>
          <a:bodyPr>
            <a:normAutofit fontScale="92500" lnSpcReduction="10000"/>
          </a:bodyPr>
          <a:lstStyle/>
          <a:p>
            <a:r>
              <a:rPr lang="fi-FI" dirty="0" err="1" smtClean="0"/>
              <a:t>Sote</a:t>
            </a:r>
            <a:r>
              <a:rPr lang="fi-FI" dirty="0" smtClean="0"/>
              <a:t>-uudistuksen voimaantulovaiheessa 1.1.2023 ei vielä ole tiedossa lopullisia siirtolaskelman laskentatekijöitä </a:t>
            </a:r>
          </a:p>
          <a:p>
            <a:pPr lvl="1"/>
            <a:r>
              <a:rPr lang="fi-FI" dirty="0" smtClean="0"/>
              <a:t>Vuoden 2023 alusta toimeenpannut kuntien tasauselementit perustuvat suurilta osin alustaviin tietoihin vuoden 2022 taloudesta</a:t>
            </a:r>
          </a:p>
          <a:p>
            <a:r>
              <a:rPr lang="fi-FI" dirty="0" smtClean="0"/>
              <a:t>Laskelma voidaan päivittää lopulliseksi syksyllä 2023, kun tilinpäätöstiedot ja verotus vuodelta 2022 valmistuvat </a:t>
            </a:r>
          </a:p>
          <a:p>
            <a:r>
              <a:rPr lang="fi-FI" dirty="0" smtClean="0"/>
              <a:t>Tällöin siirtyvien kustannusten kokonaistaso päivittyy ja siirtyviä tuloja nostetaan/lasketaan vastaavasti, jotta kustannuksia ja tuloja siirtyy yhtä paljon koko maan tasolla </a:t>
            </a:r>
          </a:p>
          <a:p>
            <a:pPr lvl="1"/>
            <a:r>
              <a:rPr lang="fi-FI" dirty="0" smtClean="0"/>
              <a:t>Tulopuolen täsmäytys tehdään valtionosuutta lisäämällä tai vähentämällä, sillä kunnallisveroprosentin leikkuuosuus on jo kiinnitetty</a:t>
            </a:r>
          </a:p>
          <a:p>
            <a:r>
              <a:rPr lang="fi-FI" dirty="0" smtClean="0"/>
              <a:t>Tulopuolen tarkistus tehdään takautuvasti vuodelle 2023 ja pysyvästi vuodesta 2024 eteenpäin</a:t>
            </a:r>
            <a:endParaRPr lang="fi-FI" dirty="0"/>
          </a:p>
        </p:txBody>
      </p:sp>
      <p:sp>
        <p:nvSpPr>
          <p:cNvPr id="4" name="Dian numeron paikkamerkki 3"/>
          <p:cNvSpPr>
            <a:spLocks noGrp="1"/>
          </p:cNvSpPr>
          <p:nvPr>
            <p:ph type="sldNum" sz="quarter" idx="12"/>
          </p:nvPr>
        </p:nvSpPr>
        <p:spPr/>
        <p:txBody>
          <a:bodyPr/>
          <a:lstStyle/>
          <a:p>
            <a:fld id="{4BCCB783-365B-40E8-A1C9-91A9348041A5}" type="slidenum">
              <a:rPr lang="fi-FI" smtClean="0"/>
              <a:pPr/>
              <a:t>2</a:t>
            </a:fld>
            <a:endParaRPr lang="fi-FI" dirty="0"/>
          </a:p>
        </p:txBody>
      </p:sp>
    </p:spTree>
    <p:extLst>
      <p:ext uri="{BB962C8B-B14F-4D97-AF65-F5344CB8AC3E}">
        <p14:creationId xmlns:p14="http://schemas.microsoft.com/office/powerpoint/2010/main" val="270483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Laki kunnan peruspalvelujen valtionosuudesta</a:t>
            </a:r>
            <a:br>
              <a:rPr lang="fi-FI" dirty="0" smtClean="0"/>
            </a:br>
            <a:r>
              <a:rPr lang="fi-FI" dirty="0" smtClean="0"/>
              <a:t>57 § 3 ja 4 mom. </a:t>
            </a:r>
            <a:endParaRPr lang="fi-FI" dirty="0"/>
          </a:p>
        </p:txBody>
      </p:sp>
      <p:sp>
        <p:nvSpPr>
          <p:cNvPr id="3" name="Sisällön paikkamerkki 2"/>
          <p:cNvSpPr>
            <a:spLocks noGrp="1"/>
          </p:cNvSpPr>
          <p:nvPr>
            <p:ph idx="1"/>
          </p:nvPr>
        </p:nvSpPr>
        <p:spPr>
          <a:xfrm>
            <a:off x="814161" y="1916660"/>
            <a:ext cx="10871108" cy="4459124"/>
          </a:xfrm>
        </p:spPr>
        <p:txBody>
          <a:bodyPr>
            <a:normAutofit fontScale="77500" lnSpcReduction="20000"/>
          </a:bodyPr>
          <a:lstStyle/>
          <a:p>
            <a:r>
              <a:rPr lang="fi-FI" dirty="0"/>
              <a:t>Edellä 30 ja 31 §:ssä tarkoitetut </a:t>
            </a:r>
            <a:r>
              <a:rPr lang="fi-FI" b="1" dirty="0"/>
              <a:t>laskelmat tarkistetaan vuonna 2023. </a:t>
            </a:r>
            <a:r>
              <a:rPr lang="fi-FI" dirty="0"/>
              <a:t>Laskelmat tehdään uudelleen Valtiokonttorin vuosilta 2021 ja 2022 keräämien lopullisten kunnittaisten kustannustietojen keskiarvon ja vuoden 2022 tulotietojen perusteella. </a:t>
            </a:r>
            <a:r>
              <a:rPr lang="fi-FI" b="1" dirty="0"/>
              <a:t>Uudet laskelmat ovat vuodesta 2024 lukien 30 ja 31 §:n mukaan myönnettävien valtionosuuksien perusteena.</a:t>
            </a:r>
            <a:endParaRPr lang="fi-FI" sz="2400" b="1" dirty="0" smtClean="0"/>
          </a:p>
          <a:p>
            <a:r>
              <a:rPr lang="fi-FI" dirty="0" err="1"/>
              <a:t>Sosiaali</a:t>
            </a:r>
            <a:r>
              <a:rPr lang="fi-FI" dirty="0"/>
              <a:t>- ja terveydenhuollon ja pelastustoimen järjestämisvastuun siirron vuoksi kunnilta hyvinvointialueille siirrettävät tulot tarkistetaan vuoden 2022 tilinpäätöstietojen ja verotulojen osalta valmistuneen verotuksen mukaisten maksuunpantujen verotulojen perusteella koko maan tasolla hyvinvointialueille siirtyviä kustannuksia vastaaviksi. </a:t>
            </a:r>
            <a:r>
              <a:rPr lang="fi-FI" b="1" dirty="0"/>
              <a:t>Tulojen ja kustannusten erotus otetaan huomioon peruspalvelujen valtionosuudessa vuodesta 2024 lukien. </a:t>
            </a:r>
            <a:r>
              <a:rPr lang="fi-FI" dirty="0"/>
              <a:t>Jos kunnilta on tarkistuksen perusteella koko maan tasolla siirtynyt tuloja vähemmän kuin kustannuksia, erotusta vastaava määrä vähennetään kunnille myönnettävästä valtionosuudesta. Jos tuloja on siirtynyt enemmän kuin kustannuksia, erotusta vastaava määrä lisätään kunnille myönnettävään valtionosuuteen. </a:t>
            </a:r>
            <a:r>
              <a:rPr lang="fi-FI" b="1" dirty="0"/>
              <a:t>Vähennys tai lisäys otetaan huomioon valtionosuudessa kaikissa kunnissa asukasta kohti yhtä suurena eränä. </a:t>
            </a:r>
            <a:r>
              <a:rPr lang="fi-FI" dirty="0"/>
              <a:t>Vastaavasti vuoden 2023 osalta erotuksesta otetaan huomioon jälkikäteen valtionosuuden lisäyksenä tai vähennyksenä puolet vuonna 2024 ja puolet vuonna 2025.</a:t>
            </a:r>
          </a:p>
        </p:txBody>
      </p:sp>
      <p:sp>
        <p:nvSpPr>
          <p:cNvPr id="4" name="Dian numeron paikkamerkki 3"/>
          <p:cNvSpPr>
            <a:spLocks noGrp="1"/>
          </p:cNvSpPr>
          <p:nvPr>
            <p:ph type="sldNum" sz="quarter" idx="12"/>
          </p:nvPr>
        </p:nvSpPr>
        <p:spPr/>
        <p:txBody>
          <a:bodyPr/>
          <a:lstStyle/>
          <a:p>
            <a:fld id="{4BCCB783-365B-40E8-A1C9-91A9348041A5}" type="slidenum">
              <a:rPr lang="fi-FI" smtClean="0"/>
              <a:pPr/>
              <a:t>3</a:t>
            </a:fld>
            <a:endParaRPr lang="fi-FI" dirty="0"/>
          </a:p>
        </p:txBody>
      </p:sp>
    </p:spTree>
    <p:extLst>
      <p:ext uri="{BB962C8B-B14F-4D97-AF65-F5344CB8AC3E}">
        <p14:creationId xmlns:p14="http://schemas.microsoft.com/office/powerpoint/2010/main" val="8526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531048"/>
            <a:ext cx="8718722" cy="1080000"/>
          </a:xfrm>
        </p:spPr>
        <p:txBody>
          <a:bodyPr/>
          <a:lstStyle/>
          <a:p>
            <a:r>
              <a:rPr lang="fi-FI" dirty="0" smtClean="0"/>
              <a:t>Siirtolaskelma on päivitetty keväällä 2023, </a:t>
            </a:r>
            <a:br>
              <a:rPr lang="fi-FI" dirty="0" smtClean="0"/>
            </a:br>
            <a:r>
              <a:rPr lang="fi-FI" dirty="0" smtClean="0"/>
              <a:t>mutta ei ole vielä lopullinen</a:t>
            </a: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237234492"/>
              </p:ext>
            </p:extLst>
          </p:nvPr>
        </p:nvGraphicFramePr>
        <p:xfrm>
          <a:off x="814161" y="1648417"/>
          <a:ext cx="8006919" cy="4423928"/>
        </p:xfrm>
        <a:graphic>
          <a:graphicData uri="http://schemas.openxmlformats.org/drawingml/2006/table">
            <a:tbl>
              <a:tblPr firstRow="1" lastRow="1">
                <a:tableStyleId>{B301B821-A1FF-4177-AEE7-76D212191A09}</a:tableStyleId>
              </a:tblPr>
              <a:tblGrid>
                <a:gridCol w="3254919">
                  <a:extLst>
                    <a:ext uri="{9D8B030D-6E8A-4147-A177-3AD203B41FA5}">
                      <a16:colId xmlns:a16="http://schemas.microsoft.com/office/drawing/2014/main" val="1511993284"/>
                    </a:ext>
                  </a:extLst>
                </a:gridCol>
                <a:gridCol w="1584000">
                  <a:extLst>
                    <a:ext uri="{9D8B030D-6E8A-4147-A177-3AD203B41FA5}">
                      <a16:colId xmlns:a16="http://schemas.microsoft.com/office/drawing/2014/main" val="2488057123"/>
                    </a:ext>
                  </a:extLst>
                </a:gridCol>
                <a:gridCol w="1584000">
                  <a:extLst>
                    <a:ext uri="{9D8B030D-6E8A-4147-A177-3AD203B41FA5}">
                      <a16:colId xmlns:a16="http://schemas.microsoft.com/office/drawing/2014/main" val="267691564"/>
                    </a:ext>
                  </a:extLst>
                </a:gridCol>
                <a:gridCol w="1584000">
                  <a:extLst>
                    <a:ext uri="{9D8B030D-6E8A-4147-A177-3AD203B41FA5}">
                      <a16:colId xmlns:a16="http://schemas.microsoft.com/office/drawing/2014/main" val="615080103"/>
                    </a:ext>
                  </a:extLst>
                </a:gridCol>
              </a:tblGrid>
              <a:tr h="615938">
                <a:tc>
                  <a:txBody>
                    <a:bodyPr/>
                    <a:lstStyle/>
                    <a:p>
                      <a:pPr algn="l" fontAlgn="b"/>
                      <a:r>
                        <a:rPr lang="fi-FI" sz="1400" u="none" strike="noStrike" dirty="0">
                          <a:effectLst/>
                        </a:rPr>
                        <a:t>Siirtyvät erät</a:t>
                      </a:r>
                      <a:endParaRPr lang="fi-FI" sz="1400" b="1" i="0" u="none" strike="noStrike" dirty="0">
                        <a:solidFill>
                          <a:srgbClr val="FFFFFF"/>
                        </a:solidFill>
                        <a:effectLst/>
                        <a:latin typeface="Calibri" panose="020F0502020204030204" pitchFamily="34" charset="0"/>
                      </a:endParaRPr>
                    </a:p>
                  </a:txBody>
                  <a:tcPr anchor="ctr"/>
                </a:tc>
                <a:tc>
                  <a:txBody>
                    <a:bodyPr/>
                    <a:lstStyle/>
                    <a:p>
                      <a:pPr algn="ctr" fontAlgn="b"/>
                      <a:r>
                        <a:rPr lang="fi-FI" sz="1400" u="none" strike="noStrike" dirty="0">
                          <a:effectLst/>
                        </a:rPr>
                        <a:t>Kevään 2022 arvion mukainen</a:t>
                      </a:r>
                      <a:endParaRPr lang="fi-FI" sz="1400" b="1" i="0" u="none" strike="noStrike" dirty="0">
                        <a:solidFill>
                          <a:srgbClr val="FFFFFF"/>
                        </a:solidFill>
                        <a:effectLst/>
                        <a:latin typeface="Calibri" panose="020F0502020204030204" pitchFamily="34" charset="0"/>
                      </a:endParaRPr>
                    </a:p>
                  </a:txBody>
                  <a:tcPr anchor="ctr"/>
                </a:tc>
                <a:tc>
                  <a:txBody>
                    <a:bodyPr/>
                    <a:lstStyle/>
                    <a:p>
                      <a:pPr algn="ctr" fontAlgn="b"/>
                      <a:r>
                        <a:rPr lang="fi-FI" sz="1400" u="none" strike="noStrike" dirty="0">
                          <a:effectLst/>
                        </a:rPr>
                        <a:t>Kevään 2023 arvion mukainen</a:t>
                      </a:r>
                      <a:endParaRPr lang="fi-FI" sz="1400" b="1" i="0" u="none" strike="noStrike" dirty="0">
                        <a:solidFill>
                          <a:srgbClr val="FFFFFF"/>
                        </a:solidFill>
                        <a:effectLst/>
                        <a:latin typeface="Calibri" panose="020F0502020204030204" pitchFamily="34" charset="0"/>
                      </a:endParaRPr>
                    </a:p>
                  </a:txBody>
                  <a:tcPr anchor="ctr"/>
                </a:tc>
                <a:tc>
                  <a:txBody>
                    <a:bodyPr/>
                    <a:lstStyle/>
                    <a:p>
                      <a:pPr algn="ctr" fontAlgn="b"/>
                      <a:r>
                        <a:rPr lang="fi-FI" sz="1400" u="none" strike="noStrike" dirty="0">
                          <a:effectLst/>
                        </a:rPr>
                        <a:t>Muutos</a:t>
                      </a:r>
                      <a:endParaRPr lang="fi-FI" sz="1400" b="1" i="0" u="none" strike="noStrike" dirty="0">
                        <a:solidFill>
                          <a:srgbClr val="FFFFFF"/>
                        </a:solidFill>
                        <a:effectLst/>
                        <a:latin typeface="Calibri" panose="020F0502020204030204" pitchFamily="34" charset="0"/>
                      </a:endParaRPr>
                    </a:p>
                  </a:txBody>
                  <a:tcPr anchor="ctr"/>
                </a:tc>
                <a:extLst>
                  <a:ext uri="{0D108BD9-81ED-4DB2-BD59-A6C34878D82A}">
                    <a16:rowId xmlns:a16="http://schemas.microsoft.com/office/drawing/2014/main" val="2052294918"/>
                  </a:ext>
                </a:extLst>
              </a:tr>
              <a:tr h="332011">
                <a:tc>
                  <a:txBody>
                    <a:bodyPr/>
                    <a:lstStyle/>
                    <a:p>
                      <a:pPr algn="l" fontAlgn="b"/>
                      <a:r>
                        <a:rPr lang="fi-FI" sz="1400" u="none" strike="noStrike" dirty="0">
                          <a:effectLst/>
                        </a:rPr>
                        <a:t>Siirtyvät </a:t>
                      </a:r>
                      <a:r>
                        <a:rPr lang="fi-FI" sz="1400" u="none" strike="noStrike" dirty="0" err="1">
                          <a:effectLst/>
                        </a:rPr>
                        <a:t>sote</a:t>
                      </a:r>
                      <a:r>
                        <a:rPr lang="fi-FI" sz="1400" u="none" strike="noStrike" dirty="0">
                          <a:effectLst/>
                        </a:rPr>
                        <a:t>- ja </a:t>
                      </a:r>
                      <a:r>
                        <a:rPr lang="fi-FI" sz="1400" u="none" strike="noStrike" dirty="0" err="1">
                          <a:effectLst/>
                        </a:rPr>
                        <a:t>pela</a:t>
                      </a:r>
                      <a:r>
                        <a:rPr lang="fi-FI" sz="1400" u="none" strike="noStrike" dirty="0">
                          <a:effectLst/>
                        </a:rPr>
                        <a:t>-kustannukset</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21 233 581 000 </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21 800 502 000 </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566 921 000 </a:t>
                      </a:r>
                      <a:endParaRPr lang="fi-FI"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18057986"/>
                  </a:ext>
                </a:extLst>
              </a:tr>
              <a:tr h="332011">
                <a:tc>
                  <a:txBody>
                    <a:bodyPr/>
                    <a:lstStyle/>
                    <a:p>
                      <a:pPr algn="l" fontAlgn="b"/>
                      <a:r>
                        <a:rPr lang="fi-FI" sz="1400" u="none" strike="noStrike" dirty="0">
                          <a:effectLst/>
                        </a:rPr>
                        <a:t>Verotuskustannusten alenema</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62 000 000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64 000 000 </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2 000 000 </a:t>
                      </a:r>
                      <a:endParaRPr lang="fi-FI"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883781827"/>
                  </a:ext>
                </a:extLst>
              </a:tr>
              <a:tr h="332011">
                <a:tc>
                  <a:txBody>
                    <a:bodyPr/>
                    <a:lstStyle/>
                    <a:p>
                      <a:pPr algn="l" fontAlgn="b"/>
                      <a:r>
                        <a:rPr lang="fi-FI" sz="1400" b="1" u="none" strike="noStrike" dirty="0">
                          <a:effectLst/>
                        </a:rPr>
                        <a:t>Siirtyvillä tuloilla katettavat kustannukset yhteensä</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b="1" u="none" strike="noStrike" dirty="0">
                          <a:effectLst/>
                        </a:rPr>
                        <a:t>21 295 581 000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b="1" u="none" strike="noStrike" dirty="0">
                          <a:effectLst/>
                        </a:rPr>
                        <a:t>21 864 502 000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b="1" u="none" strike="noStrike" dirty="0">
                          <a:effectLst/>
                        </a:rPr>
                        <a:t>568 921 000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3876047840"/>
                  </a:ext>
                </a:extLst>
              </a:tr>
              <a:tr h="332011">
                <a:tc>
                  <a:txBody>
                    <a:bodyPr/>
                    <a:lstStyle/>
                    <a:p>
                      <a:pPr algn="l" fontAlgn="b"/>
                      <a:r>
                        <a:rPr lang="fi-FI" sz="1400" u="none" strike="noStrike" dirty="0">
                          <a:effectLst/>
                        </a:rPr>
                        <a:t>-Kuntien peruspalvelujen valtionosuus</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5 361 132 303 </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5 361 103 753 </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-28 550 </a:t>
                      </a:r>
                      <a:endParaRPr lang="fi-FI"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039894088"/>
                  </a:ext>
                </a:extLst>
              </a:tr>
              <a:tr h="332011">
                <a:tc>
                  <a:txBody>
                    <a:bodyPr/>
                    <a:lstStyle/>
                    <a:p>
                      <a:pPr algn="l" fontAlgn="b"/>
                      <a:r>
                        <a:rPr lang="fi-FI" sz="1400" u="none" strike="noStrike">
                          <a:effectLst/>
                        </a:rPr>
                        <a:t>-Kunnallisvero, kunnallisvero-% leikkaus 12,64 %-yks.*</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13 173 448 697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13 484 915 195 </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311 466 497 </a:t>
                      </a:r>
                      <a:endParaRPr lang="fi-FI"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25131559"/>
                  </a:ext>
                </a:extLst>
              </a:tr>
              <a:tr h="332011">
                <a:tc>
                  <a:txBody>
                    <a:bodyPr/>
                    <a:lstStyle/>
                    <a:p>
                      <a:pPr algn="l" fontAlgn="b"/>
                      <a:r>
                        <a:rPr lang="fi-FI" sz="1400" u="none" strike="noStrike">
                          <a:effectLst/>
                        </a:rPr>
                        <a:t>-Yhteisövero**</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817 000 000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913 436 344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96 436 344 </a:t>
                      </a:r>
                      <a:endParaRPr lang="fi-FI"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427919432"/>
                  </a:ext>
                </a:extLst>
              </a:tr>
              <a:tr h="332011">
                <a:tc>
                  <a:txBody>
                    <a:bodyPr/>
                    <a:lstStyle/>
                    <a:p>
                      <a:pPr algn="l" fontAlgn="b"/>
                      <a:r>
                        <a:rPr lang="fi-FI" sz="1400" u="none" strike="noStrike">
                          <a:effectLst/>
                        </a:rPr>
                        <a:t>-Veromenetysten kompensaatio</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1 944 000 000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1 944 000 000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0 </a:t>
                      </a:r>
                      <a:endParaRPr lang="fi-FI"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01167833"/>
                  </a:ext>
                </a:extLst>
              </a:tr>
              <a:tr h="332011">
                <a:tc>
                  <a:txBody>
                    <a:bodyPr/>
                    <a:lstStyle/>
                    <a:p>
                      <a:pPr algn="l" fontAlgn="b"/>
                      <a:r>
                        <a:rPr lang="fi-FI" sz="1400" b="1" u="none" strike="noStrike" dirty="0">
                          <a:effectLst/>
                        </a:rPr>
                        <a:t>Siirtyvät tulot</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b="1" u="none" strike="noStrike" dirty="0">
                          <a:effectLst/>
                        </a:rPr>
                        <a:t>21 295 581 000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b="1" u="none" strike="noStrike" dirty="0">
                          <a:effectLst/>
                        </a:rPr>
                        <a:t>21 703 455 291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b="1" u="none" strike="noStrike" dirty="0">
                          <a:effectLst/>
                        </a:rPr>
                        <a:t>407 874 291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723233334"/>
                  </a:ext>
                </a:extLst>
              </a:tr>
              <a:tr h="332011">
                <a:tc>
                  <a:txBody>
                    <a:bodyPr/>
                    <a:lstStyle/>
                    <a:p>
                      <a:pPr algn="l" fontAlgn="b"/>
                      <a:r>
                        <a:rPr lang="fi-FI" sz="1400" u="none" strike="noStrike" dirty="0">
                          <a:effectLst/>
                        </a:rPr>
                        <a:t>Erotus (valtionosuuden lisäsiirto)***</a:t>
                      </a:r>
                      <a:endParaRPr lang="fi-FI" sz="1400" b="0" i="0" u="none" strike="noStrike" dirty="0">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0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a:effectLst/>
                        </a:rPr>
                        <a:t>161 046 709 </a:t>
                      </a:r>
                      <a:endParaRPr lang="fi-FI" sz="1400" b="0" i="0" u="none" strike="noStrike">
                        <a:solidFill>
                          <a:srgbClr val="000000"/>
                        </a:solidFill>
                        <a:effectLst/>
                        <a:latin typeface="Calibri" panose="020F0502020204030204" pitchFamily="34" charset="0"/>
                      </a:endParaRPr>
                    </a:p>
                  </a:txBody>
                  <a:tcPr anchor="ctr"/>
                </a:tc>
                <a:tc>
                  <a:txBody>
                    <a:bodyPr/>
                    <a:lstStyle/>
                    <a:p>
                      <a:pPr algn="r" fontAlgn="b"/>
                      <a:r>
                        <a:rPr lang="fi-FI" sz="1400" u="none" strike="noStrike" dirty="0">
                          <a:effectLst/>
                        </a:rPr>
                        <a:t>161 046 709 </a:t>
                      </a:r>
                      <a:endParaRPr lang="fi-FI"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102925781"/>
                  </a:ext>
                </a:extLst>
              </a:tr>
              <a:tr h="332011">
                <a:tc>
                  <a:txBody>
                    <a:bodyPr/>
                    <a:lstStyle/>
                    <a:p>
                      <a:pPr algn="l" fontAlgn="b"/>
                      <a:r>
                        <a:rPr lang="fi-FI" sz="1400" u="none" strike="noStrike" dirty="0">
                          <a:effectLst/>
                        </a:rPr>
                        <a:t>Siirtyvät tulot yhteensä</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u="none" strike="noStrike" dirty="0">
                          <a:effectLst/>
                        </a:rPr>
                        <a:t>21 295 581 000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u="none" strike="noStrike" dirty="0">
                          <a:effectLst/>
                        </a:rPr>
                        <a:t>21 864 502 000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tc>
                  <a:txBody>
                    <a:bodyPr/>
                    <a:lstStyle/>
                    <a:p>
                      <a:pPr algn="r" fontAlgn="b"/>
                      <a:r>
                        <a:rPr lang="fi-FI" sz="1400" u="none" strike="noStrike" dirty="0">
                          <a:effectLst/>
                        </a:rPr>
                        <a:t>568 921 000 </a:t>
                      </a:r>
                      <a:endParaRPr lang="fi-FI" sz="1400" b="1" i="0" u="none" strike="noStrike" dirty="0">
                        <a:solidFill>
                          <a:srgbClr val="000000"/>
                        </a:solidFill>
                        <a:effectLst/>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870561486"/>
                  </a:ext>
                </a:extLst>
              </a:tr>
            </a:tbl>
          </a:graphicData>
        </a:graphic>
      </p:graphicFrame>
      <p:sp>
        <p:nvSpPr>
          <p:cNvPr id="9" name="Suorakulmio 8"/>
          <p:cNvSpPr/>
          <p:nvPr/>
        </p:nvSpPr>
        <p:spPr>
          <a:xfrm>
            <a:off x="2249094" y="6088559"/>
            <a:ext cx="6571986" cy="76944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100" dirty="0"/>
              <a:t>* Arvio perustuu kevään 2022 ja kevään 2023 VM:n ennusteisiin. Kevään 2022 arvioon perustuvassa leikkausosuudessa huomioitu verotuskustannusten alenema 62 milj. €.</a:t>
            </a:r>
          </a:p>
          <a:p>
            <a:r>
              <a:rPr lang="fi-FI" sz="1100" dirty="0"/>
              <a:t>** Arvio perustuu kevään 2022 ja kevään 2023 VM:n ennusteisiin.</a:t>
            </a:r>
          </a:p>
          <a:p>
            <a:r>
              <a:rPr lang="fi-FI" sz="1100" dirty="0"/>
              <a:t>*** Valtionosuuden lisäsiirtoon sisältyy verotuskustannusten aleneman lisäys, 2 milj. €. </a:t>
            </a:r>
          </a:p>
        </p:txBody>
      </p:sp>
      <p:sp>
        <p:nvSpPr>
          <p:cNvPr id="10" name="Kuvaseliteviiva 1 9"/>
          <p:cNvSpPr/>
          <p:nvPr/>
        </p:nvSpPr>
        <p:spPr>
          <a:xfrm>
            <a:off x="9356961" y="5067871"/>
            <a:ext cx="2009031" cy="914401"/>
          </a:xfrm>
          <a:prstGeom prst="borderCallout1">
            <a:avLst>
              <a:gd name="adj1" fmla="val 42888"/>
              <a:gd name="adj2" fmla="val -3692"/>
              <a:gd name="adj3" fmla="val 67672"/>
              <a:gd name="adj4" fmla="val -2862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400" dirty="0" smtClean="0">
                <a:solidFill>
                  <a:schemeClr val="accent1"/>
                </a:solidFill>
              </a:rPr>
              <a:t>Vähennetään valtionosuudesta 2024 alkaen (€/as)</a:t>
            </a:r>
            <a:endParaRPr lang="fi-FI" sz="1400" dirty="0">
              <a:solidFill>
                <a:schemeClr val="accent1"/>
              </a:solidFill>
            </a:endParaRPr>
          </a:p>
        </p:txBody>
      </p:sp>
      <p:sp>
        <p:nvSpPr>
          <p:cNvPr id="4" name="Dian numeron paikkamerkki 3"/>
          <p:cNvSpPr>
            <a:spLocks noGrp="1"/>
          </p:cNvSpPr>
          <p:nvPr>
            <p:ph type="sldNum" sz="quarter" idx="12"/>
          </p:nvPr>
        </p:nvSpPr>
        <p:spPr/>
        <p:txBody>
          <a:bodyPr/>
          <a:lstStyle/>
          <a:p>
            <a:fld id="{7CD1C137-87C0-4E4B-8573-EDFCC21A7E6F}" type="slidenum">
              <a:rPr lang="en-FI" smtClean="0"/>
              <a:pPr/>
              <a:t>4</a:t>
            </a:fld>
            <a:endParaRPr lang="en-FI"/>
          </a:p>
        </p:txBody>
      </p:sp>
    </p:spTree>
    <p:extLst>
      <p:ext uri="{BB962C8B-B14F-4D97-AF65-F5344CB8AC3E}">
        <p14:creationId xmlns:p14="http://schemas.microsoft.com/office/powerpoint/2010/main" val="395951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720000"/>
            <a:ext cx="10888566" cy="620768"/>
          </a:xfrm>
        </p:spPr>
        <p:txBody>
          <a:bodyPr>
            <a:normAutofit fontScale="90000"/>
          </a:bodyPr>
          <a:lstStyle/>
          <a:p>
            <a:r>
              <a:rPr lang="fi-FI" dirty="0" smtClean="0"/>
              <a:t>Jälkikäteistarkistuksen kuntakohtainen kohdentuminen</a:t>
            </a:r>
            <a:endParaRPr lang="fi-FI" dirty="0"/>
          </a:p>
        </p:txBody>
      </p:sp>
      <p:sp>
        <p:nvSpPr>
          <p:cNvPr id="3" name="Sisällön paikkamerkki 2"/>
          <p:cNvSpPr>
            <a:spLocks noGrp="1"/>
          </p:cNvSpPr>
          <p:nvPr>
            <p:ph idx="1"/>
          </p:nvPr>
        </p:nvSpPr>
        <p:spPr>
          <a:xfrm>
            <a:off x="781200" y="1340768"/>
            <a:ext cx="10642272" cy="4919176"/>
          </a:xfrm>
        </p:spPr>
        <p:txBody>
          <a:bodyPr>
            <a:normAutofit fontScale="92500" lnSpcReduction="10000"/>
          </a:bodyPr>
          <a:lstStyle/>
          <a:p>
            <a:r>
              <a:rPr lang="fi-FI" dirty="0" smtClean="0"/>
              <a:t>Tarkistus </a:t>
            </a:r>
            <a:r>
              <a:rPr lang="fi-FI" dirty="0"/>
              <a:t>on asukasta kohden yhtä suuri riippumatta siitä, miten siirtyvät kustannukset ja tulot ovat kussakin kunnassa vuonna 2022 toteutuneet suhteessa </a:t>
            </a:r>
            <a:r>
              <a:rPr lang="fi-FI" dirty="0" smtClean="0"/>
              <a:t>talousarvioon</a:t>
            </a:r>
          </a:p>
          <a:p>
            <a:pPr lvl="1"/>
            <a:r>
              <a:rPr lang="fi-FI" dirty="0" smtClean="0"/>
              <a:t>Tulojen korjaustarvetta ei siis toteuteta kuntakohtaisesti </a:t>
            </a:r>
          </a:p>
          <a:p>
            <a:r>
              <a:rPr lang="fi-FI" dirty="0" smtClean="0"/>
              <a:t>Miksi? </a:t>
            </a:r>
          </a:p>
          <a:p>
            <a:pPr lvl="1"/>
            <a:r>
              <a:rPr lang="fi-FI" dirty="0" smtClean="0"/>
              <a:t>Toteutus </a:t>
            </a:r>
            <a:r>
              <a:rPr lang="fi-FI" dirty="0"/>
              <a:t>seuraa samaa periaatetta kuin </a:t>
            </a:r>
            <a:r>
              <a:rPr lang="fi-FI" dirty="0" smtClean="0"/>
              <a:t>muutkin </a:t>
            </a:r>
            <a:r>
              <a:rPr lang="fi-FI" dirty="0"/>
              <a:t>uudistuksen yhteydessä </a:t>
            </a:r>
            <a:r>
              <a:rPr lang="fi-FI" dirty="0" smtClean="0"/>
              <a:t>tehdyt ratkaisut siirtyvien tuloerien osalta</a:t>
            </a:r>
          </a:p>
          <a:p>
            <a:pPr lvl="2">
              <a:buFont typeface="Wingdings" panose="05000000000000000000" pitchFamily="2" charset="2"/>
              <a:buChar char="Ø"/>
            </a:pPr>
            <a:r>
              <a:rPr lang="fi-FI" dirty="0" smtClean="0">
                <a:sym typeface="Wingdings" panose="05000000000000000000" pitchFamily="2" charset="2"/>
              </a:rPr>
              <a:t>Tuloja </a:t>
            </a:r>
            <a:r>
              <a:rPr lang="fi-FI" dirty="0">
                <a:sym typeface="Wingdings" panose="05000000000000000000" pitchFamily="2" charset="2"/>
              </a:rPr>
              <a:t>ei siirretä kuntakohtaisesti kustannuksia vastaavasti, vaan siirrot </a:t>
            </a:r>
            <a:r>
              <a:rPr lang="fi-FI" dirty="0" smtClean="0">
                <a:sym typeface="Wingdings" panose="05000000000000000000" pitchFamily="2" charset="2"/>
              </a:rPr>
              <a:t>tehdään </a:t>
            </a:r>
            <a:r>
              <a:rPr lang="fi-FI" dirty="0">
                <a:sym typeface="Wingdings" panose="05000000000000000000" pitchFamily="2" charset="2"/>
              </a:rPr>
              <a:t>kaikilta kunnilta samojen </a:t>
            </a:r>
            <a:r>
              <a:rPr lang="fi-FI" dirty="0" smtClean="0">
                <a:sym typeface="Wingdings" panose="05000000000000000000" pitchFamily="2" charset="2"/>
              </a:rPr>
              <a:t>perusteiden ja periaatteiden mukaisesti </a:t>
            </a:r>
            <a:r>
              <a:rPr lang="fi-FI" dirty="0">
                <a:sym typeface="Wingdings" panose="05000000000000000000" pitchFamily="2" charset="2"/>
              </a:rPr>
              <a:t>riippumatta </a:t>
            </a:r>
            <a:r>
              <a:rPr lang="fi-FI" dirty="0" smtClean="0">
                <a:sym typeface="Wingdings" panose="05000000000000000000" pitchFamily="2" charset="2"/>
              </a:rPr>
              <a:t>kustannuksista</a:t>
            </a:r>
          </a:p>
          <a:p>
            <a:r>
              <a:rPr lang="fi-FI" dirty="0" smtClean="0">
                <a:sym typeface="Wingdings" panose="05000000000000000000" pitchFamily="2" charset="2"/>
              </a:rPr>
              <a:t>Kustannusten toteutunut kehitys sekä jälkikäteistarkistuksesta aiheutuva valtionosuuden lisäsiirto huomioidaan muutosrajoittimessa sekä järjestelmämuutoksen tasauksessa</a:t>
            </a:r>
          </a:p>
        </p:txBody>
      </p:sp>
      <p:sp>
        <p:nvSpPr>
          <p:cNvPr id="4" name="Dian numeron paikkamerkki 3"/>
          <p:cNvSpPr>
            <a:spLocks noGrp="1"/>
          </p:cNvSpPr>
          <p:nvPr>
            <p:ph type="sldNum" sz="quarter" idx="12"/>
          </p:nvPr>
        </p:nvSpPr>
        <p:spPr/>
        <p:txBody>
          <a:bodyPr/>
          <a:lstStyle/>
          <a:p>
            <a:fld id="{4BCCB783-365B-40E8-A1C9-91A9348041A5}" type="slidenum">
              <a:rPr lang="fi-FI" smtClean="0"/>
              <a:pPr/>
              <a:t>5</a:t>
            </a:fld>
            <a:endParaRPr lang="fi-FI" dirty="0"/>
          </a:p>
        </p:txBody>
      </p:sp>
    </p:spTree>
    <p:extLst>
      <p:ext uri="{BB962C8B-B14F-4D97-AF65-F5344CB8AC3E}">
        <p14:creationId xmlns:p14="http://schemas.microsoft.com/office/powerpoint/2010/main" val="291194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Jälkikäteistarkistuksen huomioiminen </a:t>
            </a:r>
            <a:r>
              <a:rPr lang="fi-FI" dirty="0" smtClean="0">
                <a:solidFill>
                  <a:schemeClr val="accent6"/>
                </a:solidFill>
              </a:rPr>
              <a:t>muutosrajoittimen</a:t>
            </a:r>
            <a:r>
              <a:rPr lang="fi-FI" dirty="0" smtClean="0"/>
              <a:t> laskennassa</a:t>
            </a:r>
            <a:endParaRPr lang="fi-FI" dirty="0"/>
          </a:p>
        </p:txBody>
      </p:sp>
      <p:sp>
        <p:nvSpPr>
          <p:cNvPr id="3" name="Sisällön paikkamerkki 2"/>
          <p:cNvSpPr>
            <a:spLocks noGrp="1"/>
          </p:cNvSpPr>
          <p:nvPr>
            <p:ph idx="1"/>
          </p:nvPr>
        </p:nvSpPr>
        <p:spPr>
          <a:xfrm>
            <a:off x="814161" y="1944000"/>
            <a:ext cx="8718722" cy="4094335"/>
          </a:xfrm>
        </p:spPr>
        <p:txBody>
          <a:bodyPr>
            <a:normAutofit lnSpcReduction="10000"/>
          </a:bodyPr>
          <a:lstStyle/>
          <a:p>
            <a:r>
              <a:rPr lang="fi-FI" dirty="0" smtClean="0"/>
              <a:t>Jälkikäteistarkistuksen yhteydessä muutosrajoitin lasketaan uudestaan päivittyneiden tietojen avulla</a:t>
            </a:r>
          </a:p>
          <a:p>
            <a:pPr lvl="1"/>
            <a:r>
              <a:rPr lang="fi-FI" dirty="0" smtClean="0"/>
              <a:t>Jos vuoden 2022 kustannus- tai tulokehitys poikkeaa arvioista, näkyy vaikutus muutosrajoittimessa</a:t>
            </a:r>
          </a:p>
          <a:p>
            <a:r>
              <a:rPr lang="fi-FI" dirty="0" smtClean="0"/>
              <a:t>Valtionosuuden lisäsiirto huomioidaan myös osana siirtyviä tuloja</a:t>
            </a:r>
          </a:p>
          <a:p>
            <a:r>
              <a:rPr lang="fi-FI" dirty="0" smtClean="0"/>
              <a:t>Uusi muutosrajoitin viedään pysyväksi osaksi peruspalvelujen valtionosuutta vuodesta 2024 alkaen</a:t>
            </a:r>
          </a:p>
          <a:p>
            <a:pPr lvl="1"/>
            <a:r>
              <a:rPr lang="fi-FI" dirty="0" smtClean="0"/>
              <a:t>Tämän jälkeen muutosrajoitin ei enää muutu</a:t>
            </a:r>
            <a:endParaRPr lang="fi-FI" dirty="0"/>
          </a:p>
        </p:txBody>
      </p:sp>
      <p:sp>
        <p:nvSpPr>
          <p:cNvPr id="4" name="Dian numeron paikkamerkki 3"/>
          <p:cNvSpPr>
            <a:spLocks noGrp="1"/>
          </p:cNvSpPr>
          <p:nvPr>
            <p:ph type="sldNum" sz="quarter" idx="12"/>
          </p:nvPr>
        </p:nvSpPr>
        <p:spPr/>
        <p:txBody>
          <a:bodyPr/>
          <a:lstStyle/>
          <a:p>
            <a:fld id="{7CD1C137-87C0-4E4B-8573-EDFCC21A7E6F}" type="slidenum">
              <a:rPr lang="en-FI" smtClean="0"/>
              <a:pPr/>
              <a:t>6</a:t>
            </a:fld>
            <a:endParaRPr lang="en-FI"/>
          </a:p>
        </p:txBody>
      </p:sp>
    </p:spTree>
    <p:extLst>
      <p:ext uri="{BB962C8B-B14F-4D97-AF65-F5344CB8AC3E}">
        <p14:creationId xmlns:p14="http://schemas.microsoft.com/office/powerpoint/2010/main" val="43082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Jälkikäteistarkistuksen huomioiminen </a:t>
            </a:r>
            <a:r>
              <a:rPr lang="fi-FI" dirty="0" smtClean="0">
                <a:solidFill>
                  <a:schemeClr val="accent6"/>
                </a:solidFill>
              </a:rPr>
              <a:t>järjestelmämuutoksen tasauksen </a:t>
            </a:r>
            <a:r>
              <a:rPr lang="fi-FI" dirty="0" smtClean="0"/>
              <a:t>laskennassa</a:t>
            </a:r>
            <a:endParaRPr lang="fi-FI" dirty="0"/>
          </a:p>
        </p:txBody>
      </p:sp>
      <p:sp>
        <p:nvSpPr>
          <p:cNvPr id="3" name="Sisällön paikkamerkki 2"/>
          <p:cNvSpPr>
            <a:spLocks noGrp="1"/>
          </p:cNvSpPr>
          <p:nvPr>
            <p:ph idx="1"/>
          </p:nvPr>
        </p:nvSpPr>
        <p:spPr>
          <a:xfrm>
            <a:off x="814161" y="1944000"/>
            <a:ext cx="8718722" cy="4094335"/>
          </a:xfrm>
        </p:spPr>
        <p:txBody>
          <a:bodyPr>
            <a:normAutofit fontScale="92500" lnSpcReduction="10000"/>
          </a:bodyPr>
          <a:lstStyle/>
          <a:p>
            <a:r>
              <a:rPr lang="fi-FI" dirty="0" smtClean="0"/>
              <a:t>Myös järjestelmämuutoksen tasaus lasketaan uudestaan jälkikäteistarkistuksen yhteydessä</a:t>
            </a:r>
          </a:p>
          <a:p>
            <a:r>
              <a:rPr lang="fi-FI" dirty="0" smtClean="0"/>
              <a:t>Tasauksen laskennassa valtionosuuden lisäsiirto </a:t>
            </a:r>
            <a:r>
              <a:rPr lang="fi-FI" dirty="0"/>
              <a:t>huomioidaan</a:t>
            </a:r>
            <a:r>
              <a:rPr lang="fi-FI" dirty="0" smtClean="0"/>
              <a:t> uutta tasapainoa heikentävänä eränä </a:t>
            </a:r>
          </a:p>
          <a:p>
            <a:pPr lvl="1"/>
            <a:r>
              <a:rPr lang="fi-FI" dirty="0" smtClean="0">
                <a:sym typeface="Wingdings" panose="05000000000000000000" pitchFamily="2" charset="2"/>
              </a:rPr>
              <a:t> Sisältyy tasapainotarkasteluun (talouden tasapaino saa uudistuksen myötä muuttua </a:t>
            </a:r>
            <a:r>
              <a:rPr lang="fi-FI" dirty="0" err="1" smtClean="0">
                <a:sym typeface="Wingdings" panose="05000000000000000000" pitchFamily="2" charset="2"/>
              </a:rPr>
              <a:t>maks</a:t>
            </a:r>
            <a:r>
              <a:rPr lang="fi-FI" dirty="0" smtClean="0">
                <a:sym typeface="Wingdings" panose="05000000000000000000" pitchFamily="2" charset="2"/>
              </a:rPr>
              <a:t> +/-60 €/as)</a:t>
            </a:r>
            <a:endParaRPr lang="fi-FI" dirty="0" smtClean="0"/>
          </a:p>
          <a:p>
            <a:r>
              <a:rPr lang="fi-FI" dirty="0" smtClean="0"/>
              <a:t>Uusi järjestelmämuutoksen tasaus viedään osaksi peruspalvelujen valtionosuutta </a:t>
            </a:r>
            <a:endParaRPr lang="fi-FI" dirty="0"/>
          </a:p>
          <a:p>
            <a:pPr lvl="1"/>
            <a:r>
              <a:rPr lang="fi-FI" dirty="0" smtClean="0"/>
              <a:t>Tasaus pienenee asteittain vuoteen 2027 asti, minkä jälkeen se jää pysyväksi</a:t>
            </a:r>
            <a:endParaRPr lang="fi-FI" dirty="0"/>
          </a:p>
        </p:txBody>
      </p:sp>
      <p:sp>
        <p:nvSpPr>
          <p:cNvPr id="4" name="Dian numeron paikkamerkki 3"/>
          <p:cNvSpPr>
            <a:spLocks noGrp="1"/>
          </p:cNvSpPr>
          <p:nvPr>
            <p:ph type="sldNum" sz="quarter" idx="12"/>
          </p:nvPr>
        </p:nvSpPr>
        <p:spPr/>
        <p:txBody>
          <a:bodyPr/>
          <a:lstStyle/>
          <a:p>
            <a:fld id="{7CD1C137-87C0-4E4B-8573-EDFCC21A7E6F}" type="slidenum">
              <a:rPr lang="en-FI" smtClean="0"/>
              <a:pPr/>
              <a:t>7</a:t>
            </a:fld>
            <a:endParaRPr lang="en-FI"/>
          </a:p>
        </p:txBody>
      </p:sp>
    </p:spTree>
    <p:extLst>
      <p:ext uri="{BB962C8B-B14F-4D97-AF65-F5344CB8AC3E}">
        <p14:creationId xmlns:p14="http://schemas.microsoft.com/office/powerpoint/2010/main" val="326252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97686" y="446155"/>
            <a:ext cx="10574564" cy="1080000"/>
          </a:xfrm>
          <a:noFill/>
          <a:ln>
            <a:noFill/>
          </a:ln>
        </p:spPr>
        <p:txBody>
          <a:bodyPr>
            <a:normAutofit/>
          </a:bodyPr>
          <a:lstStyle/>
          <a:p>
            <a:pPr algn="ctr"/>
            <a:r>
              <a:rPr lang="fi-FI" dirty="0" err="1" smtClean="0"/>
              <a:t>Sote</a:t>
            </a:r>
            <a:r>
              <a:rPr lang="fi-FI" dirty="0" smtClean="0"/>
              <a:t>-laskelman jälkikäteistarkistuksen vaikutukset valtionosuuksiin</a:t>
            </a:r>
            <a:endParaRPr lang="fi-FI" dirty="0"/>
          </a:p>
        </p:txBody>
      </p:sp>
      <p:sp>
        <p:nvSpPr>
          <p:cNvPr id="13" name="Tekstin paikkamerkki 12"/>
          <p:cNvSpPr>
            <a:spLocks noGrp="1"/>
          </p:cNvSpPr>
          <p:nvPr>
            <p:ph type="body" idx="1"/>
          </p:nvPr>
        </p:nvSpPr>
        <p:spPr>
          <a:xfrm>
            <a:off x="465525" y="1974681"/>
            <a:ext cx="2129810" cy="483900"/>
          </a:xfrm>
          <a:solidFill>
            <a:schemeClr val="accent2">
              <a:lumMod val="60000"/>
              <a:lumOff val="40000"/>
            </a:schemeClr>
          </a:solidFill>
          <a:ln w="19050">
            <a:solidFill>
              <a:schemeClr val="accent2">
                <a:lumMod val="75000"/>
              </a:schemeClr>
            </a:solidFill>
          </a:ln>
        </p:spPr>
        <p:txBody>
          <a:bodyPr>
            <a:normAutofit lnSpcReduction="10000"/>
          </a:bodyPr>
          <a:lstStyle/>
          <a:p>
            <a:pPr algn="ctr"/>
            <a:r>
              <a:rPr lang="fi-FI" dirty="0" smtClean="0"/>
              <a:t>2023</a:t>
            </a:r>
            <a:endParaRPr lang="fi-FI" dirty="0"/>
          </a:p>
        </p:txBody>
      </p:sp>
      <p:sp>
        <p:nvSpPr>
          <p:cNvPr id="16" name="Sisällön paikkamerkki 15"/>
          <p:cNvSpPr>
            <a:spLocks noGrp="1"/>
          </p:cNvSpPr>
          <p:nvPr>
            <p:ph sz="half" idx="10"/>
          </p:nvPr>
        </p:nvSpPr>
        <p:spPr>
          <a:xfrm>
            <a:off x="474679" y="2545413"/>
            <a:ext cx="2129810" cy="3263101"/>
          </a:xfrm>
          <a:ln w="19050">
            <a:solidFill>
              <a:schemeClr val="accent2">
                <a:lumMod val="75000"/>
              </a:schemeClr>
            </a:solidFill>
          </a:ln>
        </p:spPr>
        <p:txBody>
          <a:bodyPr lIns="72000" tIns="72000" rIns="72000" bIns="72000">
            <a:normAutofit/>
          </a:bodyPr>
          <a:lstStyle/>
          <a:p>
            <a:r>
              <a:rPr lang="fi-FI" sz="1300" dirty="0" smtClean="0"/>
              <a:t>Syksyllä 2022 valmistuneisiin </a:t>
            </a:r>
            <a:r>
              <a:rPr lang="fi-FI" sz="1300" dirty="0" err="1" smtClean="0"/>
              <a:t>sote</a:t>
            </a:r>
            <a:r>
              <a:rPr lang="fi-FI" sz="1300" dirty="0" smtClean="0"/>
              <a:t>-laskelmiin perustuvat tasauselementit ovat maksussa (uudistuksen 1. vuosi)</a:t>
            </a:r>
          </a:p>
          <a:p>
            <a:r>
              <a:rPr lang="fi-FI" sz="1300" dirty="0" smtClean="0"/>
              <a:t>Ei muutoksia kesken vuoden</a:t>
            </a:r>
            <a:endParaRPr lang="fi-FI" sz="1300" dirty="0"/>
          </a:p>
        </p:txBody>
      </p:sp>
      <p:sp>
        <p:nvSpPr>
          <p:cNvPr id="18" name="Tekstin paikkamerkki 12"/>
          <p:cNvSpPr txBox="1">
            <a:spLocks/>
          </p:cNvSpPr>
          <p:nvPr/>
        </p:nvSpPr>
        <p:spPr>
          <a:xfrm>
            <a:off x="2744521" y="1974681"/>
            <a:ext cx="2129810" cy="483900"/>
          </a:xfrm>
          <a:prstGeom prst="rect">
            <a:avLst/>
          </a:prstGeom>
          <a:solidFill>
            <a:schemeClr val="accent2">
              <a:lumMod val="60000"/>
              <a:lumOff val="40000"/>
            </a:schemeClr>
          </a:solidFill>
          <a:ln w="19050">
            <a:solidFill>
              <a:schemeClr val="accent2">
                <a:lumMod val="75000"/>
              </a:schemeClr>
            </a:solidFill>
          </a:ln>
        </p:spPr>
        <p:txBody>
          <a:bodyPr vert="horz" lIns="0" tIns="45720" rIns="0" bIns="45720" rtlCol="0" anchor="b">
            <a:normAutofit lnSpcReduction="10000"/>
          </a:bodyPr>
          <a:lstStyle>
            <a:lvl1pPr marL="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400" b="1" kern="1200">
                <a:solidFill>
                  <a:schemeClr val="accent1"/>
                </a:solidFill>
                <a:latin typeface="+mn-lt"/>
                <a:ea typeface="+mn-ea"/>
                <a:cs typeface="+mn-cs"/>
              </a:defRPr>
            </a:lvl1pPr>
            <a:lvl2pPr marL="4572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000" b="1" kern="1200">
                <a:solidFill>
                  <a:schemeClr val="tx1"/>
                </a:solidFill>
                <a:latin typeface="+mn-lt"/>
                <a:ea typeface="+mn-ea"/>
                <a:cs typeface="+mn-cs"/>
              </a:defRPr>
            </a:lvl2pPr>
            <a:lvl3pPr marL="9144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i-FI" dirty="0" smtClean="0"/>
              <a:t>2024</a:t>
            </a:r>
            <a:endParaRPr lang="fi-FI" dirty="0"/>
          </a:p>
        </p:txBody>
      </p:sp>
      <p:sp>
        <p:nvSpPr>
          <p:cNvPr id="19" name="Sisällön paikkamerkki 15"/>
          <p:cNvSpPr txBox="1">
            <a:spLocks/>
          </p:cNvSpPr>
          <p:nvPr/>
        </p:nvSpPr>
        <p:spPr>
          <a:xfrm>
            <a:off x="2744521" y="2545414"/>
            <a:ext cx="2122073" cy="3263101"/>
          </a:xfrm>
          <a:prstGeom prst="rect">
            <a:avLst/>
          </a:prstGeom>
          <a:ln w="19050">
            <a:solidFill>
              <a:schemeClr val="accent2">
                <a:lumMod val="75000"/>
              </a:schemeClr>
            </a:solidFill>
          </a:ln>
        </p:spPr>
        <p:txBody>
          <a:bodyPr vert="horz" lIns="72000" tIns="72000" rIns="72000" bIns="72000" rtlCol="0">
            <a:normAutofit fontScale="92500" lnSpcReduction="10000"/>
          </a:bodyPr>
          <a:lst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400" dirty="0" smtClean="0"/>
          </a:p>
          <a:p>
            <a:endParaRPr lang="fi-FI" sz="1400" dirty="0" smtClean="0"/>
          </a:p>
          <a:p>
            <a:endParaRPr lang="fi-FI" sz="1400" dirty="0"/>
          </a:p>
          <a:p>
            <a:r>
              <a:rPr lang="fi-FI" sz="1300" dirty="0" smtClean="0"/>
              <a:t>Lopullisen </a:t>
            </a:r>
            <a:r>
              <a:rPr lang="fi-FI" sz="1300" dirty="0"/>
              <a:t>s</a:t>
            </a:r>
            <a:r>
              <a:rPr lang="fi-FI" sz="1300" dirty="0" smtClean="0"/>
              <a:t>iirtolaskelman mukaisen </a:t>
            </a:r>
            <a:r>
              <a:rPr lang="fi-FI" sz="1300" dirty="0" err="1"/>
              <a:t>vos</a:t>
            </a:r>
            <a:r>
              <a:rPr lang="fi-FI" sz="1300" dirty="0"/>
              <a:t>-lisäsiirron </a:t>
            </a:r>
            <a:r>
              <a:rPr lang="fi-FI" sz="1300" dirty="0" smtClean="0"/>
              <a:t>huomioiminen takautuvasti vuoden 2023 osalta (50 %)</a:t>
            </a:r>
          </a:p>
          <a:p>
            <a:r>
              <a:rPr lang="fi-FI" sz="1300" dirty="0" smtClean="0"/>
              <a:t>Lopullisen laskelman mukaiset tasauselementit (uudistuksen 2. vuosi)</a:t>
            </a:r>
            <a:endParaRPr lang="fi-FI" sz="1300" dirty="0"/>
          </a:p>
        </p:txBody>
      </p:sp>
      <p:sp>
        <p:nvSpPr>
          <p:cNvPr id="17" name="Tekstin paikkamerkki 12"/>
          <p:cNvSpPr txBox="1">
            <a:spLocks/>
          </p:cNvSpPr>
          <p:nvPr/>
        </p:nvSpPr>
        <p:spPr>
          <a:xfrm>
            <a:off x="5027238" y="1974681"/>
            <a:ext cx="2129810" cy="483900"/>
          </a:xfrm>
          <a:prstGeom prst="rect">
            <a:avLst/>
          </a:prstGeom>
          <a:solidFill>
            <a:schemeClr val="accent2">
              <a:lumMod val="60000"/>
              <a:lumOff val="40000"/>
            </a:schemeClr>
          </a:solidFill>
          <a:ln w="19050">
            <a:solidFill>
              <a:schemeClr val="accent2">
                <a:lumMod val="75000"/>
              </a:schemeClr>
            </a:solidFill>
          </a:ln>
        </p:spPr>
        <p:txBody>
          <a:bodyPr vert="horz" lIns="0" tIns="45720" rIns="0" bIns="45720" rtlCol="0" anchor="b">
            <a:normAutofit lnSpcReduction="10000"/>
          </a:bodyPr>
          <a:lstStyle>
            <a:lvl1pPr marL="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400" b="1" kern="1200">
                <a:solidFill>
                  <a:schemeClr val="accent1"/>
                </a:solidFill>
                <a:latin typeface="+mn-lt"/>
                <a:ea typeface="+mn-ea"/>
                <a:cs typeface="+mn-cs"/>
              </a:defRPr>
            </a:lvl1pPr>
            <a:lvl2pPr marL="4572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000" b="1" kern="1200">
                <a:solidFill>
                  <a:schemeClr val="tx1"/>
                </a:solidFill>
                <a:latin typeface="+mn-lt"/>
                <a:ea typeface="+mn-ea"/>
                <a:cs typeface="+mn-cs"/>
              </a:defRPr>
            </a:lvl2pPr>
            <a:lvl3pPr marL="9144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i-FI" dirty="0" smtClean="0"/>
              <a:t>2025</a:t>
            </a:r>
            <a:endParaRPr lang="fi-FI" dirty="0"/>
          </a:p>
        </p:txBody>
      </p:sp>
      <p:sp>
        <p:nvSpPr>
          <p:cNvPr id="20" name="Sisällön paikkamerkki 15"/>
          <p:cNvSpPr txBox="1">
            <a:spLocks/>
          </p:cNvSpPr>
          <p:nvPr/>
        </p:nvSpPr>
        <p:spPr>
          <a:xfrm>
            <a:off x="5020063" y="2525941"/>
            <a:ext cx="2129810" cy="3263101"/>
          </a:xfrm>
          <a:prstGeom prst="rect">
            <a:avLst/>
          </a:prstGeom>
          <a:ln w="19050">
            <a:solidFill>
              <a:schemeClr val="accent2">
                <a:lumMod val="75000"/>
              </a:schemeClr>
            </a:solidFill>
          </a:ln>
        </p:spPr>
        <p:txBody>
          <a:bodyPr vert="horz" lIns="72000" tIns="72000" rIns="72000" bIns="72000" rtlCol="0">
            <a:normAutofit fontScale="92500" lnSpcReduction="10000"/>
          </a:bodyPr>
          <a:lst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200" dirty="0" smtClean="0"/>
          </a:p>
          <a:p>
            <a:pPr marL="0" indent="0">
              <a:buNone/>
            </a:pPr>
            <a:endParaRPr lang="fi-FI" sz="1200" dirty="0"/>
          </a:p>
          <a:p>
            <a:endParaRPr lang="fi-FI" sz="1200" dirty="0" smtClean="0"/>
          </a:p>
          <a:p>
            <a:r>
              <a:rPr lang="fi-FI" sz="1300" dirty="0" smtClean="0"/>
              <a:t>Lopullisen </a:t>
            </a:r>
            <a:r>
              <a:rPr lang="fi-FI" sz="1300" dirty="0"/>
              <a:t>siirtolaskelman mukaisen </a:t>
            </a:r>
            <a:r>
              <a:rPr lang="fi-FI" sz="1300" dirty="0" err="1"/>
              <a:t>vos</a:t>
            </a:r>
            <a:r>
              <a:rPr lang="fi-FI" sz="1300" dirty="0"/>
              <a:t>-lisäsiirron huomioiminen takautuvasti vuoden 2023 osalta (50 %)</a:t>
            </a:r>
          </a:p>
          <a:p>
            <a:r>
              <a:rPr lang="fi-FI" sz="1300" dirty="0"/>
              <a:t>Lopullisen laskelman mukaiset tasauselementit (uudistuksen </a:t>
            </a:r>
            <a:r>
              <a:rPr lang="fi-FI" sz="1300" dirty="0" smtClean="0"/>
              <a:t>3. </a:t>
            </a:r>
            <a:r>
              <a:rPr lang="fi-FI" sz="1300" dirty="0"/>
              <a:t>vuosi)</a:t>
            </a:r>
          </a:p>
        </p:txBody>
      </p:sp>
      <p:sp>
        <p:nvSpPr>
          <p:cNvPr id="15" name="Tekstin paikkamerkki 14"/>
          <p:cNvSpPr>
            <a:spLocks noGrp="1"/>
          </p:cNvSpPr>
          <p:nvPr>
            <p:ph type="body" sz="quarter" idx="3"/>
          </p:nvPr>
        </p:nvSpPr>
        <p:spPr>
          <a:xfrm>
            <a:off x="7309955" y="1974681"/>
            <a:ext cx="2129810" cy="483900"/>
          </a:xfrm>
          <a:solidFill>
            <a:schemeClr val="accent2">
              <a:lumMod val="60000"/>
              <a:lumOff val="40000"/>
            </a:schemeClr>
          </a:solidFill>
          <a:ln w="19050">
            <a:solidFill>
              <a:schemeClr val="accent2">
                <a:lumMod val="75000"/>
              </a:schemeClr>
            </a:solidFill>
          </a:ln>
        </p:spPr>
        <p:txBody>
          <a:bodyPr>
            <a:normAutofit lnSpcReduction="10000"/>
          </a:bodyPr>
          <a:lstStyle/>
          <a:p>
            <a:pPr algn="ctr"/>
            <a:r>
              <a:rPr lang="fi-FI" dirty="0" smtClean="0"/>
              <a:t>2026</a:t>
            </a:r>
            <a:endParaRPr lang="fi-FI" dirty="0"/>
          </a:p>
        </p:txBody>
      </p:sp>
      <p:sp>
        <p:nvSpPr>
          <p:cNvPr id="14" name="Sisällön paikkamerkki 13"/>
          <p:cNvSpPr>
            <a:spLocks noGrp="1"/>
          </p:cNvSpPr>
          <p:nvPr>
            <p:ph sz="half" idx="2"/>
          </p:nvPr>
        </p:nvSpPr>
        <p:spPr>
          <a:xfrm>
            <a:off x="7309955" y="2525940"/>
            <a:ext cx="2129810" cy="3263101"/>
          </a:xfrm>
          <a:ln w="19050">
            <a:solidFill>
              <a:schemeClr val="accent2">
                <a:lumMod val="75000"/>
              </a:schemeClr>
            </a:solidFill>
          </a:ln>
        </p:spPr>
        <p:txBody>
          <a:bodyPr lIns="72000" tIns="72000" rIns="72000" bIns="72000">
            <a:normAutofit/>
          </a:bodyPr>
          <a:lstStyle/>
          <a:p>
            <a:endParaRPr lang="fi-FI" sz="1400" dirty="0" smtClean="0"/>
          </a:p>
          <a:p>
            <a:endParaRPr lang="fi-FI" sz="1400" dirty="0"/>
          </a:p>
          <a:p>
            <a:endParaRPr lang="fi-FI" sz="1400" dirty="0" smtClean="0"/>
          </a:p>
          <a:p>
            <a:pPr marL="0" indent="0">
              <a:buNone/>
            </a:pPr>
            <a:endParaRPr lang="fi-FI" sz="1400" dirty="0" smtClean="0"/>
          </a:p>
          <a:p>
            <a:pPr marL="0" indent="0">
              <a:buNone/>
            </a:pPr>
            <a:endParaRPr lang="fi-FI" sz="1400" dirty="0" smtClean="0"/>
          </a:p>
          <a:p>
            <a:r>
              <a:rPr lang="fi-FI" sz="1200" dirty="0" smtClean="0"/>
              <a:t>Lopullisen </a:t>
            </a:r>
            <a:r>
              <a:rPr lang="fi-FI" sz="1200" dirty="0"/>
              <a:t>laskelman mukaiset tasauselementit (uudistuksen </a:t>
            </a:r>
            <a:r>
              <a:rPr lang="fi-FI" sz="1200" dirty="0" smtClean="0"/>
              <a:t>4. </a:t>
            </a:r>
            <a:r>
              <a:rPr lang="fi-FI" sz="1200" dirty="0"/>
              <a:t>vuosi)</a:t>
            </a:r>
          </a:p>
        </p:txBody>
      </p:sp>
      <p:sp>
        <p:nvSpPr>
          <p:cNvPr id="22" name="Tekstin paikkamerkki 14"/>
          <p:cNvSpPr txBox="1">
            <a:spLocks/>
          </p:cNvSpPr>
          <p:nvPr/>
        </p:nvSpPr>
        <p:spPr>
          <a:xfrm>
            <a:off x="9575794" y="1955805"/>
            <a:ext cx="2129810" cy="483900"/>
          </a:xfrm>
          <a:prstGeom prst="rect">
            <a:avLst/>
          </a:prstGeom>
          <a:solidFill>
            <a:schemeClr val="accent2">
              <a:lumMod val="60000"/>
              <a:lumOff val="40000"/>
            </a:schemeClr>
          </a:solidFill>
          <a:ln w="19050">
            <a:solidFill>
              <a:schemeClr val="accent2">
                <a:lumMod val="75000"/>
              </a:schemeClr>
            </a:solidFill>
          </a:ln>
        </p:spPr>
        <p:txBody>
          <a:bodyPr vert="horz" lIns="0" tIns="45720" rIns="0" bIns="45720" rtlCol="0" anchor="b">
            <a:normAutofit lnSpcReduction="10000"/>
          </a:bodyPr>
          <a:lstStyle>
            <a:lvl1pPr marL="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400" b="1" kern="1200">
                <a:solidFill>
                  <a:schemeClr val="accent1"/>
                </a:solidFill>
                <a:latin typeface="+mn-lt"/>
                <a:ea typeface="+mn-ea"/>
                <a:cs typeface="+mn-cs"/>
              </a:defRPr>
            </a:lvl1pPr>
            <a:lvl2pPr marL="4572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000" b="1" kern="1200">
                <a:solidFill>
                  <a:schemeClr val="tx1"/>
                </a:solidFill>
                <a:latin typeface="+mn-lt"/>
                <a:ea typeface="+mn-ea"/>
                <a:cs typeface="+mn-cs"/>
              </a:defRPr>
            </a:lvl2pPr>
            <a:lvl3pPr marL="9144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i-FI" dirty="0" smtClean="0"/>
              <a:t>2027 </a:t>
            </a:r>
            <a:r>
              <a:rPr lang="fi-FI" dirty="0" smtClean="0">
                <a:sym typeface="Wingdings" panose="05000000000000000000" pitchFamily="2" charset="2"/>
              </a:rPr>
              <a:t></a:t>
            </a:r>
            <a:endParaRPr lang="fi-FI" dirty="0"/>
          </a:p>
        </p:txBody>
      </p:sp>
      <p:sp>
        <p:nvSpPr>
          <p:cNvPr id="23" name="Sisällön paikkamerkki 13"/>
          <p:cNvSpPr txBox="1">
            <a:spLocks/>
          </p:cNvSpPr>
          <p:nvPr/>
        </p:nvSpPr>
        <p:spPr>
          <a:xfrm>
            <a:off x="9575794" y="2525940"/>
            <a:ext cx="2129810" cy="3263101"/>
          </a:xfrm>
          <a:prstGeom prst="rect">
            <a:avLst/>
          </a:prstGeom>
          <a:ln w="19050">
            <a:solidFill>
              <a:schemeClr val="accent2">
                <a:lumMod val="75000"/>
              </a:schemeClr>
            </a:solidFill>
          </a:ln>
        </p:spPr>
        <p:txBody>
          <a:bodyPr vert="horz" lIns="72000" tIns="72000" rIns="72000" bIns="72000" rtlCol="0">
            <a:normAutofit lnSpcReduction="10000"/>
          </a:bodyPr>
          <a:lst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400" dirty="0" smtClean="0"/>
          </a:p>
          <a:p>
            <a:endParaRPr lang="fi-FI" sz="1400" dirty="0"/>
          </a:p>
          <a:p>
            <a:endParaRPr lang="fi-FI" sz="1400" dirty="0" smtClean="0"/>
          </a:p>
          <a:p>
            <a:pPr marL="0" indent="0">
              <a:buNone/>
            </a:pPr>
            <a:endParaRPr lang="fi-FI" sz="1400" dirty="0" smtClean="0"/>
          </a:p>
          <a:p>
            <a:pPr marL="0" indent="0">
              <a:buNone/>
            </a:pPr>
            <a:endParaRPr lang="fi-FI" sz="1400" dirty="0" smtClean="0"/>
          </a:p>
          <a:p>
            <a:r>
              <a:rPr lang="fi-FI" sz="1300" dirty="0" smtClean="0"/>
              <a:t>Lopullisen laskelman mukaiset tasauselementit (uudistuksen 5. vuosi ja pysyvästi siitä eteenpäin)</a:t>
            </a:r>
            <a:endParaRPr lang="fi-FI" sz="1300" dirty="0"/>
          </a:p>
        </p:txBody>
      </p:sp>
      <p:sp>
        <p:nvSpPr>
          <p:cNvPr id="5" name="Kuvatekstinuoli oikealle 4"/>
          <p:cNvSpPr/>
          <p:nvPr/>
        </p:nvSpPr>
        <p:spPr>
          <a:xfrm>
            <a:off x="2897024" y="2623559"/>
            <a:ext cx="9143999" cy="941412"/>
          </a:xfrm>
          <a:prstGeom prst="rightArrowCallout">
            <a:avLst>
              <a:gd name="adj1" fmla="val 21369"/>
              <a:gd name="adj2" fmla="val 23324"/>
              <a:gd name="adj3" fmla="val 60403"/>
              <a:gd name="adj4" fmla="val 2000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i-FI" sz="1200" dirty="0">
                <a:solidFill>
                  <a:srgbClr val="000000"/>
                </a:solidFill>
              </a:rPr>
              <a:t>Lopullisen siirtolaskelman mukaisen </a:t>
            </a:r>
            <a:r>
              <a:rPr lang="fi-FI" sz="1200" dirty="0" err="1">
                <a:solidFill>
                  <a:srgbClr val="000000"/>
                </a:solidFill>
              </a:rPr>
              <a:t>vos</a:t>
            </a:r>
            <a:r>
              <a:rPr lang="fi-FI" sz="1200" dirty="0">
                <a:solidFill>
                  <a:srgbClr val="000000"/>
                </a:solidFill>
              </a:rPr>
              <a:t>-lisäsiirron pysyvä huomioiminen </a:t>
            </a:r>
            <a:r>
              <a:rPr lang="fi-FI" sz="1200" dirty="0" smtClean="0">
                <a:solidFill>
                  <a:srgbClr val="000000"/>
                </a:solidFill>
              </a:rPr>
              <a:t>(arvio n. </a:t>
            </a:r>
            <a:r>
              <a:rPr lang="fi-FI" sz="1200" smtClean="0">
                <a:solidFill>
                  <a:srgbClr val="000000"/>
                </a:solidFill>
              </a:rPr>
              <a:t>161 </a:t>
            </a:r>
            <a:r>
              <a:rPr lang="fi-FI" sz="1200" dirty="0" smtClean="0">
                <a:solidFill>
                  <a:srgbClr val="000000"/>
                </a:solidFill>
              </a:rPr>
              <a:t>milj. €)</a:t>
            </a:r>
            <a:endParaRPr lang="fi-FI" sz="1200" dirty="0">
              <a:solidFill>
                <a:srgbClr val="000000"/>
              </a:solidFill>
            </a:endParaRPr>
          </a:p>
        </p:txBody>
      </p:sp>
    </p:spTree>
    <p:extLst>
      <p:ext uri="{BB962C8B-B14F-4D97-AF65-F5344CB8AC3E}">
        <p14:creationId xmlns:p14="http://schemas.microsoft.com/office/powerpoint/2010/main" val="210936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0592" y="732389"/>
            <a:ext cx="10792954" cy="890465"/>
          </a:xfrm>
        </p:spPr>
        <p:txBody>
          <a:bodyPr/>
          <a:lstStyle/>
          <a:p>
            <a:pPr algn="ctr"/>
            <a:r>
              <a:rPr lang="fi-FI" sz="3200" dirty="0" smtClean="0"/>
              <a:t>Siirtolaskelma päivittyy vuoden 2022 </a:t>
            </a:r>
            <a:br>
              <a:rPr lang="fi-FI" sz="3200" dirty="0" smtClean="0"/>
            </a:br>
            <a:r>
              <a:rPr lang="fi-FI" sz="3200" dirty="0" smtClean="0"/>
              <a:t>tiedoilla pitkin vuotta 2023</a:t>
            </a:r>
            <a:endParaRPr lang="fi-FI" sz="3200" dirty="0"/>
          </a:p>
        </p:txBody>
      </p:sp>
      <p:sp>
        <p:nvSpPr>
          <p:cNvPr id="5" name="Tekstin paikkamerkki 4"/>
          <p:cNvSpPr>
            <a:spLocks noGrp="1"/>
          </p:cNvSpPr>
          <p:nvPr>
            <p:ph type="body" idx="1"/>
          </p:nvPr>
        </p:nvSpPr>
        <p:spPr/>
        <p:txBody>
          <a:bodyPr>
            <a:normAutofit lnSpcReduction="10000"/>
          </a:bodyPr>
          <a:lstStyle/>
          <a:p>
            <a:r>
              <a:rPr lang="fi-FI" dirty="0" smtClean="0"/>
              <a:t>Siirtyvät kustannukset</a:t>
            </a:r>
            <a:endParaRPr lang="fi-FI" dirty="0"/>
          </a:p>
        </p:txBody>
      </p:sp>
      <p:sp>
        <p:nvSpPr>
          <p:cNvPr id="8" name="Sisällön paikkamerkki 7"/>
          <p:cNvSpPr>
            <a:spLocks noGrp="1"/>
          </p:cNvSpPr>
          <p:nvPr>
            <p:ph sz="half" idx="10"/>
          </p:nvPr>
        </p:nvSpPr>
        <p:spPr/>
        <p:txBody>
          <a:bodyPr/>
          <a:lstStyle/>
          <a:p>
            <a:r>
              <a:rPr lang="fi-FI" dirty="0" smtClean="0"/>
              <a:t>Ennakkotieto TPA-kyselyllä </a:t>
            </a:r>
            <a:r>
              <a:rPr lang="fi-FI" b="1" dirty="0">
                <a:solidFill>
                  <a:schemeClr val="accent6">
                    <a:lumMod val="60000"/>
                    <a:lumOff val="40000"/>
                  </a:schemeClr>
                </a:solidFill>
              </a:rPr>
              <a:t>OK</a:t>
            </a:r>
            <a:r>
              <a:rPr lang="fi-FI" b="1" dirty="0" smtClean="0">
                <a:solidFill>
                  <a:schemeClr val="accent6">
                    <a:lumMod val="60000"/>
                    <a:lumOff val="40000"/>
                  </a:schemeClr>
                </a:solidFill>
              </a:rPr>
              <a:t>!</a:t>
            </a:r>
            <a:endParaRPr lang="fi-FI" dirty="0" smtClean="0"/>
          </a:p>
          <a:p>
            <a:r>
              <a:rPr lang="fi-FI" dirty="0" smtClean="0"/>
              <a:t>Lopullinen kustannustieto KKTPP-raportoinnista  </a:t>
            </a:r>
          </a:p>
          <a:p>
            <a:pPr lvl="1"/>
            <a:r>
              <a:rPr lang="fi-FI" dirty="0" smtClean="0"/>
              <a:t>Raportointi päättyy 31.5.</a:t>
            </a:r>
            <a:endParaRPr lang="fi-FI" dirty="0"/>
          </a:p>
        </p:txBody>
      </p:sp>
      <p:sp>
        <p:nvSpPr>
          <p:cNvPr id="7" name="Tekstin paikkamerkki 6"/>
          <p:cNvSpPr>
            <a:spLocks noGrp="1"/>
          </p:cNvSpPr>
          <p:nvPr>
            <p:ph type="body" sz="quarter" idx="3"/>
          </p:nvPr>
        </p:nvSpPr>
        <p:spPr/>
        <p:txBody>
          <a:bodyPr>
            <a:normAutofit lnSpcReduction="10000"/>
          </a:bodyPr>
          <a:lstStyle/>
          <a:p>
            <a:r>
              <a:rPr lang="fi-FI" dirty="0" smtClean="0"/>
              <a:t>Siirtyvät tulot</a:t>
            </a:r>
            <a:endParaRPr lang="fi-FI" dirty="0"/>
          </a:p>
        </p:txBody>
      </p:sp>
      <p:sp>
        <p:nvSpPr>
          <p:cNvPr id="6" name="Sisällön paikkamerkki 5"/>
          <p:cNvSpPr>
            <a:spLocks noGrp="1"/>
          </p:cNvSpPr>
          <p:nvPr>
            <p:ph sz="half" idx="2"/>
          </p:nvPr>
        </p:nvSpPr>
        <p:spPr/>
        <p:txBody>
          <a:bodyPr>
            <a:normAutofit/>
          </a:bodyPr>
          <a:lstStyle/>
          <a:p>
            <a:r>
              <a:rPr lang="fi-FI" dirty="0" smtClean="0"/>
              <a:t>Verot</a:t>
            </a:r>
          </a:p>
          <a:p>
            <a:pPr lvl="1"/>
            <a:r>
              <a:rPr lang="fi-FI" dirty="0" smtClean="0"/>
              <a:t>Päivitetty ennuste 3/2023 </a:t>
            </a:r>
            <a:r>
              <a:rPr lang="fi-FI" b="1" dirty="0">
                <a:solidFill>
                  <a:schemeClr val="accent6">
                    <a:lumMod val="60000"/>
                    <a:lumOff val="40000"/>
                  </a:schemeClr>
                </a:solidFill>
              </a:rPr>
              <a:t>OK</a:t>
            </a:r>
            <a:r>
              <a:rPr lang="fi-FI" b="1" dirty="0" smtClean="0">
                <a:solidFill>
                  <a:schemeClr val="accent6">
                    <a:lumMod val="60000"/>
                    <a:lumOff val="40000"/>
                  </a:schemeClr>
                </a:solidFill>
              </a:rPr>
              <a:t>!</a:t>
            </a:r>
            <a:endParaRPr lang="fi-FI" dirty="0" smtClean="0"/>
          </a:p>
          <a:p>
            <a:pPr lvl="1"/>
            <a:r>
              <a:rPr lang="fi-FI" dirty="0" smtClean="0"/>
              <a:t>Verotuksen ennakkotieto 6/2023</a:t>
            </a:r>
          </a:p>
          <a:p>
            <a:pPr lvl="1"/>
            <a:r>
              <a:rPr lang="fi-FI" dirty="0" smtClean="0"/>
              <a:t>Verotuksen valmistuminen 11/2023</a:t>
            </a:r>
            <a:endParaRPr lang="fi-FI" dirty="0"/>
          </a:p>
          <a:p>
            <a:r>
              <a:rPr lang="fi-FI" dirty="0" smtClean="0"/>
              <a:t>Valtionosuudet </a:t>
            </a:r>
            <a:r>
              <a:rPr lang="fi-FI" b="1" dirty="0" smtClean="0">
                <a:solidFill>
                  <a:schemeClr val="accent6">
                    <a:lumMod val="60000"/>
                    <a:lumOff val="40000"/>
                  </a:schemeClr>
                </a:solidFill>
              </a:rPr>
              <a:t>OK!</a:t>
            </a:r>
          </a:p>
          <a:p>
            <a:r>
              <a:rPr lang="fi-FI" dirty="0" smtClean="0"/>
              <a:t>Veromenetysten korvaukset </a:t>
            </a:r>
            <a:r>
              <a:rPr lang="fi-FI" b="1" dirty="0" smtClean="0">
                <a:solidFill>
                  <a:schemeClr val="accent6">
                    <a:lumMod val="60000"/>
                    <a:lumOff val="40000"/>
                  </a:schemeClr>
                </a:solidFill>
              </a:rPr>
              <a:t>OK!</a:t>
            </a:r>
            <a:endParaRPr lang="fi-FI" b="1" dirty="0">
              <a:solidFill>
                <a:schemeClr val="accent6">
                  <a:lumMod val="60000"/>
                  <a:lumOff val="40000"/>
                </a:schemeClr>
              </a:solidFill>
            </a:endParaRPr>
          </a:p>
        </p:txBody>
      </p:sp>
      <p:sp>
        <p:nvSpPr>
          <p:cNvPr id="3" name="Tekstiruutu 2"/>
          <p:cNvSpPr txBox="1"/>
          <p:nvPr/>
        </p:nvSpPr>
        <p:spPr>
          <a:xfrm>
            <a:off x="2499490" y="6194854"/>
            <a:ext cx="7175157" cy="400110"/>
          </a:xfrm>
          <a:prstGeom prst="rect">
            <a:avLst/>
          </a:prstGeom>
          <a:noFill/>
        </p:spPr>
        <p:txBody>
          <a:bodyPr wrap="square" rtlCol="0">
            <a:spAutoFit/>
          </a:bodyPr>
          <a:lstStyle/>
          <a:p>
            <a:r>
              <a:rPr lang="fi-FI" sz="2000" b="1" dirty="0" smtClean="0"/>
              <a:t>Laskelmaan sisältyy vielä epävarmuutta!</a:t>
            </a:r>
            <a:endParaRPr lang="fi-FI" sz="2000" b="1" dirty="0"/>
          </a:p>
        </p:txBody>
      </p:sp>
    </p:spTree>
    <p:extLst>
      <p:ext uri="{BB962C8B-B14F-4D97-AF65-F5344CB8AC3E}">
        <p14:creationId xmlns:p14="http://schemas.microsoft.com/office/powerpoint/2010/main" val="1397572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ltiovarainministeriö">
  <a:themeElements>
    <a:clrScheme name="VM väripaletti">
      <a:dk1>
        <a:srgbClr val="000000"/>
      </a:dk1>
      <a:lt1>
        <a:srgbClr val="FFFFFF"/>
      </a:lt1>
      <a:dk2>
        <a:srgbClr val="1A7483"/>
      </a:dk2>
      <a:lt2>
        <a:srgbClr val="F3F3F1"/>
      </a:lt2>
      <a:accent1>
        <a:srgbClr val="006475"/>
      </a:accent1>
      <a:accent2>
        <a:srgbClr val="B5D8CC"/>
      </a:accent2>
      <a:accent3>
        <a:srgbClr val="365ABD"/>
      </a:accent3>
      <a:accent4>
        <a:srgbClr val="F3F3F1"/>
      </a:accent4>
      <a:accent5>
        <a:srgbClr val="1B396D"/>
      </a:accent5>
      <a:accent6>
        <a:srgbClr val="C48903"/>
      </a:accent6>
      <a:hlink>
        <a:srgbClr val="1A7483"/>
      </a:hlink>
      <a:folHlink>
        <a:srgbClr val="0064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D3E7D1CF-1892-467F-9AEB-4CD5A76C0897}" vid="{B1F2AFE7-EDEF-49DA-95BD-5C5041D9FF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01-Esitysmalli-VM-FI-SV</Template>
  <TotalTime>498</TotalTime>
  <Words>989</Words>
  <Application>Microsoft Office PowerPoint</Application>
  <PresentationFormat>Laajakuva</PresentationFormat>
  <Paragraphs>169</Paragraphs>
  <Slides>11</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Wingdings</vt:lpstr>
      <vt:lpstr>Valtiovarainministeriö</vt:lpstr>
      <vt:lpstr>Sote-siirtolaskelman jälkikäteistarkistus</vt:lpstr>
      <vt:lpstr>Jälkikäteistarkistuksen tausta</vt:lpstr>
      <vt:lpstr>Laki kunnan peruspalvelujen valtionosuudesta 57 § 3 ja 4 mom. </vt:lpstr>
      <vt:lpstr>Siirtolaskelma on päivitetty keväällä 2023,  mutta ei ole vielä lopullinen</vt:lpstr>
      <vt:lpstr>Jälkikäteistarkistuksen kuntakohtainen kohdentuminen</vt:lpstr>
      <vt:lpstr>Jälkikäteistarkistuksen huomioiminen muutosrajoittimen laskennassa</vt:lpstr>
      <vt:lpstr>Jälkikäteistarkistuksen huomioiminen järjestelmämuutoksen tasauksen laskennassa</vt:lpstr>
      <vt:lpstr>Sote-laskelman jälkikäteistarkistuksen vaikutukset valtionosuuksiin</vt:lpstr>
      <vt:lpstr>Siirtolaskelma päivittyy vuoden 2022  tiedoilla pitkin vuotta 2023</vt:lpstr>
      <vt:lpstr>Laskelmien julkaisuajankohdat vuonna 2023</vt:lpstr>
      <vt:lpstr>Kuntien takautuvia palkkaharmonisaatiokustannuksia koskeva sääntely</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Sote-siirtolaskelman jälkikäteistarkistus</dc:title>
  <dc:creator>VM</dc:creator>
  <cp:lastModifiedBy>Heimberg Unna (VM)</cp:lastModifiedBy>
  <cp:revision>39</cp:revision>
  <dcterms:created xsi:type="dcterms:W3CDTF">2022-09-06T11:16:03Z</dcterms:created>
  <dcterms:modified xsi:type="dcterms:W3CDTF">2023-04-06T07:33:28Z</dcterms:modified>
</cp:coreProperties>
</file>