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91" r:id="rId5"/>
    <p:sldId id="359" r:id="rId6"/>
    <p:sldId id="333" r:id="rId7"/>
    <p:sldId id="332" r:id="rId8"/>
    <p:sldId id="358" r:id="rId9"/>
    <p:sldId id="363" r:id="rId10"/>
    <p:sldId id="334" r:id="rId11"/>
    <p:sldId id="364" r:id="rId12"/>
    <p:sldId id="366" r:id="rId13"/>
    <p:sldId id="355" r:id="rId14"/>
    <p:sldId id="360" r:id="rId15"/>
    <p:sldId id="348" r:id="rId16"/>
    <p:sldId id="337" r:id="rId17"/>
    <p:sldId id="338" r:id="rId18"/>
    <p:sldId id="357" r:id="rId19"/>
    <p:sldId id="361" r:id="rId20"/>
    <p:sldId id="353" r:id="rId21"/>
    <p:sldId id="340" r:id="rId22"/>
    <p:sldId id="343" r:id="rId23"/>
    <p:sldId id="354" r:id="rId24"/>
    <p:sldId id="365" r:id="rId25"/>
    <p:sldId id="335" r:id="rId26"/>
    <p:sldId id="362" r:id="rId27"/>
    <p:sldId id="350" r:id="rId28"/>
    <p:sldId id="345" r:id="rId29"/>
    <p:sldId id="346" r:id="rId30"/>
    <p:sldId id="3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ACAA1-7E32-5733-60B0-62CCD713F8E5}" name="Högnäs Eeva-Riitta" initials="EH" userId="S::Eeva-Riitta.Hognas@kuntaliitto.fi::43db58fb-48dc-4055-baeb-efde858ed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E7"/>
    <a:srgbClr val="96C31E"/>
    <a:srgbClr val="ECF2DA"/>
    <a:srgbClr val="302283"/>
    <a:srgbClr val="F9CEC7"/>
    <a:srgbClr val="FDE6E3"/>
    <a:srgbClr val="E9F3FA"/>
    <a:srgbClr val="89C2E0"/>
    <a:srgbClr val="F7F0E8"/>
    <a:srgbClr val="E6E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7" autoAdjust="0"/>
    <p:restoredTop sz="94601" autoAdjust="0"/>
  </p:normalViewPr>
  <p:slideViewPr>
    <p:cSldViewPr snapToGrid="0">
      <p:cViewPr varScale="1">
        <p:scale>
          <a:sx n="73" d="100"/>
          <a:sy n="73" d="100"/>
        </p:scale>
        <p:origin x="372" y="36"/>
      </p:cViewPr>
      <p:guideLst>
        <p:guide orient="horz" pos="2160"/>
        <p:guide pos="3840"/>
      </p:guideLst>
    </p:cSldViewPr>
  </p:slideViewPr>
  <p:outlineViewPr>
    <p:cViewPr>
      <p:scale>
        <a:sx n="33" d="100"/>
        <a:sy n="33" d="100"/>
      </p:scale>
      <p:origin x="0" y="-2895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CB311-3A7D-41EF-A7DD-5A3E2EC2C94D}" type="doc">
      <dgm:prSet loTypeId="urn:microsoft.com/office/officeart/2005/8/layout/venn3" loCatId="relationship" qsTypeId="urn:microsoft.com/office/officeart/2005/8/quickstyle/simple1" qsCatId="simple" csTypeId="urn:microsoft.com/office/officeart/2005/8/colors/accent6_5" csCatId="accent6" phldr="1"/>
      <dgm:spPr/>
    </dgm:pt>
    <dgm:pt modelId="{1DA691FE-3763-414B-90CD-F54290E2556B}">
      <dgm:prSet phldrT="[Teksti]" custT="1"/>
      <dgm:spPr>
        <a:solidFill>
          <a:srgbClr val="302283"/>
        </a:solidFill>
        <a:ln>
          <a:noFill/>
        </a:ln>
      </dgm:spPr>
      <dgm:t>
        <a:bodyPr/>
        <a:lstStyle/>
        <a:p>
          <a:r>
            <a:rPr lang="fi-FI" sz="1600" b="1" dirty="0">
              <a:solidFill>
                <a:schemeClr val="bg1"/>
              </a:solidFill>
            </a:rPr>
            <a:t>Avoimuus</a:t>
          </a:r>
        </a:p>
      </dgm:t>
    </dgm:pt>
    <dgm:pt modelId="{EA1EA518-97A0-49D7-AD54-31B56DF31994}" type="parTrans" cxnId="{1C5327E5-C4F1-458D-9A54-CBB673793174}">
      <dgm:prSet/>
      <dgm:spPr/>
      <dgm:t>
        <a:bodyPr/>
        <a:lstStyle/>
        <a:p>
          <a:endParaRPr lang="fi-FI"/>
        </a:p>
      </dgm:t>
    </dgm:pt>
    <dgm:pt modelId="{C4E3EB91-BD77-4FD2-8AFD-64A8EBD66F02}" type="sibTrans" cxnId="{1C5327E5-C4F1-458D-9A54-CBB673793174}">
      <dgm:prSet/>
      <dgm:spPr/>
      <dgm:t>
        <a:bodyPr/>
        <a:lstStyle/>
        <a:p>
          <a:endParaRPr lang="fi-FI"/>
        </a:p>
      </dgm:t>
    </dgm:pt>
    <dgm:pt modelId="{84E53DAE-A7EA-4A2C-8C8F-2BCB09A3E317}">
      <dgm:prSet phldrT="[Teksti]" custT="1"/>
      <dgm:spPr>
        <a:solidFill>
          <a:schemeClr val="bg2"/>
        </a:solidFill>
        <a:ln>
          <a:noFill/>
        </a:ln>
      </dgm:spPr>
      <dgm:t>
        <a:bodyPr/>
        <a:lstStyle/>
        <a:p>
          <a:r>
            <a:rPr lang="fi-FI" sz="1600" b="1" dirty="0">
              <a:solidFill>
                <a:schemeClr val="tx1"/>
              </a:solidFill>
            </a:rPr>
            <a:t>Tarjoajien tasavertainen kohtelu</a:t>
          </a:r>
        </a:p>
      </dgm:t>
    </dgm:pt>
    <dgm:pt modelId="{A37856EA-BBEE-4D96-A3B0-2C134AFEA2EB}" type="parTrans" cxnId="{EEE47548-23B6-4E67-9492-F6BD74C58AE4}">
      <dgm:prSet/>
      <dgm:spPr/>
      <dgm:t>
        <a:bodyPr/>
        <a:lstStyle/>
        <a:p>
          <a:endParaRPr lang="fi-FI"/>
        </a:p>
      </dgm:t>
    </dgm:pt>
    <dgm:pt modelId="{B8C6FBA5-3261-4713-A8EB-0E0F4879B53E}" type="sibTrans" cxnId="{EEE47548-23B6-4E67-9492-F6BD74C58AE4}">
      <dgm:prSet/>
      <dgm:spPr/>
      <dgm:t>
        <a:bodyPr/>
        <a:lstStyle/>
        <a:p>
          <a:endParaRPr lang="fi-FI"/>
        </a:p>
      </dgm:t>
    </dgm:pt>
    <dgm:pt modelId="{E888BAC9-8A7A-4EB7-B16A-329AFB4AE2CB}">
      <dgm:prSet phldrT="[Teksti]" custT="1"/>
      <dgm:spPr>
        <a:solidFill>
          <a:schemeClr val="accent1"/>
        </a:solidFill>
        <a:ln>
          <a:noFill/>
        </a:ln>
      </dgm:spPr>
      <dgm:t>
        <a:bodyPr/>
        <a:lstStyle/>
        <a:p>
          <a:r>
            <a:rPr lang="fi-FI" sz="1600" b="1" dirty="0">
              <a:solidFill>
                <a:schemeClr val="tx1"/>
              </a:solidFill>
            </a:rPr>
            <a:t>Syrjimättömyys</a:t>
          </a:r>
        </a:p>
      </dgm:t>
    </dgm:pt>
    <dgm:pt modelId="{9D8CD321-77D0-4EDA-BA69-524564063EEF}" type="parTrans" cxnId="{BE3E1A96-64E2-4454-8C27-D6B4BD5F2BA8}">
      <dgm:prSet/>
      <dgm:spPr/>
      <dgm:t>
        <a:bodyPr/>
        <a:lstStyle/>
        <a:p>
          <a:endParaRPr lang="fi-FI"/>
        </a:p>
      </dgm:t>
    </dgm:pt>
    <dgm:pt modelId="{9C740082-B4F2-46E4-A0ED-D23EF3638725}" type="sibTrans" cxnId="{BE3E1A96-64E2-4454-8C27-D6B4BD5F2BA8}">
      <dgm:prSet/>
      <dgm:spPr/>
      <dgm:t>
        <a:bodyPr/>
        <a:lstStyle/>
        <a:p>
          <a:endParaRPr lang="fi-FI"/>
        </a:p>
      </dgm:t>
    </dgm:pt>
    <dgm:pt modelId="{0037B617-6C20-4D44-B1AD-6215A685E9C9}">
      <dgm:prSet phldrT="[Teksti]" custT="1"/>
      <dgm:spPr>
        <a:solidFill>
          <a:schemeClr val="accent2"/>
        </a:solidFill>
        <a:ln>
          <a:noFill/>
        </a:ln>
      </dgm:spPr>
      <dgm:t>
        <a:bodyPr/>
        <a:lstStyle/>
        <a:p>
          <a:r>
            <a:rPr lang="fi-FI" sz="1600" b="1" dirty="0">
              <a:solidFill>
                <a:schemeClr val="tx1"/>
              </a:solidFill>
            </a:rPr>
            <a:t>Suhteellisuus</a:t>
          </a:r>
        </a:p>
      </dgm:t>
    </dgm:pt>
    <dgm:pt modelId="{631F5F88-EAA6-478B-A1D5-A7ED3B2FB5C2}" type="parTrans" cxnId="{AA3A6281-37CB-4220-8640-BFDC3613456D}">
      <dgm:prSet/>
      <dgm:spPr/>
      <dgm:t>
        <a:bodyPr/>
        <a:lstStyle/>
        <a:p>
          <a:endParaRPr lang="fi-FI"/>
        </a:p>
      </dgm:t>
    </dgm:pt>
    <dgm:pt modelId="{AF0E01BC-0D94-444F-8535-4A1BB0C5CC1E}" type="sibTrans" cxnId="{AA3A6281-37CB-4220-8640-BFDC3613456D}">
      <dgm:prSet/>
      <dgm:spPr/>
      <dgm:t>
        <a:bodyPr/>
        <a:lstStyle/>
        <a:p>
          <a:endParaRPr lang="fi-FI"/>
        </a:p>
      </dgm:t>
    </dgm:pt>
    <dgm:pt modelId="{5CEBD3DC-3035-482F-8027-629EACAFDCC6}" type="pres">
      <dgm:prSet presAssocID="{34ACB311-3A7D-41EF-A7DD-5A3E2EC2C94D}" presName="Name0" presStyleCnt="0">
        <dgm:presLayoutVars>
          <dgm:dir/>
          <dgm:resizeHandles val="exact"/>
        </dgm:presLayoutVars>
      </dgm:prSet>
      <dgm:spPr/>
    </dgm:pt>
    <dgm:pt modelId="{0FCD2D2E-73BA-41AD-9CE3-3C3CE113DF58}" type="pres">
      <dgm:prSet presAssocID="{1DA691FE-3763-414B-90CD-F54290E2556B}" presName="Name5" presStyleLbl="vennNode1" presStyleIdx="0" presStyleCnt="4" custLinFactNeighborY="6630">
        <dgm:presLayoutVars>
          <dgm:bulletEnabled val="1"/>
        </dgm:presLayoutVars>
      </dgm:prSet>
      <dgm:spPr/>
    </dgm:pt>
    <dgm:pt modelId="{AB63BCF9-DB71-4FC7-B01A-FED73916A796}" type="pres">
      <dgm:prSet presAssocID="{C4E3EB91-BD77-4FD2-8AFD-64A8EBD66F02}" presName="space" presStyleCnt="0"/>
      <dgm:spPr/>
    </dgm:pt>
    <dgm:pt modelId="{BB434FB3-8464-4B51-9D79-BC8717D99898}" type="pres">
      <dgm:prSet presAssocID="{84E53DAE-A7EA-4A2C-8C8F-2BCB09A3E317}" presName="Name5" presStyleLbl="vennNode1" presStyleIdx="1" presStyleCnt="4" custLinFactNeighborY="-22504">
        <dgm:presLayoutVars>
          <dgm:bulletEnabled val="1"/>
        </dgm:presLayoutVars>
      </dgm:prSet>
      <dgm:spPr/>
    </dgm:pt>
    <dgm:pt modelId="{E9501380-8D26-4142-87D3-4397CFE1D973}" type="pres">
      <dgm:prSet presAssocID="{B8C6FBA5-3261-4713-A8EB-0E0F4879B53E}" presName="space" presStyleCnt="0"/>
      <dgm:spPr/>
    </dgm:pt>
    <dgm:pt modelId="{B21AD9A3-1BCF-4126-9E71-BD61CFC0ECFD}" type="pres">
      <dgm:prSet presAssocID="{E888BAC9-8A7A-4EB7-B16A-329AFB4AE2CB}" presName="Name5" presStyleLbl="vennNode1" presStyleIdx="2" presStyleCnt="4" custLinFactNeighborY="6630">
        <dgm:presLayoutVars>
          <dgm:bulletEnabled val="1"/>
        </dgm:presLayoutVars>
      </dgm:prSet>
      <dgm:spPr/>
    </dgm:pt>
    <dgm:pt modelId="{D55A8EFD-585D-4ECC-8DD9-B36254A9DDDC}" type="pres">
      <dgm:prSet presAssocID="{9C740082-B4F2-46E4-A0ED-D23EF3638725}" presName="space" presStyleCnt="0"/>
      <dgm:spPr/>
    </dgm:pt>
    <dgm:pt modelId="{8EEE6C27-4E48-4E12-8266-335D3E270854}" type="pres">
      <dgm:prSet presAssocID="{0037B617-6C20-4D44-B1AD-6215A685E9C9}" presName="Name5" presStyleLbl="vennNode1" presStyleIdx="3" presStyleCnt="4" custLinFactNeighborX="498" custLinFactNeighborY="-22504">
        <dgm:presLayoutVars>
          <dgm:bulletEnabled val="1"/>
        </dgm:presLayoutVars>
      </dgm:prSet>
      <dgm:spPr/>
    </dgm:pt>
  </dgm:ptLst>
  <dgm:cxnLst>
    <dgm:cxn modelId="{D9230721-E72D-4029-A7BE-78389C1BFBBE}" type="presOf" srcId="{84E53DAE-A7EA-4A2C-8C8F-2BCB09A3E317}" destId="{BB434FB3-8464-4B51-9D79-BC8717D99898}" srcOrd="0" destOrd="0" presId="urn:microsoft.com/office/officeart/2005/8/layout/venn3"/>
    <dgm:cxn modelId="{62AD1441-A189-461D-BA32-0CFFB23913F2}" type="presOf" srcId="{34ACB311-3A7D-41EF-A7DD-5A3E2EC2C94D}" destId="{5CEBD3DC-3035-482F-8027-629EACAFDCC6}" srcOrd="0" destOrd="0" presId="urn:microsoft.com/office/officeart/2005/8/layout/venn3"/>
    <dgm:cxn modelId="{EEE47548-23B6-4E67-9492-F6BD74C58AE4}" srcId="{34ACB311-3A7D-41EF-A7DD-5A3E2EC2C94D}" destId="{84E53DAE-A7EA-4A2C-8C8F-2BCB09A3E317}" srcOrd="1" destOrd="0" parTransId="{A37856EA-BBEE-4D96-A3B0-2C134AFEA2EB}" sibTransId="{B8C6FBA5-3261-4713-A8EB-0E0F4879B53E}"/>
    <dgm:cxn modelId="{AA3A6281-37CB-4220-8640-BFDC3613456D}" srcId="{34ACB311-3A7D-41EF-A7DD-5A3E2EC2C94D}" destId="{0037B617-6C20-4D44-B1AD-6215A685E9C9}" srcOrd="3" destOrd="0" parTransId="{631F5F88-EAA6-478B-A1D5-A7ED3B2FB5C2}" sibTransId="{AF0E01BC-0D94-444F-8535-4A1BB0C5CC1E}"/>
    <dgm:cxn modelId="{996BF68F-A137-4B37-B8D4-64EBC5445D77}" type="presOf" srcId="{E888BAC9-8A7A-4EB7-B16A-329AFB4AE2CB}" destId="{B21AD9A3-1BCF-4126-9E71-BD61CFC0ECFD}" srcOrd="0" destOrd="0" presId="urn:microsoft.com/office/officeart/2005/8/layout/venn3"/>
    <dgm:cxn modelId="{BE3E1A96-64E2-4454-8C27-D6B4BD5F2BA8}" srcId="{34ACB311-3A7D-41EF-A7DD-5A3E2EC2C94D}" destId="{E888BAC9-8A7A-4EB7-B16A-329AFB4AE2CB}" srcOrd="2" destOrd="0" parTransId="{9D8CD321-77D0-4EDA-BA69-524564063EEF}" sibTransId="{9C740082-B4F2-46E4-A0ED-D23EF3638725}"/>
    <dgm:cxn modelId="{2C0FBABC-D1DC-4D80-8281-2F226923FE23}" type="presOf" srcId="{1DA691FE-3763-414B-90CD-F54290E2556B}" destId="{0FCD2D2E-73BA-41AD-9CE3-3C3CE113DF58}" srcOrd="0" destOrd="0" presId="urn:microsoft.com/office/officeart/2005/8/layout/venn3"/>
    <dgm:cxn modelId="{1C5327E5-C4F1-458D-9A54-CBB673793174}" srcId="{34ACB311-3A7D-41EF-A7DD-5A3E2EC2C94D}" destId="{1DA691FE-3763-414B-90CD-F54290E2556B}" srcOrd="0" destOrd="0" parTransId="{EA1EA518-97A0-49D7-AD54-31B56DF31994}" sibTransId="{C4E3EB91-BD77-4FD2-8AFD-64A8EBD66F02}"/>
    <dgm:cxn modelId="{4CAB9BE9-F139-4692-839F-566032D02DF0}" type="presOf" srcId="{0037B617-6C20-4D44-B1AD-6215A685E9C9}" destId="{8EEE6C27-4E48-4E12-8266-335D3E270854}" srcOrd="0" destOrd="0" presId="urn:microsoft.com/office/officeart/2005/8/layout/venn3"/>
    <dgm:cxn modelId="{C4F54214-8BD0-4FF2-8323-0B7E86DC9D59}" type="presParOf" srcId="{5CEBD3DC-3035-482F-8027-629EACAFDCC6}" destId="{0FCD2D2E-73BA-41AD-9CE3-3C3CE113DF58}" srcOrd="0" destOrd="0" presId="urn:microsoft.com/office/officeart/2005/8/layout/venn3"/>
    <dgm:cxn modelId="{29EFE7C9-A972-4F02-9E78-07FCF15013D0}" type="presParOf" srcId="{5CEBD3DC-3035-482F-8027-629EACAFDCC6}" destId="{AB63BCF9-DB71-4FC7-B01A-FED73916A796}" srcOrd="1" destOrd="0" presId="urn:microsoft.com/office/officeart/2005/8/layout/venn3"/>
    <dgm:cxn modelId="{110CCC18-D479-4AA6-B9FF-F2D03811750E}" type="presParOf" srcId="{5CEBD3DC-3035-482F-8027-629EACAFDCC6}" destId="{BB434FB3-8464-4B51-9D79-BC8717D99898}" srcOrd="2" destOrd="0" presId="urn:microsoft.com/office/officeart/2005/8/layout/venn3"/>
    <dgm:cxn modelId="{688A9930-81E2-4AFE-BD44-8AC9CF334D79}" type="presParOf" srcId="{5CEBD3DC-3035-482F-8027-629EACAFDCC6}" destId="{E9501380-8D26-4142-87D3-4397CFE1D973}" srcOrd="3" destOrd="0" presId="urn:microsoft.com/office/officeart/2005/8/layout/venn3"/>
    <dgm:cxn modelId="{2C3F9F76-F983-44A5-9416-7D16AF09BBDE}" type="presParOf" srcId="{5CEBD3DC-3035-482F-8027-629EACAFDCC6}" destId="{B21AD9A3-1BCF-4126-9E71-BD61CFC0ECFD}" srcOrd="4" destOrd="0" presId="urn:microsoft.com/office/officeart/2005/8/layout/venn3"/>
    <dgm:cxn modelId="{C1CFC95B-2CC1-48FC-B33D-2C6C54FA9FF5}" type="presParOf" srcId="{5CEBD3DC-3035-482F-8027-629EACAFDCC6}" destId="{D55A8EFD-585D-4ECC-8DD9-B36254A9DDDC}" srcOrd="5" destOrd="0" presId="urn:microsoft.com/office/officeart/2005/8/layout/venn3"/>
    <dgm:cxn modelId="{DEC48244-8BF0-414D-9C74-26BCFA8FB81D}" type="presParOf" srcId="{5CEBD3DC-3035-482F-8027-629EACAFDCC6}" destId="{8EEE6C27-4E48-4E12-8266-335D3E27085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CB311-3A7D-41EF-A7DD-5A3E2EC2C94D}" type="doc">
      <dgm:prSet loTypeId="urn:microsoft.com/office/officeart/2005/8/layout/venn3" loCatId="relationship" qsTypeId="urn:microsoft.com/office/officeart/2005/8/quickstyle/simple1" qsCatId="simple" csTypeId="urn:microsoft.com/office/officeart/2005/8/colors/accent6_5" csCatId="accent6" phldr="1"/>
      <dgm:spPr/>
    </dgm:pt>
    <dgm:pt modelId="{1DA691FE-3763-414B-90CD-F54290E2556B}">
      <dgm:prSet phldrT="[Teksti]" custT="1"/>
      <dgm:spPr>
        <a:solidFill>
          <a:srgbClr val="302283"/>
        </a:solidFill>
        <a:ln>
          <a:noFill/>
        </a:ln>
      </dgm:spPr>
      <dgm:t>
        <a:bodyPr/>
        <a:lstStyle/>
        <a:p>
          <a:r>
            <a:rPr lang="fi-FI" sz="1200" b="1" dirty="0">
              <a:solidFill>
                <a:schemeClr val="bg1"/>
              </a:solidFill>
            </a:rPr>
            <a:t>Avoimuus</a:t>
          </a:r>
        </a:p>
      </dgm:t>
    </dgm:pt>
    <dgm:pt modelId="{EA1EA518-97A0-49D7-AD54-31B56DF31994}" type="parTrans" cxnId="{1C5327E5-C4F1-458D-9A54-CBB673793174}">
      <dgm:prSet/>
      <dgm:spPr/>
      <dgm:t>
        <a:bodyPr/>
        <a:lstStyle/>
        <a:p>
          <a:endParaRPr lang="fi-FI" sz="1200" b="1"/>
        </a:p>
      </dgm:t>
    </dgm:pt>
    <dgm:pt modelId="{C4E3EB91-BD77-4FD2-8AFD-64A8EBD66F02}" type="sibTrans" cxnId="{1C5327E5-C4F1-458D-9A54-CBB673793174}">
      <dgm:prSet/>
      <dgm:spPr/>
      <dgm:t>
        <a:bodyPr/>
        <a:lstStyle/>
        <a:p>
          <a:endParaRPr lang="fi-FI" sz="1200" b="1"/>
        </a:p>
      </dgm:t>
    </dgm:pt>
    <dgm:pt modelId="{84E53DAE-A7EA-4A2C-8C8F-2BCB09A3E317}">
      <dgm:prSet phldrT="[Teksti]" custT="1"/>
      <dgm:spPr>
        <a:solidFill>
          <a:schemeClr val="bg2"/>
        </a:solidFill>
        <a:ln>
          <a:noFill/>
        </a:ln>
      </dgm:spPr>
      <dgm:t>
        <a:bodyPr/>
        <a:lstStyle/>
        <a:p>
          <a:r>
            <a:rPr lang="fi-FI" sz="1200" b="1" dirty="0">
              <a:solidFill>
                <a:schemeClr val="tx1"/>
              </a:solidFill>
            </a:rPr>
            <a:t>Tasa-puolisuus</a:t>
          </a:r>
        </a:p>
      </dgm:t>
    </dgm:pt>
    <dgm:pt modelId="{A37856EA-BBEE-4D96-A3B0-2C134AFEA2EB}" type="parTrans" cxnId="{EEE47548-23B6-4E67-9492-F6BD74C58AE4}">
      <dgm:prSet/>
      <dgm:spPr/>
      <dgm:t>
        <a:bodyPr/>
        <a:lstStyle/>
        <a:p>
          <a:endParaRPr lang="fi-FI" sz="1200" b="1"/>
        </a:p>
      </dgm:t>
    </dgm:pt>
    <dgm:pt modelId="{B8C6FBA5-3261-4713-A8EB-0E0F4879B53E}" type="sibTrans" cxnId="{EEE47548-23B6-4E67-9492-F6BD74C58AE4}">
      <dgm:prSet/>
      <dgm:spPr/>
      <dgm:t>
        <a:bodyPr/>
        <a:lstStyle/>
        <a:p>
          <a:endParaRPr lang="fi-FI" sz="1200" b="1"/>
        </a:p>
      </dgm:t>
    </dgm:pt>
    <dgm:pt modelId="{E888BAC9-8A7A-4EB7-B16A-329AFB4AE2CB}">
      <dgm:prSet phldrT="[Teksti]" custT="1"/>
      <dgm:spPr>
        <a:solidFill>
          <a:schemeClr val="accent1"/>
        </a:solidFill>
        <a:ln>
          <a:noFill/>
        </a:ln>
      </dgm:spPr>
      <dgm:t>
        <a:bodyPr/>
        <a:lstStyle/>
        <a:p>
          <a:r>
            <a:rPr lang="fi-FI" sz="1200" b="1" dirty="0">
              <a:solidFill>
                <a:schemeClr val="tx1"/>
              </a:solidFill>
            </a:rPr>
            <a:t>Syrjimät-</a:t>
          </a:r>
          <a:r>
            <a:rPr lang="fi-FI" sz="1200" b="1" dirty="0" err="1">
              <a:solidFill>
                <a:schemeClr val="tx1"/>
              </a:solidFill>
            </a:rPr>
            <a:t>tömyys</a:t>
          </a:r>
          <a:endParaRPr lang="fi-FI" sz="1200" b="1" dirty="0">
            <a:solidFill>
              <a:schemeClr val="tx1"/>
            </a:solidFill>
          </a:endParaRPr>
        </a:p>
      </dgm:t>
    </dgm:pt>
    <dgm:pt modelId="{9D8CD321-77D0-4EDA-BA69-524564063EEF}" type="parTrans" cxnId="{BE3E1A96-64E2-4454-8C27-D6B4BD5F2BA8}">
      <dgm:prSet/>
      <dgm:spPr/>
      <dgm:t>
        <a:bodyPr/>
        <a:lstStyle/>
        <a:p>
          <a:endParaRPr lang="fi-FI" sz="1200" b="1"/>
        </a:p>
      </dgm:t>
    </dgm:pt>
    <dgm:pt modelId="{9C740082-B4F2-46E4-A0ED-D23EF3638725}" type="sibTrans" cxnId="{BE3E1A96-64E2-4454-8C27-D6B4BD5F2BA8}">
      <dgm:prSet/>
      <dgm:spPr/>
      <dgm:t>
        <a:bodyPr/>
        <a:lstStyle/>
        <a:p>
          <a:endParaRPr lang="fi-FI" sz="1200" b="1"/>
        </a:p>
      </dgm:t>
    </dgm:pt>
    <dgm:pt modelId="{0037B617-6C20-4D44-B1AD-6215A685E9C9}">
      <dgm:prSet phldrT="[Teksti]" custT="1"/>
      <dgm:spPr>
        <a:solidFill>
          <a:schemeClr val="accent2"/>
        </a:solidFill>
        <a:ln>
          <a:noFill/>
        </a:ln>
      </dgm:spPr>
      <dgm:t>
        <a:bodyPr/>
        <a:lstStyle/>
        <a:p>
          <a:r>
            <a:rPr lang="fi-FI" sz="1200" b="1" dirty="0">
              <a:solidFill>
                <a:schemeClr val="tx1"/>
              </a:solidFill>
            </a:rPr>
            <a:t>Suhteellisuus</a:t>
          </a:r>
        </a:p>
      </dgm:t>
    </dgm:pt>
    <dgm:pt modelId="{631F5F88-EAA6-478B-A1D5-A7ED3B2FB5C2}" type="parTrans" cxnId="{AA3A6281-37CB-4220-8640-BFDC3613456D}">
      <dgm:prSet/>
      <dgm:spPr/>
      <dgm:t>
        <a:bodyPr/>
        <a:lstStyle/>
        <a:p>
          <a:endParaRPr lang="fi-FI" sz="1200" b="1"/>
        </a:p>
      </dgm:t>
    </dgm:pt>
    <dgm:pt modelId="{AF0E01BC-0D94-444F-8535-4A1BB0C5CC1E}" type="sibTrans" cxnId="{AA3A6281-37CB-4220-8640-BFDC3613456D}">
      <dgm:prSet/>
      <dgm:spPr/>
      <dgm:t>
        <a:bodyPr/>
        <a:lstStyle/>
        <a:p>
          <a:endParaRPr lang="fi-FI" sz="1200" b="1"/>
        </a:p>
      </dgm:t>
    </dgm:pt>
    <dgm:pt modelId="{5CEBD3DC-3035-482F-8027-629EACAFDCC6}" type="pres">
      <dgm:prSet presAssocID="{34ACB311-3A7D-41EF-A7DD-5A3E2EC2C94D}" presName="Name0" presStyleCnt="0">
        <dgm:presLayoutVars>
          <dgm:dir/>
          <dgm:resizeHandles val="exact"/>
        </dgm:presLayoutVars>
      </dgm:prSet>
      <dgm:spPr/>
    </dgm:pt>
    <dgm:pt modelId="{0FCD2D2E-73BA-41AD-9CE3-3C3CE113DF58}" type="pres">
      <dgm:prSet presAssocID="{1DA691FE-3763-414B-90CD-F54290E2556B}" presName="Name5" presStyleLbl="vennNode1" presStyleIdx="0" presStyleCnt="4" custLinFactNeighborY="6409">
        <dgm:presLayoutVars>
          <dgm:bulletEnabled val="1"/>
        </dgm:presLayoutVars>
      </dgm:prSet>
      <dgm:spPr/>
    </dgm:pt>
    <dgm:pt modelId="{AB63BCF9-DB71-4FC7-B01A-FED73916A796}" type="pres">
      <dgm:prSet presAssocID="{C4E3EB91-BD77-4FD2-8AFD-64A8EBD66F02}" presName="space" presStyleCnt="0"/>
      <dgm:spPr/>
    </dgm:pt>
    <dgm:pt modelId="{BB434FB3-8464-4B51-9D79-BC8717D99898}" type="pres">
      <dgm:prSet presAssocID="{84E53DAE-A7EA-4A2C-8C8F-2BCB09A3E317}" presName="Name5" presStyleLbl="vennNode1" presStyleIdx="1" presStyleCnt="4" custLinFactNeighborY="3897">
        <dgm:presLayoutVars>
          <dgm:bulletEnabled val="1"/>
        </dgm:presLayoutVars>
      </dgm:prSet>
      <dgm:spPr/>
    </dgm:pt>
    <dgm:pt modelId="{E9501380-8D26-4142-87D3-4397CFE1D973}" type="pres">
      <dgm:prSet presAssocID="{B8C6FBA5-3261-4713-A8EB-0E0F4879B53E}" presName="space" presStyleCnt="0"/>
      <dgm:spPr/>
    </dgm:pt>
    <dgm:pt modelId="{B21AD9A3-1BCF-4126-9E71-BD61CFC0ECFD}" type="pres">
      <dgm:prSet presAssocID="{E888BAC9-8A7A-4EB7-B16A-329AFB4AE2CB}" presName="Name5" presStyleLbl="vennNode1" presStyleIdx="2" presStyleCnt="4" custLinFactNeighborY="6630">
        <dgm:presLayoutVars>
          <dgm:bulletEnabled val="1"/>
        </dgm:presLayoutVars>
      </dgm:prSet>
      <dgm:spPr/>
    </dgm:pt>
    <dgm:pt modelId="{D55A8EFD-585D-4ECC-8DD9-B36254A9DDDC}" type="pres">
      <dgm:prSet presAssocID="{9C740082-B4F2-46E4-A0ED-D23EF3638725}" presName="space" presStyleCnt="0"/>
      <dgm:spPr/>
    </dgm:pt>
    <dgm:pt modelId="{8EEE6C27-4E48-4E12-8266-335D3E270854}" type="pres">
      <dgm:prSet presAssocID="{0037B617-6C20-4D44-B1AD-6215A685E9C9}" presName="Name5" presStyleLbl="vennNode1" presStyleIdx="3" presStyleCnt="4" custLinFactNeighborX="498" custLinFactNeighborY="6006">
        <dgm:presLayoutVars>
          <dgm:bulletEnabled val="1"/>
        </dgm:presLayoutVars>
      </dgm:prSet>
      <dgm:spPr/>
    </dgm:pt>
  </dgm:ptLst>
  <dgm:cxnLst>
    <dgm:cxn modelId="{D9230721-E72D-4029-A7BE-78389C1BFBBE}" type="presOf" srcId="{84E53DAE-A7EA-4A2C-8C8F-2BCB09A3E317}" destId="{BB434FB3-8464-4B51-9D79-BC8717D99898}" srcOrd="0" destOrd="0" presId="urn:microsoft.com/office/officeart/2005/8/layout/venn3"/>
    <dgm:cxn modelId="{62AD1441-A189-461D-BA32-0CFFB23913F2}" type="presOf" srcId="{34ACB311-3A7D-41EF-A7DD-5A3E2EC2C94D}" destId="{5CEBD3DC-3035-482F-8027-629EACAFDCC6}" srcOrd="0" destOrd="0" presId="urn:microsoft.com/office/officeart/2005/8/layout/venn3"/>
    <dgm:cxn modelId="{EEE47548-23B6-4E67-9492-F6BD74C58AE4}" srcId="{34ACB311-3A7D-41EF-A7DD-5A3E2EC2C94D}" destId="{84E53DAE-A7EA-4A2C-8C8F-2BCB09A3E317}" srcOrd="1" destOrd="0" parTransId="{A37856EA-BBEE-4D96-A3B0-2C134AFEA2EB}" sibTransId="{B8C6FBA5-3261-4713-A8EB-0E0F4879B53E}"/>
    <dgm:cxn modelId="{AA3A6281-37CB-4220-8640-BFDC3613456D}" srcId="{34ACB311-3A7D-41EF-A7DD-5A3E2EC2C94D}" destId="{0037B617-6C20-4D44-B1AD-6215A685E9C9}" srcOrd="3" destOrd="0" parTransId="{631F5F88-EAA6-478B-A1D5-A7ED3B2FB5C2}" sibTransId="{AF0E01BC-0D94-444F-8535-4A1BB0C5CC1E}"/>
    <dgm:cxn modelId="{996BF68F-A137-4B37-B8D4-64EBC5445D77}" type="presOf" srcId="{E888BAC9-8A7A-4EB7-B16A-329AFB4AE2CB}" destId="{B21AD9A3-1BCF-4126-9E71-BD61CFC0ECFD}" srcOrd="0" destOrd="0" presId="urn:microsoft.com/office/officeart/2005/8/layout/venn3"/>
    <dgm:cxn modelId="{BE3E1A96-64E2-4454-8C27-D6B4BD5F2BA8}" srcId="{34ACB311-3A7D-41EF-A7DD-5A3E2EC2C94D}" destId="{E888BAC9-8A7A-4EB7-B16A-329AFB4AE2CB}" srcOrd="2" destOrd="0" parTransId="{9D8CD321-77D0-4EDA-BA69-524564063EEF}" sibTransId="{9C740082-B4F2-46E4-A0ED-D23EF3638725}"/>
    <dgm:cxn modelId="{2C0FBABC-D1DC-4D80-8281-2F226923FE23}" type="presOf" srcId="{1DA691FE-3763-414B-90CD-F54290E2556B}" destId="{0FCD2D2E-73BA-41AD-9CE3-3C3CE113DF58}" srcOrd="0" destOrd="0" presId="urn:microsoft.com/office/officeart/2005/8/layout/venn3"/>
    <dgm:cxn modelId="{1C5327E5-C4F1-458D-9A54-CBB673793174}" srcId="{34ACB311-3A7D-41EF-A7DD-5A3E2EC2C94D}" destId="{1DA691FE-3763-414B-90CD-F54290E2556B}" srcOrd="0" destOrd="0" parTransId="{EA1EA518-97A0-49D7-AD54-31B56DF31994}" sibTransId="{C4E3EB91-BD77-4FD2-8AFD-64A8EBD66F02}"/>
    <dgm:cxn modelId="{4CAB9BE9-F139-4692-839F-566032D02DF0}" type="presOf" srcId="{0037B617-6C20-4D44-B1AD-6215A685E9C9}" destId="{8EEE6C27-4E48-4E12-8266-335D3E270854}" srcOrd="0" destOrd="0" presId="urn:microsoft.com/office/officeart/2005/8/layout/venn3"/>
    <dgm:cxn modelId="{C4F54214-8BD0-4FF2-8323-0B7E86DC9D59}" type="presParOf" srcId="{5CEBD3DC-3035-482F-8027-629EACAFDCC6}" destId="{0FCD2D2E-73BA-41AD-9CE3-3C3CE113DF58}" srcOrd="0" destOrd="0" presId="urn:microsoft.com/office/officeart/2005/8/layout/venn3"/>
    <dgm:cxn modelId="{29EFE7C9-A972-4F02-9E78-07FCF15013D0}" type="presParOf" srcId="{5CEBD3DC-3035-482F-8027-629EACAFDCC6}" destId="{AB63BCF9-DB71-4FC7-B01A-FED73916A796}" srcOrd="1" destOrd="0" presId="urn:microsoft.com/office/officeart/2005/8/layout/venn3"/>
    <dgm:cxn modelId="{110CCC18-D479-4AA6-B9FF-F2D03811750E}" type="presParOf" srcId="{5CEBD3DC-3035-482F-8027-629EACAFDCC6}" destId="{BB434FB3-8464-4B51-9D79-BC8717D99898}" srcOrd="2" destOrd="0" presId="urn:microsoft.com/office/officeart/2005/8/layout/venn3"/>
    <dgm:cxn modelId="{688A9930-81E2-4AFE-BD44-8AC9CF334D79}" type="presParOf" srcId="{5CEBD3DC-3035-482F-8027-629EACAFDCC6}" destId="{E9501380-8D26-4142-87D3-4397CFE1D973}" srcOrd="3" destOrd="0" presId="urn:microsoft.com/office/officeart/2005/8/layout/venn3"/>
    <dgm:cxn modelId="{2C3F9F76-F983-44A5-9416-7D16AF09BBDE}" type="presParOf" srcId="{5CEBD3DC-3035-482F-8027-629EACAFDCC6}" destId="{B21AD9A3-1BCF-4126-9E71-BD61CFC0ECFD}" srcOrd="4" destOrd="0" presId="urn:microsoft.com/office/officeart/2005/8/layout/venn3"/>
    <dgm:cxn modelId="{C1CFC95B-2CC1-48FC-B33D-2C6C54FA9FF5}" type="presParOf" srcId="{5CEBD3DC-3035-482F-8027-629EACAFDCC6}" destId="{D55A8EFD-585D-4ECC-8DD9-B36254A9DDDC}" srcOrd="5" destOrd="0" presId="urn:microsoft.com/office/officeart/2005/8/layout/venn3"/>
    <dgm:cxn modelId="{DEC48244-8BF0-414D-9C74-26BCFA8FB81D}" type="presParOf" srcId="{5CEBD3DC-3035-482F-8027-629EACAFDCC6}" destId="{8EEE6C27-4E48-4E12-8266-335D3E270854}"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2D2E-73BA-41AD-9CE3-3C3CE113DF58}">
      <dsp:nvSpPr>
        <dsp:cNvPr id="0" name=""/>
        <dsp:cNvSpPr/>
      </dsp:nvSpPr>
      <dsp:spPr>
        <a:xfrm>
          <a:off x="3074" y="753170"/>
          <a:ext cx="3084892" cy="3084892"/>
        </a:xfrm>
        <a:prstGeom prst="ellipse">
          <a:avLst/>
        </a:prstGeom>
        <a:solidFill>
          <a:srgbClr val="30228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solidFill>
                <a:schemeClr val="bg1"/>
              </a:solidFill>
            </a:rPr>
            <a:t>Avoimuus</a:t>
          </a:r>
        </a:p>
      </dsp:txBody>
      <dsp:txXfrm>
        <a:off x="454846" y="1204942"/>
        <a:ext cx="2181348" cy="2181348"/>
      </dsp:txXfrm>
    </dsp:sp>
    <dsp:sp modelId="{BB434FB3-8464-4B51-9D79-BC8717D99898}">
      <dsp:nvSpPr>
        <dsp:cNvPr id="0" name=""/>
        <dsp:cNvSpPr/>
      </dsp:nvSpPr>
      <dsp:spPr>
        <a:xfrm>
          <a:off x="2470988" y="0"/>
          <a:ext cx="3084892" cy="3084892"/>
        </a:xfrm>
        <a:prstGeom prst="ellipse">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solidFill>
                <a:schemeClr val="tx1"/>
              </a:solidFill>
            </a:rPr>
            <a:t>Tarjoajien tasavertainen kohtelu</a:t>
          </a:r>
        </a:p>
      </dsp:txBody>
      <dsp:txXfrm>
        <a:off x="2922760" y="451772"/>
        <a:ext cx="2181348" cy="2181348"/>
      </dsp:txXfrm>
    </dsp:sp>
    <dsp:sp modelId="{B21AD9A3-1BCF-4126-9E71-BD61CFC0ECFD}">
      <dsp:nvSpPr>
        <dsp:cNvPr id="0" name=""/>
        <dsp:cNvSpPr/>
      </dsp:nvSpPr>
      <dsp:spPr>
        <a:xfrm>
          <a:off x="4938902" y="753170"/>
          <a:ext cx="3084892" cy="3084892"/>
        </a:xfrm>
        <a:prstGeom prst="ellipse">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solidFill>
                <a:schemeClr val="tx1"/>
              </a:solidFill>
            </a:rPr>
            <a:t>Syrjimättömyys</a:t>
          </a:r>
        </a:p>
      </dsp:txBody>
      <dsp:txXfrm>
        <a:off x="5390674" y="1204942"/>
        <a:ext cx="2181348" cy="2181348"/>
      </dsp:txXfrm>
    </dsp:sp>
    <dsp:sp modelId="{8EEE6C27-4E48-4E12-8266-335D3E270854}">
      <dsp:nvSpPr>
        <dsp:cNvPr id="0" name=""/>
        <dsp:cNvSpPr/>
      </dsp:nvSpPr>
      <dsp:spPr>
        <a:xfrm>
          <a:off x="7409889" y="0"/>
          <a:ext cx="3084892" cy="3084892"/>
        </a:xfrm>
        <a:prstGeom prst="ellipse">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9772" tIns="20320" rIns="169772"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solidFill>
                <a:schemeClr val="tx1"/>
              </a:solidFill>
            </a:rPr>
            <a:t>Suhteellisuus</a:t>
          </a:r>
        </a:p>
      </dsp:txBody>
      <dsp:txXfrm>
        <a:off x="7861661" y="451772"/>
        <a:ext cx="2181348" cy="218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2D2E-73BA-41AD-9CE3-3C3CE113DF58}">
      <dsp:nvSpPr>
        <dsp:cNvPr id="0" name=""/>
        <dsp:cNvSpPr/>
      </dsp:nvSpPr>
      <dsp:spPr>
        <a:xfrm>
          <a:off x="1704" y="143004"/>
          <a:ext cx="1710081" cy="1710081"/>
        </a:xfrm>
        <a:prstGeom prst="ellipse">
          <a:avLst/>
        </a:prstGeom>
        <a:solidFill>
          <a:srgbClr val="30228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112" tIns="15240" rIns="94112" bIns="1524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bg1"/>
              </a:solidFill>
            </a:rPr>
            <a:t>Avoimuus</a:t>
          </a:r>
        </a:p>
      </dsp:txBody>
      <dsp:txXfrm>
        <a:off x="252140" y="393440"/>
        <a:ext cx="1209209" cy="1209209"/>
      </dsp:txXfrm>
    </dsp:sp>
    <dsp:sp modelId="{BB434FB3-8464-4B51-9D79-BC8717D99898}">
      <dsp:nvSpPr>
        <dsp:cNvPr id="0" name=""/>
        <dsp:cNvSpPr/>
      </dsp:nvSpPr>
      <dsp:spPr>
        <a:xfrm>
          <a:off x="1369769" y="138143"/>
          <a:ext cx="1710081" cy="1710081"/>
        </a:xfrm>
        <a:prstGeom prst="ellipse">
          <a:avLst/>
        </a:prstGeom>
        <a:solidFill>
          <a:schemeClr val="bg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112" tIns="15240" rIns="94112" bIns="1524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Tasa-puolisuus</a:t>
          </a:r>
        </a:p>
      </dsp:txBody>
      <dsp:txXfrm>
        <a:off x="1620205" y="388579"/>
        <a:ext cx="1209209" cy="1209209"/>
      </dsp:txXfrm>
    </dsp:sp>
    <dsp:sp modelId="{B21AD9A3-1BCF-4126-9E71-BD61CFC0ECFD}">
      <dsp:nvSpPr>
        <dsp:cNvPr id="0" name=""/>
        <dsp:cNvSpPr/>
      </dsp:nvSpPr>
      <dsp:spPr>
        <a:xfrm>
          <a:off x="2737835" y="143004"/>
          <a:ext cx="1710081" cy="1710081"/>
        </a:xfrm>
        <a:prstGeom prst="ellipse">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112" tIns="15240" rIns="94112" bIns="1524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Syrjimät-</a:t>
          </a:r>
          <a:r>
            <a:rPr lang="fi-FI" sz="1200" b="1" kern="1200" dirty="0" err="1">
              <a:solidFill>
                <a:schemeClr val="tx1"/>
              </a:solidFill>
            </a:rPr>
            <a:t>tömyys</a:t>
          </a:r>
          <a:endParaRPr lang="fi-FI" sz="1200" b="1" kern="1200" dirty="0">
            <a:solidFill>
              <a:schemeClr val="tx1"/>
            </a:solidFill>
          </a:endParaRPr>
        </a:p>
      </dsp:txBody>
      <dsp:txXfrm>
        <a:off x="2988271" y="393440"/>
        <a:ext cx="1209209" cy="1209209"/>
      </dsp:txXfrm>
    </dsp:sp>
    <dsp:sp modelId="{8EEE6C27-4E48-4E12-8266-335D3E270854}">
      <dsp:nvSpPr>
        <dsp:cNvPr id="0" name=""/>
        <dsp:cNvSpPr/>
      </dsp:nvSpPr>
      <dsp:spPr>
        <a:xfrm>
          <a:off x="4107604" y="143004"/>
          <a:ext cx="1710081" cy="1710081"/>
        </a:xfrm>
        <a:prstGeom prst="ellipse">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112" tIns="15240" rIns="94112" bIns="1524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Suhteellisuus</a:t>
          </a:r>
        </a:p>
      </dsp:txBody>
      <dsp:txXfrm>
        <a:off x="4358040" y="393440"/>
        <a:ext cx="1209209" cy="120920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D80E0-DF5E-460F-8528-1137A25AF771}"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3B8D2-F958-4257-9267-ABE5F45DD686}" type="slidenum">
              <a:rPr lang="fi-FI" smtClean="0"/>
              <a:t>‹#›</a:t>
            </a:fld>
            <a:endParaRPr lang="fi-FI"/>
          </a:p>
        </p:txBody>
      </p:sp>
    </p:spTree>
    <p:extLst>
      <p:ext uri="{BB962C8B-B14F-4D97-AF65-F5344CB8AC3E}">
        <p14:creationId xmlns:p14="http://schemas.microsoft.com/office/powerpoint/2010/main" val="30745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5F3B8D2-F958-4257-9267-ABE5F45DD686}" type="slidenum">
              <a:rPr lang="fi-FI" smtClean="0"/>
              <a:t>7</a:t>
            </a:fld>
            <a:endParaRPr lang="fi-FI"/>
          </a:p>
        </p:txBody>
      </p:sp>
    </p:spTree>
    <p:extLst>
      <p:ext uri="{BB962C8B-B14F-4D97-AF65-F5344CB8AC3E}">
        <p14:creationId xmlns:p14="http://schemas.microsoft.com/office/powerpoint/2010/main" val="364310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5F3B8D2-F958-4257-9267-ABE5F45DD686}" type="slidenum">
              <a:rPr lang="fi-FI" smtClean="0"/>
              <a:t>25</a:t>
            </a:fld>
            <a:endParaRPr lang="fi-FI"/>
          </a:p>
        </p:txBody>
      </p:sp>
    </p:spTree>
    <p:extLst>
      <p:ext uri="{BB962C8B-B14F-4D97-AF65-F5344CB8AC3E}">
        <p14:creationId xmlns:p14="http://schemas.microsoft.com/office/powerpoint/2010/main" val="981122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svg"/><Relationship Id="rId7"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svg"/><Relationship Id="rId7"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LILA">
    <p:bg>
      <p:bgPr>
        <a:solidFill>
          <a:schemeClr val="accent3"/>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wrap="square"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a:extLst>
              <a:ext uri="{FF2B5EF4-FFF2-40B4-BE49-F238E27FC236}">
                <a16:creationId xmlns:a16="http://schemas.microsoft.com/office/drawing/2014/main" id="{26759A7B-E758-1F2D-CCBE-095C205C3C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39973"/>
            <a:ext cx="3455953" cy="3062392"/>
          </a:xfrm>
          <a:prstGeom prst="rect">
            <a:avLst/>
          </a:prstGeom>
        </p:spPr>
      </p:pic>
    </p:spTree>
    <p:extLst>
      <p:ext uri="{BB962C8B-B14F-4D97-AF65-F5344CB8AC3E}">
        <p14:creationId xmlns:p14="http://schemas.microsoft.com/office/powerpoint/2010/main" val="26431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 Otsikkodia pieni aalt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descr="Kuva, joka sisältää kohteen symboli&#10;&#10;Kuvaus luotu automaattisesti">
            <a:extLst>
              <a:ext uri="{FF2B5EF4-FFF2-40B4-BE49-F238E27FC236}">
                <a16:creationId xmlns:a16="http://schemas.microsoft.com/office/drawing/2014/main" id="{7531B7A4-9961-9E01-EA8B-87102EBF1A2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17451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 Otsikkodia pieni aalto logoill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8" name="Kuva 7" descr="Kuva, joka sisältää kohteen symboli&#10;&#10;Kuvaus luotu automaattisesti">
            <a:extLst>
              <a:ext uri="{FF2B5EF4-FFF2-40B4-BE49-F238E27FC236}">
                <a16:creationId xmlns:a16="http://schemas.microsoft.com/office/drawing/2014/main" id="{DCE5E547-88E4-4F76-DE24-E3BB29D00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grpSp>
        <p:nvGrpSpPr>
          <p:cNvPr id="9" name="Ryhmä 8">
            <a:extLst>
              <a:ext uri="{FF2B5EF4-FFF2-40B4-BE49-F238E27FC236}">
                <a16:creationId xmlns:a16="http://schemas.microsoft.com/office/drawing/2014/main" id="{12B2717C-34A4-B748-4B58-0FF9B6BB93C6}"/>
              </a:ext>
            </a:extLst>
          </p:cNvPr>
          <p:cNvGrpSpPr/>
          <p:nvPr userDrawn="1"/>
        </p:nvGrpSpPr>
        <p:grpSpPr>
          <a:xfrm>
            <a:off x="785777" y="5959005"/>
            <a:ext cx="8772150" cy="715406"/>
            <a:chOff x="785777" y="5955084"/>
            <a:chExt cx="8705779" cy="709992"/>
          </a:xfrm>
        </p:grpSpPr>
        <p:pic>
          <p:nvPicPr>
            <p:cNvPr id="10" name="Kuva 9" descr="Kuva, joka sisältää kohteen musta, pimeys&#10;&#10;Kuvaus luotu automaattisesti">
              <a:extLst>
                <a:ext uri="{FF2B5EF4-FFF2-40B4-BE49-F238E27FC236}">
                  <a16:creationId xmlns:a16="http://schemas.microsoft.com/office/drawing/2014/main" id="{A45EF94C-53F3-A720-2A6B-A243BCCB95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828495" y="6110723"/>
              <a:ext cx="1663061" cy="554353"/>
            </a:xfrm>
            <a:prstGeom prst="rect">
              <a:avLst/>
            </a:prstGeom>
          </p:spPr>
        </p:pic>
        <p:pic>
          <p:nvPicPr>
            <p:cNvPr id="11" name="Kuva 10" descr="Kuva, joka sisältää kohteen Fontti, Grafiikka, kuvakaappaus, graafinen suunnittelu&#10;&#10;Kuvaus luotu automaattisesti">
              <a:extLst>
                <a:ext uri="{FF2B5EF4-FFF2-40B4-BE49-F238E27FC236}">
                  <a16:creationId xmlns:a16="http://schemas.microsoft.com/office/drawing/2014/main" id="{3478B0E3-C6B8-45D5-BE99-E66BB131E6D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37260" y="6089098"/>
              <a:ext cx="1884280" cy="488866"/>
            </a:xfrm>
            <a:prstGeom prst="rect">
              <a:avLst/>
            </a:prstGeom>
          </p:spPr>
        </p:pic>
        <p:pic>
          <p:nvPicPr>
            <p:cNvPr id="12" name="Kuva 11">
              <a:extLst>
                <a:ext uri="{FF2B5EF4-FFF2-40B4-BE49-F238E27FC236}">
                  <a16:creationId xmlns:a16="http://schemas.microsoft.com/office/drawing/2014/main" id="{BC386521-4193-7E12-7602-3E7F4EA22A7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2775585" y="6116699"/>
              <a:ext cx="1361548" cy="321506"/>
            </a:xfrm>
            <a:prstGeom prst="rect">
              <a:avLst/>
            </a:prstGeom>
          </p:spPr>
        </p:pic>
        <p:pic>
          <p:nvPicPr>
            <p:cNvPr id="13" name="Kuva 12">
              <a:extLst>
                <a:ext uri="{FF2B5EF4-FFF2-40B4-BE49-F238E27FC236}">
                  <a16:creationId xmlns:a16="http://schemas.microsoft.com/office/drawing/2014/main" id="{B923EB9E-0123-913A-6E67-258C946153AF}"/>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4359217" y="5955084"/>
              <a:ext cx="1555957" cy="613467"/>
            </a:xfrm>
            <a:prstGeom prst="rect">
              <a:avLst/>
            </a:prstGeom>
          </p:spPr>
        </p:pic>
        <p:pic>
          <p:nvPicPr>
            <p:cNvPr id="14" name="Kuva 13">
              <a:extLst>
                <a:ext uri="{FF2B5EF4-FFF2-40B4-BE49-F238E27FC236}">
                  <a16:creationId xmlns:a16="http://schemas.microsoft.com/office/drawing/2014/main" id="{A8D3570C-88F2-763F-5DB4-A106BE11578F}"/>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spTree>
    <p:extLst>
      <p:ext uri="{BB962C8B-B14F-4D97-AF65-F5344CB8AC3E}">
        <p14:creationId xmlns:p14="http://schemas.microsoft.com/office/powerpoint/2010/main" val="3390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9_Otsikkodia">
    <p:bg>
      <p:bgPr>
        <a:solidFill>
          <a:schemeClr val="accent4">
            <a:lumMod val="20000"/>
            <a:lumOff val="80000"/>
            <a:alpha val="52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818BD04-5B15-BA80-F237-DB46429BA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432662"/>
            <a:ext cx="5953539" cy="2387600"/>
          </a:xfrm>
        </p:spPr>
        <p:txBody>
          <a:bodyPr wrap="square" anchor="b">
            <a:normAutofit/>
          </a:bodyPr>
          <a:lstStyle>
            <a:lvl1pPr algn="l">
              <a:defRPr sz="48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010527"/>
            <a:ext cx="5953539" cy="706075"/>
          </a:xfrm>
        </p:spPr>
        <p:txBody>
          <a:bodyPr wrap="square">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8" name="Kuva 7">
            <a:extLst>
              <a:ext uri="{FF2B5EF4-FFF2-40B4-BE49-F238E27FC236}">
                <a16:creationId xmlns:a16="http://schemas.microsoft.com/office/drawing/2014/main" id="{F876C143-3A65-7903-D2CF-DDCAE53489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39973"/>
            <a:ext cx="3455953" cy="3062392"/>
          </a:xfrm>
          <a:prstGeom prst="rect">
            <a:avLst/>
          </a:prstGeom>
        </p:spPr>
      </p:pic>
      <p:grpSp>
        <p:nvGrpSpPr>
          <p:cNvPr id="22" name="Ryhmä 21">
            <a:extLst>
              <a:ext uri="{FF2B5EF4-FFF2-40B4-BE49-F238E27FC236}">
                <a16:creationId xmlns:a16="http://schemas.microsoft.com/office/drawing/2014/main" id="{E060D6F7-2677-6C97-627E-2E1619C996D7}"/>
              </a:ext>
            </a:extLst>
          </p:cNvPr>
          <p:cNvGrpSpPr/>
          <p:nvPr userDrawn="1"/>
        </p:nvGrpSpPr>
        <p:grpSpPr>
          <a:xfrm>
            <a:off x="683134" y="5964344"/>
            <a:ext cx="8578512" cy="618827"/>
            <a:chOff x="785775" y="5964344"/>
            <a:chExt cx="8578512" cy="618827"/>
          </a:xfrm>
        </p:grpSpPr>
        <p:pic>
          <p:nvPicPr>
            <p:cNvPr id="23" name="Kuva 22">
              <a:extLst>
                <a:ext uri="{FF2B5EF4-FFF2-40B4-BE49-F238E27FC236}">
                  <a16:creationId xmlns:a16="http://schemas.microsoft.com/office/drawing/2014/main" id="{3C37D8D9-7676-1F29-07CA-2B9D89EEBE6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24" name="Kuva 23">
              <a:extLst>
                <a:ext uri="{FF2B5EF4-FFF2-40B4-BE49-F238E27FC236}">
                  <a16:creationId xmlns:a16="http://schemas.microsoft.com/office/drawing/2014/main" id="{63B5F516-51D7-36A9-BD67-AC53E11C5D07}"/>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25" name="Kuva 24">
              <a:extLst>
                <a:ext uri="{FF2B5EF4-FFF2-40B4-BE49-F238E27FC236}">
                  <a16:creationId xmlns:a16="http://schemas.microsoft.com/office/drawing/2014/main" id="{05FC7211-1A83-01F1-1FB6-1C7794C5567A}"/>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26" name="Kuva 25">
              <a:extLst>
                <a:ext uri="{FF2B5EF4-FFF2-40B4-BE49-F238E27FC236}">
                  <a16:creationId xmlns:a16="http://schemas.microsoft.com/office/drawing/2014/main" id="{1FAAD688-6766-FD68-9C27-2067A5BF7C8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27" name="Kuva 26">
              <a:extLst>
                <a:ext uri="{FF2B5EF4-FFF2-40B4-BE49-F238E27FC236}">
                  <a16:creationId xmlns:a16="http://schemas.microsoft.com/office/drawing/2014/main" id="{9A0E34FE-156C-CDEB-8A73-E592F205A8EB}"/>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35773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LILA">
    <p:bg>
      <p:bgPr>
        <a:solidFill>
          <a:schemeClr val="bg2"/>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33489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Otsikko ja sisältö SININEN">
    <p:bg>
      <p:bgPr>
        <a:solidFill>
          <a:schemeClr val="accent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108795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Otsikko ja sisältö VIHREÄ">
    <p:bg>
      <p:bgPr>
        <a:solidFill>
          <a:schemeClr val="accent2"/>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41984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ERSIKKA">
    <p:bg>
      <p:bgPr>
        <a:solidFill>
          <a:schemeClr val="accent4"/>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165313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Otsikko ja sisältö BEIGE">
    <p:bg>
      <p:bgPr>
        <a:solidFill>
          <a:srgbClr val="F7F0E8"/>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5AA53CD1-2071-D68B-7D82-7BEAD06365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23679"/>
          <a:stretch/>
        </p:blipFill>
        <p:spPr>
          <a:xfrm flipV="1">
            <a:off x="3481437" y="0"/>
            <a:ext cx="8710563" cy="6858000"/>
          </a:xfrm>
          <a:prstGeom prst="rect">
            <a:avLst/>
          </a:prstGeom>
        </p:spPr>
      </p:pic>
      <p:sp>
        <p:nvSpPr>
          <p:cNvPr id="10" name="Suorakulmio 9">
            <a:extLst>
              <a:ext uri="{FF2B5EF4-FFF2-40B4-BE49-F238E27FC236}">
                <a16:creationId xmlns:a16="http://schemas.microsoft.com/office/drawing/2014/main" id="{D934167E-B8FD-6E04-FD92-4EEB461E4567}"/>
              </a:ext>
            </a:extLst>
          </p:cNvPr>
          <p:cNvSpPr/>
          <p:nvPr userDrawn="1"/>
        </p:nvSpPr>
        <p:spPr>
          <a:xfrm>
            <a:off x="0" y="0"/>
            <a:ext cx="350831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193645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Otsikko ja sisältö KokoVALKOINEN">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0273"/>
            <a:ext cx="8777748"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70FA0DB6-2A83-6616-39AB-2B8011EE31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207495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6" name="Rectangle 28">
            <a:extLst>
              <a:ext uri="{FF2B5EF4-FFF2-40B4-BE49-F238E27FC236}">
                <a16:creationId xmlns:a16="http://schemas.microsoft.com/office/drawing/2014/main" id="{75A9B994-4E7C-DDBC-898E-1C241B919D93}"/>
              </a:ext>
              <a:ext uri="{C183D7F6-B498-43B3-948B-1728B52AA6E4}">
                <adec:decorative xmlns:adec="http://schemas.microsoft.com/office/drawing/2017/decorative" val="1"/>
              </a:ext>
            </a:extLst>
          </p:cNvPr>
          <p:cNvSpPr/>
          <p:nvPr userDrawn="1"/>
        </p:nvSpPr>
        <p:spPr>
          <a:xfrm>
            <a:off x="803275" y="4097985"/>
            <a:ext cx="5230800" cy="1960250"/>
          </a:xfrm>
          <a:prstGeom prst="rect">
            <a:avLst/>
          </a:prstGeom>
          <a:solidFill>
            <a:srgbClr val="D2C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7" name="Rectangle 31">
            <a:extLst>
              <a:ext uri="{FF2B5EF4-FFF2-40B4-BE49-F238E27FC236}">
                <a16:creationId xmlns:a16="http://schemas.microsoft.com/office/drawing/2014/main" id="{524D71E2-9090-7F3C-5F81-C9981576B1E2}"/>
              </a:ext>
              <a:ext uri="{C183D7F6-B498-43B3-948B-1728B52AA6E4}">
                <adec:decorative xmlns:adec="http://schemas.microsoft.com/office/drawing/2017/decorative" val="1"/>
              </a:ext>
            </a:extLst>
          </p:cNvPr>
          <p:cNvSpPr/>
          <p:nvPr userDrawn="1"/>
        </p:nvSpPr>
        <p:spPr>
          <a:xfrm>
            <a:off x="6153570" y="2012103"/>
            <a:ext cx="5230800" cy="1961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8" name="Rectangle 34">
            <a:extLst>
              <a:ext uri="{FF2B5EF4-FFF2-40B4-BE49-F238E27FC236}">
                <a16:creationId xmlns:a16="http://schemas.microsoft.com/office/drawing/2014/main" id="{23EE552B-57EB-4219-ED27-439E8BEEE215}"/>
              </a:ext>
              <a:ext uri="{C183D7F6-B498-43B3-948B-1728B52AA6E4}">
                <adec:decorative xmlns:adec="http://schemas.microsoft.com/office/drawing/2017/decorative" val="1"/>
              </a:ext>
            </a:extLst>
          </p:cNvPr>
          <p:cNvSpPr/>
          <p:nvPr userDrawn="1"/>
        </p:nvSpPr>
        <p:spPr>
          <a:xfrm>
            <a:off x="6153570" y="4097985"/>
            <a:ext cx="5230800" cy="1960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8AB6E328-350A-937E-1093-56BEBF44C4E8}"/>
              </a:ext>
              <a:ext uri="{C183D7F6-B498-43B3-948B-1728B52AA6E4}">
                <adec:decorative xmlns:adec="http://schemas.microsoft.com/office/drawing/2017/decorative" val="1"/>
              </a:ext>
            </a:extLst>
          </p:cNvPr>
          <p:cNvSpPr/>
          <p:nvPr userDrawn="1"/>
        </p:nvSpPr>
        <p:spPr>
          <a:xfrm>
            <a:off x="803275" y="2012103"/>
            <a:ext cx="5230800" cy="1961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1210884" y="2255296"/>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2" name="Text Placeholder 3">
            <a:extLst>
              <a:ext uri="{FF2B5EF4-FFF2-40B4-BE49-F238E27FC236}">
                <a16:creationId xmlns:a16="http://schemas.microsoft.com/office/drawing/2014/main" id="{C85B3B99-8A4D-3C92-244D-C47695922AB3}"/>
              </a:ext>
            </a:extLst>
          </p:cNvPr>
          <p:cNvSpPr>
            <a:spLocks noGrp="1"/>
          </p:cNvSpPr>
          <p:nvPr>
            <p:ph type="body" sz="half" idx="2"/>
          </p:nvPr>
        </p:nvSpPr>
        <p:spPr>
          <a:xfrm>
            <a:off x="1211910" y="2677322"/>
            <a:ext cx="4452290" cy="998095"/>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539145" y="2232646"/>
            <a:ext cx="4414557" cy="418322"/>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6542825" y="2676496"/>
            <a:ext cx="4452290" cy="998095"/>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xt Placeholder 3">
            <a:extLst>
              <a:ext uri="{FF2B5EF4-FFF2-40B4-BE49-F238E27FC236}">
                <a16:creationId xmlns:a16="http://schemas.microsoft.com/office/drawing/2014/main" id="{8CAE678A-5595-6731-0B91-C9677FDE8954}"/>
              </a:ext>
            </a:extLst>
          </p:cNvPr>
          <p:cNvSpPr>
            <a:spLocks noGrp="1"/>
          </p:cNvSpPr>
          <p:nvPr>
            <p:ph type="body" sz="half" idx="21" hasCustomPrompt="1"/>
          </p:nvPr>
        </p:nvSpPr>
        <p:spPr>
          <a:xfrm>
            <a:off x="1211397" y="4382896"/>
            <a:ext cx="4414557"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6" name="Text Placeholder 3">
            <a:extLst>
              <a:ext uri="{FF2B5EF4-FFF2-40B4-BE49-F238E27FC236}">
                <a16:creationId xmlns:a16="http://schemas.microsoft.com/office/drawing/2014/main" id="{B7127DFB-228E-C22E-5EE5-71495B5F0145}"/>
              </a:ext>
            </a:extLst>
          </p:cNvPr>
          <p:cNvSpPr>
            <a:spLocks noGrp="1"/>
          </p:cNvSpPr>
          <p:nvPr>
            <p:ph type="body" sz="half" idx="20"/>
          </p:nvPr>
        </p:nvSpPr>
        <p:spPr>
          <a:xfrm>
            <a:off x="1211910" y="4782496"/>
            <a:ext cx="4413531" cy="1001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6539144" y="4335195"/>
            <a:ext cx="4414557"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6543484" y="4782496"/>
            <a:ext cx="4413531" cy="1001636"/>
          </a:xfrm>
        </p:spPr>
        <p:txBody>
          <a:bodyPr lIns="0" tIns="0" rIns="0" bIns="0" anchor="t" anchorCtr="0">
            <a:normAutofit/>
          </a:bodyPr>
          <a:lstStyle>
            <a:lvl1pPr marL="285750" indent="-285750">
              <a:lnSpc>
                <a:spcPct val="110000"/>
              </a:lnSpc>
              <a:spcBef>
                <a:spcPts val="0"/>
              </a:spcBef>
              <a:buClr>
                <a:schemeClr val="tx1"/>
              </a:buClr>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6820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SININEN">
    <p:bg>
      <p:bgPr>
        <a:solidFill>
          <a:schemeClr val="accent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wrap="square"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5" name="Kuva 14">
            <a:extLst>
              <a:ext uri="{FF2B5EF4-FFF2-40B4-BE49-F238E27FC236}">
                <a16:creationId xmlns:a16="http://schemas.microsoft.com/office/drawing/2014/main" id="{26759A7B-E758-1F2D-CCBE-095C205C3C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87345" y="339973"/>
            <a:ext cx="3455953" cy="3062392"/>
          </a:xfrm>
          <a:prstGeom prst="rect">
            <a:avLst/>
          </a:prstGeom>
        </p:spPr>
      </p:pic>
    </p:spTree>
    <p:extLst>
      <p:ext uri="{BB962C8B-B14F-4D97-AF65-F5344CB8AC3E}">
        <p14:creationId xmlns:p14="http://schemas.microsoft.com/office/powerpoint/2010/main" val="1611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palloa">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8DD5B31-2031-76F7-FDDC-651E70E0637C}"/>
              </a:ext>
            </a:extLst>
          </p:cNvPr>
          <p:cNvSpPr/>
          <p:nvPr userDrawn="1"/>
        </p:nvSpPr>
        <p:spPr>
          <a:xfrm>
            <a:off x="838200" y="2969549"/>
            <a:ext cx="2731291" cy="2731291"/>
          </a:xfrm>
          <a:prstGeom prst="ellipse">
            <a:avLst/>
          </a:prstGeom>
          <a:solidFill>
            <a:schemeClr val="tx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19" name="Ellipsi 18">
            <a:extLst>
              <a:ext uri="{FF2B5EF4-FFF2-40B4-BE49-F238E27FC236}">
                <a16:creationId xmlns:a16="http://schemas.microsoft.com/office/drawing/2014/main" id="{52AED2BC-0DDD-3DBD-57A5-3F2A294EA616}"/>
              </a:ext>
            </a:extLst>
          </p:cNvPr>
          <p:cNvSpPr/>
          <p:nvPr userDrawn="1"/>
        </p:nvSpPr>
        <p:spPr>
          <a:xfrm>
            <a:off x="3481338" y="1984379"/>
            <a:ext cx="2731291" cy="2731291"/>
          </a:xfrm>
          <a:prstGeom prst="ellipse">
            <a:avLst/>
          </a:prstGeom>
          <a:solidFill>
            <a:schemeClr val="accent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0" name="Ellipsi 19">
            <a:extLst>
              <a:ext uri="{FF2B5EF4-FFF2-40B4-BE49-F238E27FC236}">
                <a16:creationId xmlns:a16="http://schemas.microsoft.com/office/drawing/2014/main" id="{C915CB4D-C803-5EE0-C804-564A73DB986B}"/>
              </a:ext>
            </a:extLst>
          </p:cNvPr>
          <p:cNvSpPr/>
          <p:nvPr userDrawn="1"/>
        </p:nvSpPr>
        <p:spPr>
          <a:xfrm>
            <a:off x="6054047" y="3190186"/>
            <a:ext cx="2731291" cy="2731291"/>
          </a:xfrm>
          <a:prstGeom prst="ellipse">
            <a:avLst/>
          </a:prstGeom>
          <a:solidFill>
            <a:schemeClr val="bg2"/>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1" name="Ellipsi 20">
            <a:extLst>
              <a:ext uri="{FF2B5EF4-FFF2-40B4-BE49-F238E27FC236}">
                <a16:creationId xmlns:a16="http://schemas.microsoft.com/office/drawing/2014/main" id="{FB4FB434-8E61-FBC7-1CEF-D87ACF482A84}"/>
              </a:ext>
            </a:extLst>
          </p:cNvPr>
          <p:cNvSpPr/>
          <p:nvPr userDrawn="1"/>
        </p:nvSpPr>
        <p:spPr>
          <a:xfrm>
            <a:off x="8697185" y="2063354"/>
            <a:ext cx="2731291" cy="2731291"/>
          </a:xfrm>
          <a:prstGeom prst="ellipse">
            <a:avLst/>
          </a:prstGeom>
          <a:solidFill>
            <a:schemeClr val="accent4"/>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1104695" y="3607226"/>
            <a:ext cx="2198300" cy="418322"/>
          </a:xfrm>
        </p:spPr>
        <p:txBody>
          <a:bodyPr lIns="0" tIns="0" rIns="0" bIns="0">
            <a:normAutofit/>
          </a:bodyPr>
          <a:lstStyle>
            <a:lvl1pPr marL="0" indent="0" algn="ctr">
              <a:buFontTx/>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2" name="Text Placeholder 3">
            <a:extLst>
              <a:ext uri="{FF2B5EF4-FFF2-40B4-BE49-F238E27FC236}">
                <a16:creationId xmlns:a16="http://schemas.microsoft.com/office/drawing/2014/main" id="{C85B3B99-8A4D-3C92-244D-C47695922AB3}"/>
              </a:ext>
            </a:extLst>
          </p:cNvPr>
          <p:cNvSpPr>
            <a:spLocks noGrp="1"/>
          </p:cNvSpPr>
          <p:nvPr>
            <p:ph type="body" sz="half" idx="2"/>
          </p:nvPr>
        </p:nvSpPr>
        <p:spPr>
          <a:xfrm>
            <a:off x="1095300" y="4029252"/>
            <a:ext cx="2217090" cy="998095"/>
          </a:xfrm>
        </p:spPr>
        <p:txBody>
          <a:bodyPr lIns="0" tIns="0" rIns="0" bIns="0" anchor="t" anchorCtr="0">
            <a:normAutofit/>
          </a:bodyPr>
          <a:lstStyle>
            <a:lvl1pPr marL="0" indent="0" algn="ctr">
              <a:lnSpc>
                <a:spcPct val="110000"/>
              </a:lnSpc>
              <a:spcBef>
                <a:spcPts val="0"/>
              </a:spcBef>
              <a:buClr>
                <a:schemeClr val="bg1"/>
              </a:buClr>
              <a:buFontTx/>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Muokkaa tekstin perustyylejä napsauttamalla</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539582" y="3827863"/>
            <a:ext cx="1760220" cy="418322"/>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6532060" y="4249889"/>
            <a:ext cx="1775265" cy="998095"/>
          </a:xfrm>
        </p:spPr>
        <p:txBody>
          <a:bodyPr lIns="0" tIns="0" rIns="0" bIns="0" anchor="t" anchorCtr="0">
            <a:normAutofit/>
          </a:bodyPr>
          <a:lstStyle>
            <a:lvl1pPr marL="0" indent="0" algn="ctr">
              <a:lnSpc>
                <a:spcPct val="110000"/>
              </a:lnSpc>
              <a:spcBef>
                <a:spcPts val="0"/>
              </a:spcBef>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9182720" y="2701031"/>
            <a:ext cx="1760220" cy="399600"/>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9182925" y="3123057"/>
            <a:ext cx="1759811" cy="1001636"/>
          </a:xfrm>
        </p:spPr>
        <p:txBody>
          <a:bodyPr lIns="0" tIns="0" rIns="0" bIns="0" anchor="t" anchorCtr="0">
            <a:normAutofit/>
          </a:bodyPr>
          <a:lstStyle>
            <a:lvl1pPr marL="0" indent="0" algn="ctr">
              <a:lnSpc>
                <a:spcPct val="110000"/>
              </a:lnSpc>
              <a:spcBef>
                <a:spcPts val="0"/>
              </a:spcBef>
              <a:buClr>
                <a:schemeClr val="tx1"/>
              </a:buClr>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22" name="Text Placeholder 3">
            <a:extLst>
              <a:ext uri="{FF2B5EF4-FFF2-40B4-BE49-F238E27FC236}">
                <a16:creationId xmlns:a16="http://schemas.microsoft.com/office/drawing/2014/main" id="{B2F9B8EE-BB9C-DEE2-F1DA-1A21C355A001}"/>
              </a:ext>
            </a:extLst>
          </p:cNvPr>
          <p:cNvSpPr>
            <a:spLocks noGrp="1"/>
          </p:cNvSpPr>
          <p:nvPr>
            <p:ph type="body" sz="half" idx="27" hasCustomPrompt="1"/>
          </p:nvPr>
        </p:nvSpPr>
        <p:spPr>
          <a:xfrm>
            <a:off x="3747833" y="2622056"/>
            <a:ext cx="2198300" cy="418322"/>
          </a:xfrm>
        </p:spPr>
        <p:txBody>
          <a:bodyPr lIns="0" tIns="0" rIns="0" bIns="0">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AA7C963F-20AE-7467-770B-25CE57F03540}"/>
              </a:ext>
            </a:extLst>
          </p:cNvPr>
          <p:cNvSpPr>
            <a:spLocks noGrp="1"/>
          </p:cNvSpPr>
          <p:nvPr>
            <p:ph type="body" sz="half" idx="28"/>
          </p:nvPr>
        </p:nvSpPr>
        <p:spPr>
          <a:xfrm>
            <a:off x="3738438" y="3044082"/>
            <a:ext cx="2217090" cy="998095"/>
          </a:xfrm>
        </p:spPr>
        <p:txBody>
          <a:bodyPr lIns="0" tIns="0" rIns="0" bIns="0" anchor="t" anchorCtr="0">
            <a:normAutofit/>
          </a:bodyPr>
          <a:lstStyle>
            <a:lvl1pPr marL="0" indent="0" algn="ctr">
              <a:lnSpc>
                <a:spcPct val="110000"/>
              </a:lnSpc>
              <a:spcBef>
                <a:spcPts val="0"/>
              </a:spcBef>
              <a:buClr>
                <a:schemeClr val="bg1"/>
              </a:buClr>
              <a:buFontTx/>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Muokkaa tekstin perustyylejä napsauttamalla</a:t>
            </a:r>
          </a:p>
        </p:txBody>
      </p:sp>
      <p:pic>
        <p:nvPicPr>
          <p:cNvPr id="27" name="Kuva 26" descr="Kuva, joka sisältää kohteen symboli&#10;&#10;Kuvaus luotu automaattisesti">
            <a:extLst>
              <a:ext uri="{FF2B5EF4-FFF2-40B4-BE49-F238E27FC236}">
                <a16:creationId xmlns:a16="http://schemas.microsoft.com/office/drawing/2014/main" id="{F45D3BF4-CBFF-F9CF-638B-D18F8B8760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4700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ljä palloa">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8DD5B31-2031-76F7-FDDC-651E70E0637C}"/>
              </a:ext>
            </a:extLst>
          </p:cNvPr>
          <p:cNvSpPr/>
          <p:nvPr userDrawn="1"/>
        </p:nvSpPr>
        <p:spPr>
          <a:xfrm>
            <a:off x="923673" y="2683799"/>
            <a:ext cx="2165125" cy="2165125"/>
          </a:xfrm>
          <a:prstGeom prst="ellipse">
            <a:avLst/>
          </a:prstGeom>
          <a:solidFill>
            <a:schemeClr val="tx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19" name="Ellipsi 18">
            <a:extLst>
              <a:ext uri="{FF2B5EF4-FFF2-40B4-BE49-F238E27FC236}">
                <a16:creationId xmlns:a16="http://schemas.microsoft.com/office/drawing/2014/main" id="{52AED2BC-0DDD-3DBD-57A5-3F2A294EA616}"/>
              </a:ext>
            </a:extLst>
          </p:cNvPr>
          <p:cNvSpPr/>
          <p:nvPr userDrawn="1"/>
        </p:nvSpPr>
        <p:spPr>
          <a:xfrm>
            <a:off x="3488860" y="2683799"/>
            <a:ext cx="2165125" cy="2165125"/>
          </a:xfrm>
          <a:prstGeom prst="ellipse">
            <a:avLst/>
          </a:prstGeom>
          <a:solidFill>
            <a:schemeClr val="accent1"/>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0" name="Ellipsi 19">
            <a:extLst>
              <a:ext uri="{FF2B5EF4-FFF2-40B4-BE49-F238E27FC236}">
                <a16:creationId xmlns:a16="http://schemas.microsoft.com/office/drawing/2014/main" id="{C915CB4D-C803-5EE0-C804-564A73DB986B}"/>
              </a:ext>
            </a:extLst>
          </p:cNvPr>
          <p:cNvSpPr/>
          <p:nvPr userDrawn="1"/>
        </p:nvSpPr>
        <p:spPr>
          <a:xfrm>
            <a:off x="6054047" y="2683798"/>
            <a:ext cx="2165125" cy="2165125"/>
          </a:xfrm>
          <a:prstGeom prst="ellipse">
            <a:avLst/>
          </a:prstGeom>
          <a:solidFill>
            <a:schemeClr val="bg2"/>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1" name="Ellipsi 20">
            <a:extLst>
              <a:ext uri="{FF2B5EF4-FFF2-40B4-BE49-F238E27FC236}">
                <a16:creationId xmlns:a16="http://schemas.microsoft.com/office/drawing/2014/main" id="{FB4FB434-8E61-FBC7-1CEF-D87ACF482A84}"/>
              </a:ext>
            </a:extLst>
          </p:cNvPr>
          <p:cNvSpPr/>
          <p:nvPr userDrawn="1"/>
        </p:nvSpPr>
        <p:spPr>
          <a:xfrm>
            <a:off x="8619234" y="2683799"/>
            <a:ext cx="2165125" cy="2165125"/>
          </a:xfrm>
          <a:prstGeom prst="ellipse">
            <a:avLst/>
          </a:prstGeom>
          <a:solidFill>
            <a:schemeClr val="accent4"/>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a:p>
        </p:txBody>
      </p:sp>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11" name="Text Placeholder 3">
            <a:extLst>
              <a:ext uri="{FF2B5EF4-FFF2-40B4-BE49-F238E27FC236}">
                <a16:creationId xmlns:a16="http://schemas.microsoft.com/office/drawing/2014/main" id="{88038472-ECD4-B02E-897F-25D848C25577}"/>
              </a:ext>
            </a:extLst>
          </p:cNvPr>
          <p:cNvSpPr>
            <a:spLocks noGrp="1"/>
          </p:cNvSpPr>
          <p:nvPr>
            <p:ph type="body" sz="half" idx="22" hasCustomPrompt="1"/>
          </p:nvPr>
        </p:nvSpPr>
        <p:spPr>
          <a:xfrm>
            <a:off x="907086" y="2975769"/>
            <a:ext cx="2198300" cy="1593850"/>
          </a:xfrm>
        </p:spPr>
        <p:txBody>
          <a:bodyPr lIns="0" tIns="0" rIns="0" bIns="0" anchor="ctr">
            <a:normAutofit/>
          </a:bodyPr>
          <a:lstStyle>
            <a:lvl1pPr marL="0" indent="0" algn="ctr">
              <a:buFontTx/>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6256499" y="2971800"/>
            <a:ext cx="176022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8821686" y="2971800"/>
            <a:ext cx="176022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2" name="Text Placeholder 3">
            <a:extLst>
              <a:ext uri="{FF2B5EF4-FFF2-40B4-BE49-F238E27FC236}">
                <a16:creationId xmlns:a16="http://schemas.microsoft.com/office/drawing/2014/main" id="{B2F9B8EE-BB9C-DEE2-F1DA-1A21C355A001}"/>
              </a:ext>
            </a:extLst>
          </p:cNvPr>
          <p:cNvSpPr>
            <a:spLocks noGrp="1"/>
          </p:cNvSpPr>
          <p:nvPr>
            <p:ph type="body" sz="half" idx="27" hasCustomPrompt="1"/>
          </p:nvPr>
        </p:nvSpPr>
        <p:spPr>
          <a:xfrm>
            <a:off x="3472273" y="2971800"/>
            <a:ext cx="2198300" cy="1593850"/>
          </a:xfrm>
        </p:spPr>
        <p:txBody>
          <a:bodyPr lIns="0" tIns="0" rIns="0" bIns="0" anchor="ctr">
            <a:normAutofit/>
          </a:bodyPr>
          <a:lstStyle>
            <a:lvl1pPr marL="0" indent="0" algn="ctr">
              <a:buFontTx/>
              <a:buNone/>
              <a:defRPr sz="16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pic>
        <p:nvPicPr>
          <p:cNvPr id="27" name="Kuva 26" descr="Kuva, joka sisältää kohteen symboli&#10;&#10;Kuvaus luotu automaattisesti">
            <a:extLst>
              <a:ext uri="{FF2B5EF4-FFF2-40B4-BE49-F238E27FC236}">
                <a16:creationId xmlns:a16="http://schemas.microsoft.com/office/drawing/2014/main" id="{F45D3BF4-CBFF-F9CF-638B-D18F8B8760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232015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lme  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
        <p:nvSpPr>
          <p:cNvPr id="6" name="Rectangle 28">
            <a:extLst>
              <a:ext uri="{FF2B5EF4-FFF2-40B4-BE49-F238E27FC236}">
                <a16:creationId xmlns:a16="http://schemas.microsoft.com/office/drawing/2014/main" id="{75A9B994-4E7C-DDBC-898E-1C241B919D93}"/>
              </a:ext>
              <a:ext uri="{C183D7F6-B498-43B3-948B-1728B52AA6E4}">
                <adec:decorative xmlns:adec="http://schemas.microsoft.com/office/drawing/2017/decorative" val="1"/>
              </a:ext>
            </a:extLst>
          </p:cNvPr>
          <p:cNvSpPr/>
          <p:nvPr userDrawn="1"/>
        </p:nvSpPr>
        <p:spPr>
          <a:xfrm>
            <a:off x="803275" y="2011835"/>
            <a:ext cx="3096000" cy="4046132"/>
          </a:xfrm>
          <a:prstGeom prst="rect">
            <a:avLst/>
          </a:prstGeom>
          <a:solidFill>
            <a:srgbClr val="D2C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7" name="Rectangle 31">
            <a:extLst>
              <a:ext uri="{FF2B5EF4-FFF2-40B4-BE49-F238E27FC236}">
                <a16:creationId xmlns:a16="http://schemas.microsoft.com/office/drawing/2014/main" id="{524D71E2-9090-7F3C-5F81-C9981576B1E2}"/>
              </a:ext>
              <a:ext uri="{C183D7F6-B498-43B3-948B-1728B52AA6E4}">
                <adec:decorative xmlns:adec="http://schemas.microsoft.com/office/drawing/2017/decorative" val="1"/>
              </a:ext>
            </a:extLst>
          </p:cNvPr>
          <p:cNvSpPr/>
          <p:nvPr userDrawn="1"/>
        </p:nvSpPr>
        <p:spPr>
          <a:xfrm>
            <a:off x="4042629" y="2011835"/>
            <a:ext cx="3096000" cy="4046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8" name="Rectangle 34">
            <a:extLst>
              <a:ext uri="{FF2B5EF4-FFF2-40B4-BE49-F238E27FC236}">
                <a16:creationId xmlns:a16="http://schemas.microsoft.com/office/drawing/2014/main" id="{23EE552B-57EB-4219-ED27-439E8BEEE215}"/>
              </a:ext>
              <a:ext uri="{C183D7F6-B498-43B3-948B-1728B52AA6E4}">
                <adec:decorative xmlns:adec="http://schemas.microsoft.com/office/drawing/2017/decorative" val="1"/>
              </a:ext>
            </a:extLst>
          </p:cNvPr>
          <p:cNvSpPr/>
          <p:nvPr userDrawn="1"/>
        </p:nvSpPr>
        <p:spPr>
          <a:xfrm>
            <a:off x="7281984" y="2011835"/>
            <a:ext cx="3096000" cy="404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13" name="Text Placeholder 3">
            <a:extLst>
              <a:ext uri="{FF2B5EF4-FFF2-40B4-BE49-F238E27FC236}">
                <a16:creationId xmlns:a16="http://schemas.microsoft.com/office/drawing/2014/main" id="{A48DF40D-7936-E454-D725-D99015A96FBF}"/>
              </a:ext>
            </a:extLst>
          </p:cNvPr>
          <p:cNvSpPr>
            <a:spLocks noGrp="1"/>
          </p:cNvSpPr>
          <p:nvPr>
            <p:ph type="body" sz="half" idx="24" hasCustomPrompt="1"/>
          </p:nvPr>
        </p:nvSpPr>
        <p:spPr>
          <a:xfrm>
            <a:off x="4349283" y="2232646"/>
            <a:ext cx="2207279" cy="418322"/>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4" name="Text Placeholder 3">
            <a:extLst>
              <a:ext uri="{FF2B5EF4-FFF2-40B4-BE49-F238E27FC236}">
                <a16:creationId xmlns:a16="http://schemas.microsoft.com/office/drawing/2014/main" id="{90A52153-0505-F188-1875-81CA07450225}"/>
              </a:ext>
            </a:extLst>
          </p:cNvPr>
          <p:cNvSpPr>
            <a:spLocks noGrp="1"/>
          </p:cNvSpPr>
          <p:nvPr>
            <p:ph type="body" sz="half" idx="23"/>
          </p:nvPr>
        </p:nvSpPr>
        <p:spPr>
          <a:xfrm>
            <a:off x="4352963" y="2676496"/>
            <a:ext cx="2203599" cy="3018910"/>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Text Placeholder 3">
            <a:extLst>
              <a:ext uri="{FF2B5EF4-FFF2-40B4-BE49-F238E27FC236}">
                <a16:creationId xmlns:a16="http://schemas.microsoft.com/office/drawing/2014/main" id="{8CAE678A-5595-6731-0B91-C9677FDE8954}"/>
              </a:ext>
            </a:extLst>
          </p:cNvPr>
          <p:cNvSpPr>
            <a:spLocks noGrp="1"/>
          </p:cNvSpPr>
          <p:nvPr>
            <p:ph type="body" sz="half" idx="21" hasCustomPrompt="1"/>
          </p:nvPr>
        </p:nvSpPr>
        <p:spPr>
          <a:xfrm>
            <a:off x="1063351" y="2232646"/>
            <a:ext cx="2298179" cy="451855"/>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6" name="Text Placeholder 3">
            <a:extLst>
              <a:ext uri="{FF2B5EF4-FFF2-40B4-BE49-F238E27FC236}">
                <a16:creationId xmlns:a16="http://schemas.microsoft.com/office/drawing/2014/main" id="{B7127DFB-228E-C22E-5EE5-71495B5F0145}"/>
              </a:ext>
            </a:extLst>
          </p:cNvPr>
          <p:cNvSpPr>
            <a:spLocks noGrp="1"/>
          </p:cNvSpPr>
          <p:nvPr>
            <p:ph type="body" sz="half" idx="20"/>
          </p:nvPr>
        </p:nvSpPr>
        <p:spPr>
          <a:xfrm>
            <a:off x="1063864" y="2676496"/>
            <a:ext cx="2297645" cy="3107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7" name="Text Placeholder 3">
            <a:extLst>
              <a:ext uri="{FF2B5EF4-FFF2-40B4-BE49-F238E27FC236}">
                <a16:creationId xmlns:a16="http://schemas.microsoft.com/office/drawing/2014/main" id="{338B982B-03D9-51DB-53E9-5A52579AA111}"/>
              </a:ext>
            </a:extLst>
          </p:cNvPr>
          <p:cNvSpPr>
            <a:spLocks noGrp="1"/>
          </p:cNvSpPr>
          <p:nvPr>
            <p:ph type="body" sz="half" idx="26" hasCustomPrompt="1"/>
          </p:nvPr>
        </p:nvSpPr>
        <p:spPr>
          <a:xfrm>
            <a:off x="7596213" y="2251368"/>
            <a:ext cx="2357684" cy="399600"/>
          </a:xfrm>
        </p:spPr>
        <p:txBody>
          <a:bodyPr lIns="0" tIns="0" rIns="0" bIns="0">
            <a:normAutofit/>
          </a:bodyPr>
          <a:lstStyle>
            <a:lvl1pPr marL="0" indent="0">
              <a:buNone/>
              <a:defRPr sz="2100" b="1">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1BDF3A20-5FF2-3D1F-F7C7-F191FF011DE1}"/>
              </a:ext>
            </a:extLst>
          </p:cNvPr>
          <p:cNvSpPr>
            <a:spLocks noGrp="1"/>
          </p:cNvSpPr>
          <p:nvPr>
            <p:ph type="body" sz="half" idx="25"/>
          </p:nvPr>
        </p:nvSpPr>
        <p:spPr>
          <a:xfrm>
            <a:off x="7596214" y="2684500"/>
            <a:ext cx="2357684" cy="3099631"/>
          </a:xfrm>
        </p:spPr>
        <p:txBody>
          <a:bodyPr lIns="0" tIns="0" rIns="0" bIns="0" anchor="t" anchorCtr="0">
            <a:normAutofit/>
          </a:bodyPr>
          <a:lstStyle>
            <a:lvl1pPr marL="285750" indent="-285750">
              <a:lnSpc>
                <a:spcPct val="110000"/>
              </a:lnSpc>
              <a:spcBef>
                <a:spcPts val="0"/>
              </a:spcBef>
              <a:buClr>
                <a:schemeClr val="tx1"/>
              </a:buClr>
              <a:buFont typeface="Arial" panose="020B0604020202020204" pitchFamily="34" charset="0"/>
              <a:buChar char="•"/>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8037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811304" cy="2852737"/>
          </a:xfrm>
        </p:spPr>
        <p:txBody>
          <a:bodyPr anchor="b">
            <a:normAutofit/>
          </a:bodyPr>
          <a:lstStyle>
            <a:lvl1pPr>
              <a:defRPr sz="4400">
                <a:solidFill>
                  <a:schemeClr val="bg1"/>
                </a:solidFill>
              </a:defRPr>
            </a:lvl1pPr>
          </a:lstStyle>
          <a:p>
            <a:r>
              <a:rPr lang="fi-FI" dirty="0"/>
              <a:t>Väliotsikkodia</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9458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äliotsikkodia valokuvall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471670" cy="2852737"/>
          </a:xfrm>
        </p:spPr>
        <p:txBody>
          <a:bodyPr anchor="b">
            <a:normAutofit/>
          </a:bodyPr>
          <a:lstStyle>
            <a:lvl1pPr>
              <a:defRPr sz="4400">
                <a:solidFill>
                  <a:schemeClr val="bg1"/>
                </a:solidFill>
              </a:defRPr>
            </a:lvl1pPr>
          </a:lstStyle>
          <a:p>
            <a:r>
              <a:rPr lang="fi-FI" dirty="0"/>
              <a:t>Väliotsikkodia valokuvalla</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1209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äliotsikkodia valokuvalla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4471670" cy="2852737"/>
          </a:xfrm>
        </p:spPr>
        <p:txBody>
          <a:bodyPr anchor="b">
            <a:normAutofit/>
          </a:bodyPr>
          <a:lstStyle>
            <a:lvl1pPr>
              <a:defRPr sz="4400">
                <a:solidFill>
                  <a:schemeClr val="tx1"/>
                </a:solidFill>
              </a:defRPr>
            </a:lvl1pPr>
          </a:lstStyle>
          <a:p>
            <a:r>
              <a:rPr lang="fi-FI" dirty="0"/>
              <a:t>Väliotsikkodia valokuvalla 2</a:t>
            </a:r>
            <a:endParaRPr lang="en-GB" dirty="0"/>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79839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05FE6E-96BE-8976-54CC-3F2CAADE3B89}"/>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2EAE2F99-DD3A-477C-2A7F-1C0B6CFC7923}"/>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4" name="Alatunnisteen paikkamerkki 3">
            <a:extLst>
              <a:ext uri="{FF2B5EF4-FFF2-40B4-BE49-F238E27FC236}">
                <a16:creationId xmlns:a16="http://schemas.microsoft.com/office/drawing/2014/main" id="{0AD2475B-EED0-6049-CC48-ED94E47CB0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575532EE-39E8-E950-CFB7-B3B156240333}"/>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1270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ieni kaari LILA">
    <p:bg>
      <p:bgPr>
        <a:solidFill>
          <a:schemeClr val="bg2"/>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A8E964B-9025-7670-C5FA-45C627FA9B7D}"/>
              </a:ext>
            </a:extLst>
          </p:cNvPr>
          <p:cNvSpPr/>
          <p:nvPr userDrawn="1"/>
        </p:nvSpPr>
        <p:spPr>
          <a:xfrm>
            <a:off x="0" y="0"/>
            <a:ext cx="92433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Kuva 8">
            <a:extLst>
              <a:ext uri="{FF2B5EF4-FFF2-40B4-BE49-F238E27FC236}">
                <a16:creationId xmlns:a16="http://schemas.microsoft.com/office/drawing/2014/main" id="{783117D5-424B-6624-BB43-C7EDC87E6D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339" y="0"/>
            <a:ext cx="10340825" cy="6858000"/>
          </a:xfrm>
          <a:prstGeom prst="rect">
            <a:avLst/>
          </a:prstGeom>
        </p:spPr>
      </p:pic>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a:xfrm>
            <a:off x="838200" y="936523"/>
            <a:ext cx="7007942"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901658"/>
            <a:ext cx="7007942"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5411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Kuvapohja1">
    <p:bg>
      <p:bgPr>
        <a:solidFill>
          <a:schemeClr val="tx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92C7EB9A-710B-5E65-2BCD-126BD58038FC}"/>
              </a:ext>
            </a:extLst>
          </p:cNvPr>
          <p:cNvSpPr>
            <a:spLocks noGrp="1"/>
          </p:cNvSpPr>
          <p:nvPr>
            <p:ph type="pic" sz="quarter" idx="13"/>
          </p:nvPr>
        </p:nvSpPr>
        <p:spPr>
          <a:xfrm>
            <a:off x="0" y="0"/>
            <a:ext cx="11275218" cy="6865122"/>
          </a:xfrm>
          <a:custGeom>
            <a:avLst/>
            <a:gdLst>
              <a:gd name="connsiteX0" fmla="*/ 0 w 8286750"/>
              <a:gd name="connsiteY0" fmla="*/ 0 h 6856413"/>
              <a:gd name="connsiteX1" fmla="*/ 4143375 w 8286750"/>
              <a:gd name="connsiteY1" fmla="*/ 0 h 6856413"/>
              <a:gd name="connsiteX2" fmla="*/ 8286750 w 8286750"/>
              <a:gd name="connsiteY2" fmla="*/ 3428207 h 6856413"/>
              <a:gd name="connsiteX3" fmla="*/ 4143375 w 8286750"/>
              <a:gd name="connsiteY3" fmla="*/ 6856414 h 6856413"/>
              <a:gd name="connsiteX4" fmla="*/ 0 w 8286750"/>
              <a:gd name="connsiteY4" fmla="*/ 6856413 h 6856413"/>
              <a:gd name="connsiteX5" fmla="*/ 0 w 8286750"/>
              <a:gd name="connsiteY5" fmla="*/ 0 h 6856413"/>
              <a:gd name="connsiteX0" fmla="*/ 0 w 8784661"/>
              <a:gd name="connsiteY0" fmla="*/ 8708 h 6865122"/>
              <a:gd name="connsiteX1" fmla="*/ 7173958 w 8784661"/>
              <a:gd name="connsiteY1" fmla="*/ 0 h 6865122"/>
              <a:gd name="connsiteX2" fmla="*/ 8286750 w 8784661"/>
              <a:gd name="connsiteY2" fmla="*/ 3436915 h 6865122"/>
              <a:gd name="connsiteX3" fmla="*/ 4143375 w 8784661"/>
              <a:gd name="connsiteY3" fmla="*/ 6865122 h 6865122"/>
              <a:gd name="connsiteX4" fmla="*/ 0 w 8784661"/>
              <a:gd name="connsiteY4" fmla="*/ 6865121 h 6865122"/>
              <a:gd name="connsiteX5" fmla="*/ 0 w 8784661"/>
              <a:gd name="connsiteY5" fmla="*/ 8708 h 6865122"/>
              <a:gd name="connsiteX0" fmla="*/ 0 w 8327012"/>
              <a:gd name="connsiteY0" fmla="*/ 8708 h 6865122"/>
              <a:gd name="connsiteX1" fmla="*/ 7173958 w 8327012"/>
              <a:gd name="connsiteY1" fmla="*/ 0 h 6865122"/>
              <a:gd name="connsiteX2" fmla="*/ 8286750 w 8327012"/>
              <a:gd name="connsiteY2" fmla="*/ 3436915 h 6865122"/>
              <a:gd name="connsiteX3" fmla="*/ 4143375 w 8327012"/>
              <a:gd name="connsiteY3" fmla="*/ 6865122 h 6865122"/>
              <a:gd name="connsiteX4" fmla="*/ 0 w 8327012"/>
              <a:gd name="connsiteY4" fmla="*/ 6865121 h 6865122"/>
              <a:gd name="connsiteX5" fmla="*/ 0 w 8327012"/>
              <a:gd name="connsiteY5" fmla="*/ 8708 h 6865122"/>
              <a:gd name="connsiteX0" fmla="*/ 0 w 11029625"/>
              <a:gd name="connsiteY0" fmla="*/ 8708 h 6865121"/>
              <a:gd name="connsiteX1" fmla="*/ 7173958 w 11029625"/>
              <a:gd name="connsiteY1" fmla="*/ 0 h 6865121"/>
              <a:gd name="connsiteX2" fmla="*/ 8286750 w 11029625"/>
              <a:gd name="connsiteY2" fmla="*/ 3436915 h 6865121"/>
              <a:gd name="connsiteX3" fmla="*/ 10300335 w 11029625"/>
              <a:gd name="connsiteY3" fmla="*/ 6856413 h 6865121"/>
              <a:gd name="connsiteX4" fmla="*/ 0 w 11029625"/>
              <a:gd name="connsiteY4" fmla="*/ 6865121 h 6865121"/>
              <a:gd name="connsiteX5" fmla="*/ 0 w 11029625"/>
              <a:gd name="connsiteY5" fmla="*/ 8708 h 6865121"/>
              <a:gd name="connsiteX0" fmla="*/ 0 w 10975887"/>
              <a:gd name="connsiteY0" fmla="*/ 8708 h 6865121"/>
              <a:gd name="connsiteX1" fmla="*/ 7173958 w 10975887"/>
              <a:gd name="connsiteY1" fmla="*/ 0 h 6865121"/>
              <a:gd name="connsiteX2" fmla="*/ 7851322 w 10975887"/>
              <a:gd name="connsiteY2" fmla="*/ 3079864 h 6865121"/>
              <a:gd name="connsiteX3" fmla="*/ 10300335 w 10975887"/>
              <a:gd name="connsiteY3" fmla="*/ 6856413 h 6865121"/>
              <a:gd name="connsiteX4" fmla="*/ 0 w 10975887"/>
              <a:gd name="connsiteY4" fmla="*/ 6865121 h 6865121"/>
              <a:gd name="connsiteX5" fmla="*/ 0 w 10975887"/>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912"/>
              <a:gd name="connsiteY0" fmla="*/ 8708 h 6865121"/>
              <a:gd name="connsiteX1" fmla="*/ 7173958 w 10302912"/>
              <a:gd name="connsiteY1" fmla="*/ 0 h 6865121"/>
              <a:gd name="connsiteX2" fmla="*/ 8565425 w 10302912"/>
              <a:gd name="connsiteY2" fmla="*/ 3436916 h 6865121"/>
              <a:gd name="connsiteX3" fmla="*/ 10300335 w 10302912"/>
              <a:gd name="connsiteY3" fmla="*/ 6856413 h 6865121"/>
              <a:gd name="connsiteX4" fmla="*/ 0 w 10302912"/>
              <a:gd name="connsiteY4" fmla="*/ 6865121 h 6865121"/>
              <a:gd name="connsiteX5" fmla="*/ 0 w 10302912"/>
              <a:gd name="connsiteY5" fmla="*/ 8708 h 6865121"/>
              <a:gd name="connsiteX0" fmla="*/ 0 w 10303608"/>
              <a:gd name="connsiteY0" fmla="*/ 8708 h 6865121"/>
              <a:gd name="connsiteX1" fmla="*/ 7173958 w 10303608"/>
              <a:gd name="connsiteY1" fmla="*/ 0 h 6865121"/>
              <a:gd name="connsiteX2" fmla="*/ 8565425 w 10303608"/>
              <a:gd name="connsiteY2" fmla="*/ 3436916 h 6865121"/>
              <a:gd name="connsiteX3" fmla="*/ 10300335 w 10303608"/>
              <a:gd name="connsiteY3" fmla="*/ 6856413 h 6865121"/>
              <a:gd name="connsiteX4" fmla="*/ 0 w 10303608"/>
              <a:gd name="connsiteY4" fmla="*/ 6865121 h 6865121"/>
              <a:gd name="connsiteX5" fmla="*/ 0 w 10303608"/>
              <a:gd name="connsiteY5" fmla="*/ 8708 h 6865121"/>
              <a:gd name="connsiteX0" fmla="*/ 0 w 10302063"/>
              <a:gd name="connsiteY0" fmla="*/ 8708 h 6865121"/>
              <a:gd name="connsiteX1" fmla="*/ 7173958 w 10302063"/>
              <a:gd name="connsiteY1" fmla="*/ 0 h 6865121"/>
              <a:gd name="connsiteX2" fmla="*/ 7624899 w 10302063"/>
              <a:gd name="connsiteY2" fmla="*/ 3489167 h 6865121"/>
              <a:gd name="connsiteX3" fmla="*/ 10300335 w 10302063"/>
              <a:gd name="connsiteY3" fmla="*/ 6856413 h 6865121"/>
              <a:gd name="connsiteX4" fmla="*/ 0 w 10302063"/>
              <a:gd name="connsiteY4" fmla="*/ 6865121 h 6865121"/>
              <a:gd name="connsiteX5" fmla="*/ 0 w 10302063"/>
              <a:gd name="connsiteY5" fmla="*/ 8708 h 6865121"/>
              <a:gd name="connsiteX0" fmla="*/ 0 w 10302611"/>
              <a:gd name="connsiteY0" fmla="*/ 8708 h 6865121"/>
              <a:gd name="connsiteX1" fmla="*/ 7173958 w 10302611"/>
              <a:gd name="connsiteY1" fmla="*/ 0 h 6865121"/>
              <a:gd name="connsiteX2" fmla="*/ 8103870 w 10302611"/>
              <a:gd name="connsiteY2" fmla="*/ 3254035 h 6865121"/>
              <a:gd name="connsiteX3" fmla="*/ 10300335 w 10302611"/>
              <a:gd name="connsiteY3" fmla="*/ 6856413 h 6865121"/>
              <a:gd name="connsiteX4" fmla="*/ 0 w 10302611"/>
              <a:gd name="connsiteY4" fmla="*/ 6865121 h 6865121"/>
              <a:gd name="connsiteX5" fmla="*/ 0 w 10302611"/>
              <a:gd name="connsiteY5" fmla="*/ 8708 h 6865121"/>
              <a:gd name="connsiteX0" fmla="*/ 0 w 10302097"/>
              <a:gd name="connsiteY0" fmla="*/ 8708 h 6865121"/>
              <a:gd name="connsiteX1" fmla="*/ 7173958 w 10302097"/>
              <a:gd name="connsiteY1" fmla="*/ 0 h 6865121"/>
              <a:gd name="connsiteX2" fmla="*/ 8103870 w 10302097"/>
              <a:gd name="connsiteY2" fmla="*/ 3254035 h 6865121"/>
              <a:gd name="connsiteX3" fmla="*/ 10300335 w 10302097"/>
              <a:gd name="connsiteY3" fmla="*/ 6856413 h 6865121"/>
              <a:gd name="connsiteX4" fmla="*/ 0 w 10302097"/>
              <a:gd name="connsiteY4" fmla="*/ 6865121 h 6865121"/>
              <a:gd name="connsiteX5" fmla="*/ 0 w 10302097"/>
              <a:gd name="connsiteY5" fmla="*/ 8708 h 6865121"/>
              <a:gd name="connsiteX0" fmla="*/ 0 w 10300335"/>
              <a:gd name="connsiteY0" fmla="*/ 8708 h 6865121"/>
              <a:gd name="connsiteX1" fmla="*/ 7173958 w 10300335"/>
              <a:gd name="connsiteY1" fmla="*/ 0 h 6865121"/>
              <a:gd name="connsiteX2" fmla="*/ 8103870 w 10300335"/>
              <a:gd name="connsiteY2" fmla="*/ 3254035 h 6865121"/>
              <a:gd name="connsiteX3" fmla="*/ 10300335 w 10300335"/>
              <a:gd name="connsiteY3" fmla="*/ 6856413 h 6865121"/>
              <a:gd name="connsiteX4" fmla="*/ 0 w 10300335"/>
              <a:gd name="connsiteY4" fmla="*/ 6865121 h 6865121"/>
              <a:gd name="connsiteX5" fmla="*/ 0 w 10300335"/>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21183"/>
              <a:gd name="connsiteY0" fmla="*/ 8708 h 6865121"/>
              <a:gd name="connsiteX1" fmla="*/ 7173958 w 10321183"/>
              <a:gd name="connsiteY1" fmla="*/ 0 h 6865121"/>
              <a:gd name="connsiteX2" fmla="*/ 8103870 w 10321183"/>
              <a:gd name="connsiteY2" fmla="*/ 3254035 h 6865121"/>
              <a:gd name="connsiteX3" fmla="*/ 10300335 w 10321183"/>
              <a:gd name="connsiteY3" fmla="*/ 6856413 h 6865121"/>
              <a:gd name="connsiteX4" fmla="*/ 0 w 10321183"/>
              <a:gd name="connsiteY4" fmla="*/ 6865121 h 6865121"/>
              <a:gd name="connsiteX5" fmla="*/ 0 w 10321183"/>
              <a:gd name="connsiteY5" fmla="*/ 8708 h 6865121"/>
              <a:gd name="connsiteX0" fmla="*/ 0 w 10603995"/>
              <a:gd name="connsiteY0" fmla="*/ 8708 h 6865121"/>
              <a:gd name="connsiteX1" fmla="*/ 7173958 w 10603995"/>
              <a:gd name="connsiteY1" fmla="*/ 0 h 6865121"/>
              <a:gd name="connsiteX2" fmla="*/ 10300335 w 10603995"/>
              <a:gd name="connsiteY2" fmla="*/ 6856413 h 6865121"/>
              <a:gd name="connsiteX3" fmla="*/ 0 w 10603995"/>
              <a:gd name="connsiteY3" fmla="*/ 6865121 h 6865121"/>
              <a:gd name="connsiteX4" fmla="*/ 0 w 10603995"/>
              <a:gd name="connsiteY4" fmla="*/ 8708 h 6865121"/>
              <a:gd name="connsiteX0" fmla="*/ 0 w 10463687"/>
              <a:gd name="connsiteY0" fmla="*/ 8708 h 6865121"/>
              <a:gd name="connsiteX1" fmla="*/ 7173958 w 10463687"/>
              <a:gd name="connsiteY1" fmla="*/ 0 h 6865121"/>
              <a:gd name="connsiteX2" fmla="*/ 10300335 w 10463687"/>
              <a:gd name="connsiteY2" fmla="*/ 6856413 h 6865121"/>
              <a:gd name="connsiteX3" fmla="*/ 0 w 10463687"/>
              <a:gd name="connsiteY3" fmla="*/ 6865121 h 6865121"/>
              <a:gd name="connsiteX4" fmla="*/ 0 w 10463687"/>
              <a:gd name="connsiteY4" fmla="*/ 8708 h 6865121"/>
              <a:gd name="connsiteX0" fmla="*/ 0 w 9845641"/>
              <a:gd name="connsiteY0" fmla="*/ 8708 h 6865121"/>
              <a:gd name="connsiteX1" fmla="*/ 7173958 w 9845641"/>
              <a:gd name="connsiteY1" fmla="*/ 0 h 6865121"/>
              <a:gd name="connsiteX2" fmla="*/ 9664609 w 9845641"/>
              <a:gd name="connsiteY2" fmla="*/ 6847704 h 6865121"/>
              <a:gd name="connsiteX3" fmla="*/ 0 w 9845641"/>
              <a:gd name="connsiteY3" fmla="*/ 6865121 h 6865121"/>
              <a:gd name="connsiteX4" fmla="*/ 0 w 9845641"/>
              <a:gd name="connsiteY4" fmla="*/ 8708 h 6865121"/>
              <a:gd name="connsiteX0" fmla="*/ 0 w 10489160"/>
              <a:gd name="connsiteY0" fmla="*/ 8708 h 6865121"/>
              <a:gd name="connsiteX1" fmla="*/ 7173958 w 10489160"/>
              <a:gd name="connsiteY1" fmla="*/ 0 h 6865121"/>
              <a:gd name="connsiteX2" fmla="*/ 10326461 w 10489160"/>
              <a:gd name="connsiteY2" fmla="*/ 6830287 h 6865121"/>
              <a:gd name="connsiteX3" fmla="*/ 0 w 10489160"/>
              <a:gd name="connsiteY3" fmla="*/ 6865121 h 6865121"/>
              <a:gd name="connsiteX4" fmla="*/ 0 w 10489160"/>
              <a:gd name="connsiteY4" fmla="*/ 8708 h 6865121"/>
              <a:gd name="connsiteX0" fmla="*/ 0 w 10337424"/>
              <a:gd name="connsiteY0" fmla="*/ 8708 h 6865121"/>
              <a:gd name="connsiteX1" fmla="*/ 7173958 w 10337424"/>
              <a:gd name="connsiteY1" fmla="*/ 0 h 6865121"/>
              <a:gd name="connsiteX2" fmla="*/ 10326461 w 10337424"/>
              <a:gd name="connsiteY2" fmla="*/ 6830287 h 6865121"/>
              <a:gd name="connsiteX3" fmla="*/ 0 w 10337424"/>
              <a:gd name="connsiteY3" fmla="*/ 6865121 h 6865121"/>
              <a:gd name="connsiteX4" fmla="*/ 0 w 10337424"/>
              <a:gd name="connsiteY4" fmla="*/ 8708 h 6865121"/>
              <a:gd name="connsiteX0" fmla="*/ 0 w 10337851"/>
              <a:gd name="connsiteY0" fmla="*/ 8708 h 6865121"/>
              <a:gd name="connsiteX1" fmla="*/ 7173958 w 10337851"/>
              <a:gd name="connsiteY1" fmla="*/ 0 h 6865121"/>
              <a:gd name="connsiteX2" fmla="*/ 10326461 w 10337851"/>
              <a:gd name="connsiteY2" fmla="*/ 6830287 h 6865121"/>
              <a:gd name="connsiteX3" fmla="*/ 0 w 10337851"/>
              <a:gd name="connsiteY3" fmla="*/ 6865121 h 6865121"/>
              <a:gd name="connsiteX4" fmla="*/ 0 w 10337851"/>
              <a:gd name="connsiteY4" fmla="*/ 8708 h 6865121"/>
              <a:gd name="connsiteX0" fmla="*/ 0 w 10329162"/>
              <a:gd name="connsiteY0" fmla="*/ 8708 h 6865121"/>
              <a:gd name="connsiteX1" fmla="*/ 7173958 w 10329162"/>
              <a:gd name="connsiteY1" fmla="*/ 0 h 6865121"/>
              <a:gd name="connsiteX2" fmla="*/ 10317752 w 10329162"/>
              <a:gd name="connsiteY2" fmla="*/ 6856413 h 6865121"/>
              <a:gd name="connsiteX3" fmla="*/ 0 w 10329162"/>
              <a:gd name="connsiteY3" fmla="*/ 6865121 h 6865121"/>
              <a:gd name="connsiteX4" fmla="*/ 0 w 10329162"/>
              <a:gd name="connsiteY4" fmla="*/ 8708 h 6865121"/>
              <a:gd name="connsiteX0" fmla="*/ 0 w 10317752"/>
              <a:gd name="connsiteY0" fmla="*/ 8708 h 6865121"/>
              <a:gd name="connsiteX1" fmla="*/ 7173958 w 10317752"/>
              <a:gd name="connsiteY1" fmla="*/ 0 h 6865121"/>
              <a:gd name="connsiteX2" fmla="*/ 10317752 w 10317752"/>
              <a:gd name="connsiteY2" fmla="*/ 6856413 h 6865121"/>
              <a:gd name="connsiteX3" fmla="*/ 0 w 10317752"/>
              <a:gd name="connsiteY3" fmla="*/ 6865121 h 6865121"/>
              <a:gd name="connsiteX4" fmla="*/ 0 w 10317752"/>
              <a:gd name="connsiteY4" fmla="*/ 8708 h 6865121"/>
              <a:gd name="connsiteX0" fmla="*/ 0 w 10329868"/>
              <a:gd name="connsiteY0" fmla="*/ 8708 h 6865121"/>
              <a:gd name="connsiteX1" fmla="*/ 7173958 w 10329868"/>
              <a:gd name="connsiteY1" fmla="*/ 0 h 6865121"/>
              <a:gd name="connsiteX2" fmla="*/ 10317752 w 10329868"/>
              <a:gd name="connsiteY2" fmla="*/ 6856413 h 6865121"/>
              <a:gd name="connsiteX3" fmla="*/ 0 w 10329868"/>
              <a:gd name="connsiteY3" fmla="*/ 6865121 h 6865121"/>
              <a:gd name="connsiteX4" fmla="*/ 0 w 10329868"/>
              <a:gd name="connsiteY4" fmla="*/ 8708 h 6865121"/>
              <a:gd name="connsiteX0" fmla="*/ 0 w 10329954"/>
              <a:gd name="connsiteY0" fmla="*/ 8708 h 6865121"/>
              <a:gd name="connsiteX1" fmla="*/ 7173958 w 10329954"/>
              <a:gd name="connsiteY1" fmla="*/ 0 h 6865121"/>
              <a:gd name="connsiteX2" fmla="*/ 10317752 w 10329954"/>
              <a:gd name="connsiteY2" fmla="*/ 6856413 h 6865121"/>
              <a:gd name="connsiteX3" fmla="*/ 0 w 10329954"/>
              <a:gd name="connsiteY3" fmla="*/ 6865121 h 6865121"/>
              <a:gd name="connsiteX4" fmla="*/ 0 w 10329954"/>
              <a:gd name="connsiteY4" fmla="*/ 8708 h 6865121"/>
              <a:gd name="connsiteX0" fmla="*/ 0 w 10326597"/>
              <a:gd name="connsiteY0" fmla="*/ 8708 h 6865121"/>
              <a:gd name="connsiteX1" fmla="*/ 7173958 w 10326597"/>
              <a:gd name="connsiteY1" fmla="*/ 0 h 6865121"/>
              <a:gd name="connsiteX2" fmla="*/ 10317752 w 10326597"/>
              <a:gd name="connsiteY2" fmla="*/ 6856413 h 6865121"/>
              <a:gd name="connsiteX3" fmla="*/ 0 w 10326597"/>
              <a:gd name="connsiteY3" fmla="*/ 6865121 h 6865121"/>
              <a:gd name="connsiteX4" fmla="*/ 0 w 10326597"/>
              <a:gd name="connsiteY4" fmla="*/ 8708 h 6865121"/>
              <a:gd name="connsiteX0" fmla="*/ 0 w 10326777"/>
              <a:gd name="connsiteY0" fmla="*/ 8708 h 6865121"/>
              <a:gd name="connsiteX1" fmla="*/ 7173958 w 10326777"/>
              <a:gd name="connsiteY1" fmla="*/ 0 h 6865121"/>
              <a:gd name="connsiteX2" fmla="*/ 10317752 w 10326777"/>
              <a:gd name="connsiteY2" fmla="*/ 6856413 h 6865121"/>
              <a:gd name="connsiteX3" fmla="*/ 0 w 10326777"/>
              <a:gd name="connsiteY3" fmla="*/ 6865121 h 6865121"/>
              <a:gd name="connsiteX4" fmla="*/ 0 w 10326777"/>
              <a:gd name="connsiteY4" fmla="*/ 8708 h 6865121"/>
              <a:gd name="connsiteX0" fmla="*/ 0 w 10326694"/>
              <a:gd name="connsiteY0" fmla="*/ 8708 h 6865121"/>
              <a:gd name="connsiteX1" fmla="*/ 7130415 w 10326694"/>
              <a:gd name="connsiteY1" fmla="*/ 0 h 6865121"/>
              <a:gd name="connsiteX2" fmla="*/ 10317752 w 10326694"/>
              <a:gd name="connsiteY2" fmla="*/ 6856413 h 6865121"/>
              <a:gd name="connsiteX3" fmla="*/ 0 w 10326694"/>
              <a:gd name="connsiteY3" fmla="*/ 6865121 h 6865121"/>
              <a:gd name="connsiteX4" fmla="*/ 0 w 10326694"/>
              <a:gd name="connsiteY4" fmla="*/ 8708 h 6865121"/>
              <a:gd name="connsiteX0" fmla="*/ 0 w 10326694"/>
              <a:gd name="connsiteY0" fmla="*/ 8708 h 6865122"/>
              <a:gd name="connsiteX1" fmla="*/ 7130415 w 10326694"/>
              <a:gd name="connsiteY1" fmla="*/ 0 h 6865122"/>
              <a:gd name="connsiteX2" fmla="*/ 10317752 w 10326694"/>
              <a:gd name="connsiteY2" fmla="*/ 6865122 h 6865122"/>
              <a:gd name="connsiteX3" fmla="*/ 0 w 10326694"/>
              <a:gd name="connsiteY3" fmla="*/ 6865121 h 6865122"/>
              <a:gd name="connsiteX4" fmla="*/ 0 w 10326694"/>
              <a:gd name="connsiteY4" fmla="*/ 8708 h 6865122"/>
              <a:gd name="connsiteX0" fmla="*/ 0 w 10327991"/>
              <a:gd name="connsiteY0" fmla="*/ 8708 h 6865122"/>
              <a:gd name="connsiteX1" fmla="*/ 7130415 w 10327991"/>
              <a:gd name="connsiteY1" fmla="*/ 0 h 6865122"/>
              <a:gd name="connsiteX2" fmla="*/ 10317752 w 10327991"/>
              <a:gd name="connsiteY2" fmla="*/ 6865122 h 6865122"/>
              <a:gd name="connsiteX3" fmla="*/ 0 w 10327991"/>
              <a:gd name="connsiteY3" fmla="*/ 6865121 h 6865122"/>
              <a:gd name="connsiteX4" fmla="*/ 0 w 10327991"/>
              <a:gd name="connsiteY4" fmla="*/ 8708 h 6865122"/>
              <a:gd name="connsiteX0" fmla="*/ 0 w 10328238"/>
              <a:gd name="connsiteY0" fmla="*/ 8708 h 6865122"/>
              <a:gd name="connsiteX1" fmla="*/ 7130415 w 10328238"/>
              <a:gd name="connsiteY1" fmla="*/ 0 h 6865122"/>
              <a:gd name="connsiteX2" fmla="*/ 10317752 w 10328238"/>
              <a:gd name="connsiteY2" fmla="*/ 6865122 h 6865122"/>
              <a:gd name="connsiteX3" fmla="*/ 0 w 10328238"/>
              <a:gd name="connsiteY3" fmla="*/ 6865121 h 6865122"/>
              <a:gd name="connsiteX4" fmla="*/ 0 w 10328238"/>
              <a:gd name="connsiteY4" fmla="*/ 8708 h 6865122"/>
              <a:gd name="connsiteX0" fmla="*/ 0 w 10328356"/>
              <a:gd name="connsiteY0" fmla="*/ 8708 h 6865122"/>
              <a:gd name="connsiteX1" fmla="*/ 7130415 w 10328356"/>
              <a:gd name="connsiteY1" fmla="*/ 0 h 6865122"/>
              <a:gd name="connsiteX2" fmla="*/ 10317752 w 10328356"/>
              <a:gd name="connsiteY2" fmla="*/ 6865122 h 6865122"/>
              <a:gd name="connsiteX3" fmla="*/ 0 w 10328356"/>
              <a:gd name="connsiteY3" fmla="*/ 6865121 h 6865122"/>
              <a:gd name="connsiteX4" fmla="*/ 0 w 10328356"/>
              <a:gd name="connsiteY4" fmla="*/ 8708 h 6865122"/>
              <a:gd name="connsiteX0" fmla="*/ 0 w 11272253"/>
              <a:gd name="connsiteY0" fmla="*/ 8708 h 6865122"/>
              <a:gd name="connsiteX1" fmla="*/ 8074312 w 11272253"/>
              <a:gd name="connsiteY1" fmla="*/ 0 h 6865122"/>
              <a:gd name="connsiteX2" fmla="*/ 11261649 w 11272253"/>
              <a:gd name="connsiteY2" fmla="*/ 6865122 h 6865122"/>
              <a:gd name="connsiteX3" fmla="*/ 943897 w 11272253"/>
              <a:gd name="connsiteY3" fmla="*/ 6865121 h 6865122"/>
              <a:gd name="connsiteX4" fmla="*/ 0 w 11272253"/>
              <a:gd name="connsiteY4" fmla="*/ 8708 h 6865122"/>
              <a:gd name="connsiteX0" fmla="*/ 0 w 11272253"/>
              <a:gd name="connsiteY0" fmla="*/ 8708 h 6865122"/>
              <a:gd name="connsiteX1" fmla="*/ 8074312 w 11272253"/>
              <a:gd name="connsiteY1" fmla="*/ 0 h 6865122"/>
              <a:gd name="connsiteX2" fmla="*/ 11261649 w 11272253"/>
              <a:gd name="connsiteY2" fmla="*/ 6865122 h 6865122"/>
              <a:gd name="connsiteX3" fmla="*/ 7375 w 11272253"/>
              <a:gd name="connsiteY3" fmla="*/ 6865121 h 6865122"/>
              <a:gd name="connsiteX4" fmla="*/ 0 w 11272253"/>
              <a:gd name="connsiteY4" fmla="*/ 8708 h 6865122"/>
              <a:gd name="connsiteX0" fmla="*/ 0 w 11272078"/>
              <a:gd name="connsiteY0" fmla="*/ 8708 h 6865122"/>
              <a:gd name="connsiteX1" fmla="*/ 8074312 w 11272078"/>
              <a:gd name="connsiteY1" fmla="*/ 0 h 6865122"/>
              <a:gd name="connsiteX2" fmla="*/ 11261649 w 11272078"/>
              <a:gd name="connsiteY2" fmla="*/ 6865122 h 6865122"/>
              <a:gd name="connsiteX3" fmla="*/ 7375 w 11272078"/>
              <a:gd name="connsiteY3" fmla="*/ 6865121 h 6865122"/>
              <a:gd name="connsiteX4" fmla="*/ 0 w 11272078"/>
              <a:gd name="connsiteY4" fmla="*/ 8708 h 6865122"/>
              <a:gd name="connsiteX0" fmla="*/ 0 w 11267894"/>
              <a:gd name="connsiteY0" fmla="*/ 8708 h 6865122"/>
              <a:gd name="connsiteX1" fmla="*/ 8074312 w 11267894"/>
              <a:gd name="connsiteY1" fmla="*/ 0 h 6865122"/>
              <a:gd name="connsiteX2" fmla="*/ 11261649 w 11267894"/>
              <a:gd name="connsiteY2" fmla="*/ 6865122 h 6865122"/>
              <a:gd name="connsiteX3" fmla="*/ 7375 w 11267894"/>
              <a:gd name="connsiteY3" fmla="*/ 6865121 h 6865122"/>
              <a:gd name="connsiteX4" fmla="*/ 0 w 11267894"/>
              <a:gd name="connsiteY4" fmla="*/ 8708 h 6865122"/>
              <a:gd name="connsiteX0" fmla="*/ 0 w 11267952"/>
              <a:gd name="connsiteY0" fmla="*/ 8708 h 6865122"/>
              <a:gd name="connsiteX1" fmla="*/ 8074312 w 11267952"/>
              <a:gd name="connsiteY1" fmla="*/ 0 h 6865122"/>
              <a:gd name="connsiteX2" fmla="*/ 11261649 w 11267952"/>
              <a:gd name="connsiteY2" fmla="*/ 6865122 h 6865122"/>
              <a:gd name="connsiteX3" fmla="*/ 7375 w 11267952"/>
              <a:gd name="connsiteY3" fmla="*/ 6865121 h 6865122"/>
              <a:gd name="connsiteX4" fmla="*/ 0 w 11267952"/>
              <a:gd name="connsiteY4" fmla="*/ 8708 h 6865122"/>
              <a:gd name="connsiteX0" fmla="*/ 0 w 11267952"/>
              <a:gd name="connsiteY0" fmla="*/ 8708 h 6865122"/>
              <a:gd name="connsiteX1" fmla="*/ 8074312 w 11267952"/>
              <a:gd name="connsiteY1" fmla="*/ 0 h 6865122"/>
              <a:gd name="connsiteX2" fmla="*/ 11261649 w 11267952"/>
              <a:gd name="connsiteY2" fmla="*/ 6865122 h 6865122"/>
              <a:gd name="connsiteX3" fmla="*/ 7375 w 11267952"/>
              <a:gd name="connsiteY3" fmla="*/ 6865121 h 6865122"/>
              <a:gd name="connsiteX4" fmla="*/ 0 w 11267952"/>
              <a:gd name="connsiteY4" fmla="*/ 8708 h 6865122"/>
              <a:gd name="connsiteX0" fmla="*/ 0 w 11267919"/>
              <a:gd name="connsiteY0" fmla="*/ 8708 h 6865122"/>
              <a:gd name="connsiteX1" fmla="*/ 8074312 w 11267919"/>
              <a:gd name="connsiteY1" fmla="*/ 0 h 6865122"/>
              <a:gd name="connsiteX2" fmla="*/ 11261649 w 11267919"/>
              <a:gd name="connsiteY2" fmla="*/ 6865122 h 6865122"/>
              <a:gd name="connsiteX3" fmla="*/ 7375 w 11267919"/>
              <a:gd name="connsiteY3" fmla="*/ 6865121 h 6865122"/>
              <a:gd name="connsiteX4" fmla="*/ 0 w 11267919"/>
              <a:gd name="connsiteY4" fmla="*/ 8708 h 6865122"/>
              <a:gd name="connsiteX0" fmla="*/ 0 w 11275099"/>
              <a:gd name="connsiteY0" fmla="*/ 8708 h 6865122"/>
              <a:gd name="connsiteX1" fmla="*/ 8074312 w 11275099"/>
              <a:gd name="connsiteY1" fmla="*/ 0 h 6865122"/>
              <a:gd name="connsiteX2" fmla="*/ 11261649 w 11275099"/>
              <a:gd name="connsiteY2" fmla="*/ 6865122 h 6865122"/>
              <a:gd name="connsiteX3" fmla="*/ 7375 w 11275099"/>
              <a:gd name="connsiteY3" fmla="*/ 6865121 h 6865122"/>
              <a:gd name="connsiteX4" fmla="*/ 0 w 11275099"/>
              <a:gd name="connsiteY4" fmla="*/ 8708 h 6865122"/>
              <a:gd name="connsiteX0" fmla="*/ 0 w 11275167"/>
              <a:gd name="connsiteY0" fmla="*/ 8708 h 6865122"/>
              <a:gd name="connsiteX1" fmla="*/ 8074312 w 11275167"/>
              <a:gd name="connsiteY1" fmla="*/ 0 h 6865122"/>
              <a:gd name="connsiteX2" fmla="*/ 11261649 w 11275167"/>
              <a:gd name="connsiteY2" fmla="*/ 6865122 h 6865122"/>
              <a:gd name="connsiteX3" fmla="*/ 7375 w 11275167"/>
              <a:gd name="connsiteY3" fmla="*/ 6865121 h 6865122"/>
              <a:gd name="connsiteX4" fmla="*/ 0 w 11275167"/>
              <a:gd name="connsiteY4" fmla="*/ 8708 h 6865122"/>
              <a:gd name="connsiteX0" fmla="*/ 0 w 11275082"/>
              <a:gd name="connsiteY0" fmla="*/ 8708 h 6865122"/>
              <a:gd name="connsiteX1" fmla="*/ 8074312 w 11275082"/>
              <a:gd name="connsiteY1" fmla="*/ 0 h 6865122"/>
              <a:gd name="connsiteX2" fmla="*/ 11261649 w 11275082"/>
              <a:gd name="connsiteY2" fmla="*/ 6865122 h 6865122"/>
              <a:gd name="connsiteX3" fmla="*/ 7375 w 11275082"/>
              <a:gd name="connsiteY3" fmla="*/ 6865121 h 6865122"/>
              <a:gd name="connsiteX4" fmla="*/ 0 w 11275082"/>
              <a:gd name="connsiteY4" fmla="*/ 8708 h 6865122"/>
              <a:gd name="connsiteX0" fmla="*/ 0 w 11275150"/>
              <a:gd name="connsiteY0" fmla="*/ 8708 h 6865122"/>
              <a:gd name="connsiteX1" fmla="*/ 8074312 w 11275150"/>
              <a:gd name="connsiteY1" fmla="*/ 0 h 6865122"/>
              <a:gd name="connsiteX2" fmla="*/ 11261649 w 11275150"/>
              <a:gd name="connsiteY2" fmla="*/ 6865122 h 6865122"/>
              <a:gd name="connsiteX3" fmla="*/ 7375 w 11275150"/>
              <a:gd name="connsiteY3" fmla="*/ 6865121 h 6865122"/>
              <a:gd name="connsiteX4" fmla="*/ 0 w 11275150"/>
              <a:gd name="connsiteY4" fmla="*/ 8708 h 6865122"/>
              <a:gd name="connsiteX0" fmla="*/ 0 w 11275410"/>
              <a:gd name="connsiteY0" fmla="*/ 8708 h 6865122"/>
              <a:gd name="connsiteX1" fmla="*/ 8074312 w 11275410"/>
              <a:gd name="connsiteY1" fmla="*/ 0 h 6865122"/>
              <a:gd name="connsiteX2" fmla="*/ 11261649 w 11275410"/>
              <a:gd name="connsiteY2" fmla="*/ 6865122 h 6865122"/>
              <a:gd name="connsiteX3" fmla="*/ 7375 w 11275410"/>
              <a:gd name="connsiteY3" fmla="*/ 6865121 h 6865122"/>
              <a:gd name="connsiteX4" fmla="*/ 0 w 11275410"/>
              <a:gd name="connsiteY4" fmla="*/ 8708 h 6865122"/>
              <a:gd name="connsiteX0" fmla="*/ 0 w 11275015"/>
              <a:gd name="connsiteY0" fmla="*/ 8708 h 6865122"/>
              <a:gd name="connsiteX1" fmla="*/ 8074312 w 11275015"/>
              <a:gd name="connsiteY1" fmla="*/ 0 h 6865122"/>
              <a:gd name="connsiteX2" fmla="*/ 11261649 w 11275015"/>
              <a:gd name="connsiteY2" fmla="*/ 6865122 h 6865122"/>
              <a:gd name="connsiteX3" fmla="*/ 7375 w 11275015"/>
              <a:gd name="connsiteY3" fmla="*/ 6865121 h 6865122"/>
              <a:gd name="connsiteX4" fmla="*/ 0 w 11275015"/>
              <a:gd name="connsiteY4" fmla="*/ 8708 h 6865122"/>
              <a:gd name="connsiteX0" fmla="*/ 0 w 11275184"/>
              <a:gd name="connsiteY0" fmla="*/ 8708 h 6865122"/>
              <a:gd name="connsiteX1" fmla="*/ 8074312 w 11275184"/>
              <a:gd name="connsiteY1" fmla="*/ 0 h 6865122"/>
              <a:gd name="connsiteX2" fmla="*/ 11261649 w 11275184"/>
              <a:gd name="connsiteY2" fmla="*/ 6865122 h 6865122"/>
              <a:gd name="connsiteX3" fmla="*/ 7375 w 11275184"/>
              <a:gd name="connsiteY3" fmla="*/ 6865121 h 6865122"/>
              <a:gd name="connsiteX4" fmla="*/ 0 w 11275184"/>
              <a:gd name="connsiteY4" fmla="*/ 8708 h 6865122"/>
              <a:gd name="connsiteX0" fmla="*/ 0 w 11275218"/>
              <a:gd name="connsiteY0" fmla="*/ 8708 h 6865122"/>
              <a:gd name="connsiteX1" fmla="*/ 8074312 w 11275218"/>
              <a:gd name="connsiteY1" fmla="*/ 0 h 6865122"/>
              <a:gd name="connsiteX2" fmla="*/ 11261649 w 11275218"/>
              <a:gd name="connsiteY2" fmla="*/ 6865122 h 6865122"/>
              <a:gd name="connsiteX3" fmla="*/ 7375 w 11275218"/>
              <a:gd name="connsiteY3" fmla="*/ 6865121 h 6865122"/>
              <a:gd name="connsiteX4" fmla="*/ 0 w 11275218"/>
              <a:gd name="connsiteY4" fmla="*/ 8708 h 68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5218" h="6865122">
                <a:moveTo>
                  <a:pt x="0" y="8708"/>
                </a:moveTo>
                <a:lnTo>
                  <a:pt x="8074312" y="0"/>
                </a:lnTo>
                <a:cubicBezTo>
                  <a:pt x="7056029" y="3559363"/>
                  <a:pt x="11552644" y="3662468"/>
                  <a:pt x="11261649" y="6865122"/>
                </a:cubicBezTo>
                <a:lnTo>
                  <a:pt x="7375" y="6865121"/>
                </a:lnTo>
                <a:cubicBezTo>
                  <a:pt x="4917" y="4579650"/>
                  <a:pt x="2458" y="2294179"/>
                  <a:pt x="0" y="8708"/>
                </a:cubicBezTo>
                <a:close/>
              </a:path>
            </a:pathLst>
          </a:custGeom>
          <a:solidFill>
            <a:schemeClr val="bg1"/>
          </a:solidFill>
        </p:spPr>
        <p:txBody>
          <a:bodyPr/>
          <a:lstStyle/>
          <a:p>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7" name="Kuva 16">
            <a:extLst>
              <a:ext uri="{FF2B5EF4-FFF2-40B4-BE49-F238E27FC236}">
                <a16:creationId xmlns:a16="http://schemas.microsoft.com/office/drawing/2014/main" id="{D2AD0F63-B20A-6ECD-E478-254E3411B52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1580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kaari 2">
    <p:bg>
      <p:bgPr>
        <a:solidFill>
          <a:schemeClr val="bg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BFC981-C381-C011-41CB-578EAB328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305374CE-8C76-1BE3-ECC4-6232F88C3684}"/>
              </a:ext>
            </a:extLst>
          </p:cNvPr>
          <p:cNvSpPr>
            <a:spLocks noGrp="1"/>
          </p:cNvSpPr>
          <p:nvPr>
            <p:ph type="title"/>
          </p:nvPr>
        </p:nvSpPr>
        <p:spPr>
          <a:xfrm>
            <a:off x="838200" y="936523"/>
            <a:ext cx="5257800"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40D49D07-D2EC-1123-D5E4-5EE7F32FB4AB}"/>
              </a:ext>
            </a:extLst>
          </p:cNvPr>
          <p:cNvSpPr>
            <a:spLocks noGrp="1"/>
          </p:cNvSpPr>
          <p:nvPr>
            <p:ph idx="1"/>
          </p:nvPr>
        </p:nvSpPr>
        <p:spPr>
          <a:xfrm>
            <a:off x="838200" y="1895963"/>
            <a:ext cx="6324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8C75C9F5-FEA9-FCC9-A3DD-565ECAD204B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5C3E29D4-2D77-B665-5DF7-99E4EDA1A7F0}"/>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6C15A306-574F-EDA6-96FE-64D08FC98ECA}"/>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052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1 iso tunnus VALKO">
    <p:bg>
      <p:bgPr>
        <a:solidFill>
          <a:schemeClr val="tx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596"/>
            <a:ext cx="5657193" cy="2387600"/>
          </a:xfrm>
        </p:spPr>
        <p:txBody>
          <a:bodyPr anchor="b">
            <a:normAutofit/>
          </a:bodyPr>
          <a:lstStyle>
            <a:lvl1pPr algn="l">
              <a:defRPr sz="4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122"/>
            <a:ext cx="9144000"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3" name="Kuva 12" descr="Kuva, joka sisältää kohteen symboli&#10;&#10;Kuvaus luotu automaattisesti">
            <a:extLst>
              <a:ext uri="{FF2B5EF4-FFF2-40B4-BE49-F238E27FC236}">
                <a16:creationId xmlns:a16="http://schemas.microsoft.com/office/drawing/2014/main" id="{549AD06D-2C25-F1F3-8115-A9495A0141B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40832" y="95954"/>
            <a:ext cx="2174359" cy="1926745"/>
          </a:xfrm>
          <a:prstGeom prst="rect">
            <a:avLst/>
          </a:prstGeom>
        </p:spPr>
      </p:pic>
      <p:pic>
        <p:nvPicPr>
          <p:cNvPr id="21" name="Kuva 20">
            <a:extLst>
              <a:ext uri="{FF2B5EF4-FFF2-40B4-BE49-F238E27FC236}">
                <a16:creationId xmlns:a16="http://schemas.microsoft.com/office/drawing/2014/main" id="{3595EECF-6F0B-0576-B1C2-EAED03FE76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287345" y="339972"/>
            <a:ext cx="3455953" cy="3062394"/>
          </a:xfrm>
          <a:prstGeom prst="rect">
            <a:avLst/>
          </a:prstGeom>
        </p:spPr>
      </p:pic>
      <p:grpSp>
        <p:nvGrpSpPr>
          <p:cNvPr id="19" name="Ryhmä 18">
            <a:extLst>
              <a:ext uri="{FF2B5EF4-FFF2-40B4-BE49-F238E27FC236}">
                <a16:creationId xmlns:a16="http://schemas.microsoft.com/office/drawing/2014/main" id="{18C5AA17-6FB5-6EB8-D821-539431D29CB1}"/>
              </a:ext>
            </a:extLst>
          </p:cNvPr>
          <p:cNvGrpSpPr/>
          <p:nvPr userDrawn="1"/>
        </p:nvGrpSpPr>
        <p:grpSpPr>
          <a:xfrm>
            <a:off x="684000" y="5965200"/>
            <a:ext cx="8772150" cy="715406"/>
            <a:chOff x="785777" y="5955084"/>
            <a:chExt cx="8705779" cy="709992"/>
          </a:xfrm>
        </p:grpSpPr>
        <p:pic>
          <p:nvPicPr>
            <p:cNvPr id="20" name="Kuva 19" descr="Kuva, joka sisältää kohteen musta, pimeys&#10;&#10;Kuvaus luotu automaattisesti">
              <a:extLst>
                <a:ext uri="{FF2B5EF4-FFF2-40B4-BE49-F238E27FC236}">
                  <a16:creationId xmlns:a16="http://schemas.microsoft.com/office/drawing/2014/main" id="{1BD11219-B921-317A-55D0-527697B1491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828495" y="6110723"/>
              <a:ext cx="1663061" cy="554353"/>
            </a:xfrm>
            <a:prstGeom prst="rect">
              <a:avLst/>
            </a:prstGeom>
          </p:spPr>
        </p:pic>
        <p:pic>
          <p:nvPicPr>
            <p:cNvPr id="22" name="Kuva 21" descr="Kuva, joka sisältää kohteen Fontti, Grafiikka, kuvakaappaus, graafinen suunnittelu&#10;&#10;Kuvaus luotu automaattisesti">
              <a:extLst>
                <a:ext uri="{FF2B5EF4-FFF2-40B4-BE49-F238E27FC236}">
                  <a16:creationId xmlns:a16="http://schemas.microsoft.com/office/drawing/2014/main" id="{3D9D288A-6C1A-F7D2-4DF8-F24CDA502E1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137260" y="6089098"/>
              <a:ext cx="1884280" cy="488866"/>
            </a:xfrm>
            <a:prstGeom prst="rect">
              <a:avLst/>
            </a:prstGeom>
          </p:spPr>
        </p:pic>
        <p:pic>
          <p:nvPicPr>
            <p:cNvPr id="25" name="Kuva 24">
              <a:extLst>
                <a:ext uri="{FF2B5EF4-FFF2-40B4-BE49-F238E27FC236}">
                  <a16:creationId xmlns:a16="http://schemas.microsoft.com/office/drawing/2014/main" id="{EB2A1055-4BAF-771B-FEA9-21529080B411}"/>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2775585" y="6116699"/>
              <a:ext cx="1361548" cy="321506"/>
            </a:xfrm>
            <a:prstGeom prst="rect">
              <a:avLst/>
            </a:prstGeom>
          </p:spPr>
        </p:pic>
        <p:pic>
          <p:nvPicPr>
            <p:cNvPr id="27" name="Kuva 26">
              <a:extLst>
                <a:ext uri="{FF2B5EF4-FFF2-40B4-BE49-F238E27FC236}">
                  <a16:creationId xmlns:a16="http://schemas.microsoft.com/office/drawing/2014/main" id="{C7E3726C-CEAB-1A59-DB43-713ED1A63FB6}"/>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4359217" y="5955084"/>
              <a:ext cx="1555957" cy="613467"/>
            </a:xfrm>
            <a:prstGeom prst="rect">
              <a:avLst/>
            </a:prstGeom>
          </p:spPr>
        </p:pic>
        <p:pic>
          <p:nvPicPr>
            <p:cNvPr id="28" name="Kuva 27">
              <a:extLst>
                <a:ext uri="{FF2B5EF4-FFF2-40B4-BE49-F238E27FC236}">
                  <a16:creationId xmlns:a16="http://schemas.microsoft.com/office/drawing/2014/main" id="{80A5B9C6-045B-626E-7A58-2CBB2FAEB72D}"/>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spTree>
    <p:extLst>
      <p:ext uri="{BB962C8B-B14F-4D97-AF65-F5344CB8AC3E}">
        <p14:creationId xmlns:p14="http://schemas.microsoft.com/office/powerpoint/2010/main" val="229228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pohja1">
    <p:bg>
      <p:bgPr>
        <a:solidFill>
          <a:schemeClr val="tx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92C7EB9A-710B-5E65-2BCD-126BD58038FC}"/>
              </a:ext>
            </a:extLst>
          </p:cNvPr>
          <p:cNvSpPr>
            <a:spLocks noGrp="1"/>
          </p:cNvSpPr>
          <p:nvPr>
            <p:ph type="pic" sz="quarter" idx="13"/>
          </p:nvPr>
        </p:nvSpPr>
        <p:spPr>
          <a:xfrm>
            <a:off x="1" y="-8707"/>
            <a:ext cx="10328356" cy="6865122"/>
          </a:xfrm>
          <a:custGeom>
            <a:avLst/>
            <a:gdLst>
              <a:gd name="connsiteX0" fmla="*/ 0 w 8286750"/>
              <a:gd name="connsiteY0" fmla="*/ 0 h 6856413"/>
              <a:gd name="connsiteX1" fmla="*/ 4143375 w 8286750"/>
              <a:gd name="connsiteY1" fmla="*/ 0 h 6856413"/>
              <a:gd name="connsiteX2" fmla="*/ 8286750 w 8286750"/>
              <a:gd name="connsiteY2" fmla="*/ 3428207 h 6856413"/>
              <a:gd name="connsiteX3" fmla="*/ 4143375 w 8286750"/>
              <a:gd name="connsiteY3" fmla="*/ 6856414 h 6856413"/>
              <a:gd name="connsiteX4" fmla="*/ 0 w 8286750"/>
              <a:gd name="connsiteY4" fmla="*/ 6856413 h 6856413"/>
              <a:gd name="connsiteX5" fmla="*/ 0 w 8286750"/>
              <a:gd name="connsiteY5" fmla="*/ 0 h 6856413"/>
              <a:gd name="connsiteX0" fmla="*/ 0 w 8784661"/>
              <a:gd name="connsiteY0" fmla="*/ 8708 h 6865122"/>
              <a:gd name="connsiteX1" fmla="*/ 7173958 w 8784661"/>
              <a:gd name="connsiteY1" fmla="*/ 0 h 6865122"/>
              <a:gd name="connsiteX2" fmla="*/ 8286750 w 8784661"/>
              <a:gd name="connsiteY2" fmla="*/ 3436915 h 6865122"/>
              <a:gd name="connsiteX3" fmla="*/ 4143375 w 8784661"/>
              <a:gd name="connsiteY3" fmla="*/ 6865122 h 6865122"/>
              <a:gd name="connsiteX4" fmla="*/ 0 w 8784661"/>
              <a:gd name="connsiteY4" fmla="*/ 6865121 h 6865122"/>
              <a:gd name="connsiteX5" fmla="*/ 0 w 8784661"/>
              <a:gd name="connsiteY5" fmla="*/ 8708 h 6865122"/>
              <a:gd name="connsiteX0" fmla="*/ 0 w 8327012"/>
              <a:gd name="connsiteY0" fmla="*/ 8708 h 6865122"/>
              <a:gd name="connsiteX1" fmla="*/ 7173958 w 8327012"/>
              <a:gd name="connsiteY1" fmla="*/ 0 h 6865122"/>
              <a:gd name="connsiteX2" fmla="*/ 8286750 w 8327012"/>
              <a:gd name="connsiteY2" fmla="*/ 3436915 h 6865122"/>
              <a:gd name="connsiteX3" fmla="*/ 4143375 w 8327012"/>
              <a:gd name="connsiteY3" fmla="*/ 6865122 h 6865122"/>
              <a:gd name="connsiteX4" fmla="*/ 0 w 8327012"/>
              <a:gd name="connsiteY4" fmla="*/ 6865121 h 6865122"/>
              <a:gd name="connsiteX5" fmla="*/ 0 w 8327012"/>
              <a:gd name="connsiteY5" fmla="*/ 8708 h 6865122"/>
              <a:gd name="connsiteX0" fmla="*/ 0 w 11029625"/>
              <a:gd name="connsiteY0" fmla="*/ 8708 h 6865121"/>
              <a:gd name="connsiteX1" fmla="*/ 7173958 w 11029625"/>
              <a:gd name="connsiteY1" fmla="*/ 0 h 6865121"/>
              <a:gd name="connsiteX2" fmla="*/ 8286750 w 11029625"/>
              <a:gd name="connsiteY2" fmla="*/ 3436915 h 6865121"/>
              <a:gd name="connsiteX3" fmla="*/ 10300335 w 11029625"/>
              <a:gd name="connsiteY3" fmla="*/ 6856413 h 6865121"/>
              <a:gd name="connsiteX4" fmla="*/ 0 w 11029625"/>
              <a:gd name="connsiteY4" fmla="*/ 6865121 h 6865121"/>
              <a:gd name="connsiteX5" fmla="*/ 0 w 11029625"/>
              <a:gd name="connsiteY5" fmla="*/ 8708 h 6865121"/>
              <a:gd name="connsiteX0" fmla="*/ 0 w 10975887"/>
              <a:gd name="connsiteY0" fmla="*/ 8708 h 6865121"/>
              <a:gd name="connsiteX1" fmla="*/ 7173958 w 10975887"/>
              <a:gd name="connsiteY1" fmla="*/ 0 h 6865121"/>
              <a:gd name="connsiteX2" fmla="*/ 7851322 w 10975887"/>
              <a:gd name="connsiteY2" fmla="*/ 3079864 h 6865121"/>
              <a:gd name="connsiteX3" fmla="*/ 10300335 w 10975887"/>
              <a:gd name="connsiteY3" fmla="*/ 6856413 h 6865121"/>
              <a:gd name="connsiteX4" fmla="*/ 0 w 10975887"/>
              <a:gd name="connsiteY4" fmla="*/ 6865121 h 6865121"/>
              <a:gd name="connsiteX5" fmla="*/ 0 w 10975887"/>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013"/>
              <a:gd name="connsiteY0" fmla="*/ 8708 h 6865121"/>
              <a:gd name="connsiteX1" fmla="*/ 7173958 w 10302013"/>
              <a:gd name="connsiteY1" fmla="*/ 0 h 6865121"/>
              <a:gd name="connsiteX2" fmla="*/ 7851322 w 10302013"/>
              <a:gd name="connsiteY2" fmla="*/ 3079864 h 6865121"/>
              <a:gd name="connsiteX3" fmla="*/ 10300335 w 10302013"/>
              <a:gd name="connsiteY3" fmla="*/ 6856413 h 6865121"/>
              <a:gd name="connsiteX4" fmla="*/ 0 w 10302013"/>
              <a:gd name="connsiteY4" fmla="*/ 6865121 h 6865121"/>
              <a:gd name="connsiteX5" fmla="*/ 0 w 10302013"/>
              <a:gd name="connsiteY5" fmla="*/ 8708 h 6865121"/>
              <a:gd name="connsiteX0" fmla="*/ 0 w 10302912"/>
              <a:gd name="connsiteY0" fmla="*/ 8708 h 6865121"/>
              <a:gd name="connsiteX1" fmla="*/ 7173958 w 10302912"/>
              <a:gd name="connsiteY1" fmla="*/ 0 h 6865121"/>
              <a:gd name="connsiteX2" fmla="*/ 8565425 w 10302912"/>
              <a:gd name="connsiteY2" fmla="*/ 3436916 h 6865121"/>
              <a:gd name="connsiteX3" fmla="*/ 10300335 w 10302912"/>
              <a:gd name="connsiteY3" fmla="*/ 6856413 h 6865121"/>
              <a:gd name="connsiteX4" fmla="*/ 0 w 10302912"/>
              <a:gd name="connsiteY4" fmla="*/ 6865121 h 6865121"/>
              <a:gd name="connsiteX5" fmla="*/ 0 w 10302912"/>
              <a:gd name="connsiteY5" fmla="*/ 8708 h 6865121"/>
              <a:gd name="connsiteX0" fmla="*/ 0 w 10303608"/>
              <a:gd name="connsiteY0" fmla="*/ 8708 h 6865121"/>
              <a:gd name="connsiteX1" fmla="*/ 7173958 w 10303608"/>
              <a:gd name="connsiteY1" fmla="*/ 0 h 6865121"/>
              <a:gd name="connsiteX2" fmla="*/ 8565425 w 10303608"/>
              <a:gd name="connsiteY2" fmla="*/ 3436916 h 6865121"/>
              <a:gd name="connsiteX3" fmla="*/ 10300335 w 10303608"/>
              <a:gd name="connsiteY3" fmla="*/ 6856413 h 6865121"/>
              <a:gd name="connsiteX4" fmla="*/ 0 w 10303608"/>
              <a:gd name="connsiteY4" fmla="*/ 6865121 h 6865121"/>
              <a:gd name="connsiteX5" fmla="*/ 0 w 10303608"/>
              <a:gd name="connsiteY5" fmla="*/ 8708 h 6865121"/>
              <a:gd name="connsiteX0" fmla="*/ 0 w 10302063"/>
              <a:gd name="connsiteY0" fmla="*/ 8708 h 6865121"/>
              <a:gd name="connsiteX1" fmla="*/ 7173958 w 10302063"/>
              <a:gd name="connsiteY1" fmla="*/ 0 h 6865121"/>
              <a:gd name="connsiteX2" fmla="*/ 7624899 w 10302063"/>
              <a:gd name="connsiteY2" fmla="*/ 3489167 h 6865121"/>
              <a:gd name="connsiteX3" fmla="*/ 10300335 w 10302063"/>
              <a:gd name="connsiteY3" fmla="*/ 6856413 h 6865121"/>
              <a:gd name="connsiteX4" fmla="*/ 0 w 10302063"/>
              <a:gd name="connsiteY4" fmla="*/ 6865121 h 6865121"/>
              <a:gd name="connsiteX5" fmla="*/ 0 w 10302063"/>
              <a:gd name="connsiteY5" fmla="*/ 8708 h 6865121"/>
              <a:gd name="connsiteX0" fmla="*/ 0 w 10302611"/>
              <a:gd name="connsiteY0" fmla="*/ 8708 h 6865121"/>
              <a:gd name="connsiteX1" fmla="*/ 7173958 w 10302611"/>
              <a:gd name="connsiteY1" fmla="*/ 0 h 6865121"/>
              <a:gd name="connsiteX2" fmla="*/ 8103870 w 10302611"/>
              <a:gd name="connsiteY2" fmla="*/ 3254035 h 6865121"/>
              <a:gd name="connsiteX3" fmla="*/ 10300335 w 10302611"/>
              <a:gd name="connsiteY3" fmla="*/ 6856413 h 6865121"/>
              <a:gd name="connsiteX4" fmla="*/ 0 w 10302611"/>
              <a:gd name="connsiteY4" fmla="*/ 6865121 h 6865121"/>
              <a:gd name="connsiteX5" fmla="*/ 0 w 10302611"/>
              <a:gd name="connsiteY5" fmla="*/ 8708 h 6865121"/>
              <a:gd name="connsiteX0" fmla="*/ 0 w 10302097"/>
              <a:gd name="connsiteY0" fmla="*/ 8708 h 6865121"/>
              <a:gd name="connsiteX1" fmla="*/ 7173958 w 10302097"/>
              <a:gd name="connsiteY1" fmla="*/ 0 h 6865121"/>
              <a:gd name="connsiteX2" fmla="*/ 8103870 w 10302097"/>
              <a:gd name="connsiteY2" fmla="*/ 3254035 h 6865121"/>
              <a:gd name="connsiteX3" fmla="*/ 10300335 w 10302097"/>
              <a:gd name="connsiteY3" fmla="*/ 6856413 h 6865121"/>
              <a:gd name="connsiteX4" fmla="*/ 0 w 10302097"/>
              <a:gd name="connsiteY4" fmla="*/ 6865121 h 6865121"/>
              <a:gd name="connsiteX5" fmla="*/ 0 w 10302097"/>
              <a:gd name="connsiteY5" fmla="*/ 8708 h 6865121"/>
              <a:gd name="connsiteX0" fmla="*/ 0 w 10300335"/>
              <a:gd name="connsiteY0" fmla="*/ 8708 h 6865121"/>
              <a:gd name="connsiteX1" fmla="*/ 7173958 w 10300335"/>
              <a:gd name="connsiteY1" fmla="*/ 0 h 6865121"/>
              <a:gd name="connsiteX2" fmla="*/ 8103870 w 10300335"/>
              <a:gd name="connsiteY2" fmla="*/ 3254035 h 6865121"/>
              <a:gd name="connsiteX3" fmla="*/ 10300335 w 10300335"/>
              <a:gd name="connsiteY3" fmla="*/ 6856413 h 6865121"/>
              <a:gd name="connsiteX4" fmla="*/ 0 w 10300335"/>
              <a:gd name="connsiteY4" fmla="*/ 6865121 h 6865121"/>
              <a:gd name="connsiteX5" fmla="*/ 0 w 10300335"/>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00567"/>
              <a:gd name="connsiteY0" fmla="*/ 8708 h 6865121"/>
              <a:gd name="connsiteX1" fmla="*/ 7173958 w 10300567"/>
              <a:gd name="connsiteY1" fmla="*/ 0 h 6865121"/>
              <a:gd name="connsiteX2" fmla="*/ 8103870 w 10300567"/>
              <a:gd name="connsiteY2" fmla="*/ 3254035 h 6865121"/>
              <a:gd name="connsiteX3" fmla="*/ 10300335 w 10300567"/>
              <a:gd name="connsiteY3" fmla="*/ 6856413 h 6865121"/>
              <a:gd name="connsiteX4" fmla="*/ 0 w 10300567"/>
              <a:gd name="connsiteY4" fmla="*/ 6865121 h 6865121"/>
              <a:gd name="connsiteX5" fmla="*/ 0 w 10300567"/>
              <a:gd name="connsiteY5" fmla="*/ 8708 h 6865121"/>
              <a:gd name="connsiteX0" fmla="*/ 0 w 10321183"/>
              <a:gd name="connsiteY0" fmla="*/ 8708 h 6865121"/>
              <a:gd name="connsiteX1" fmla="*/ 7173958 w 10321183"/>
              <a:gd name="connsiteY1" fmla="*/ 0 h 6865121"/>
              <a:gd name="connsiteX2" fmla="*/ 8103870 w 10321183"/>
              <a:gd name="connsiteY2" fmla="*/ 3254035 h 6865121"/>
              <a:gd name="connsiteX3" fmla="*/ 10300335 w 10321183"/>
              <a:gd name="connsiteY3" fmla="*/ 6856413 h 6865121"/>
              <a:gd name="connsiteX4" fmla="*/ 0 w 10321183"/>
              <a:gd name="connsiteY4" fmla="*/ 6865121 h 6865121"/>
              <a:gd name="connsiteX5" fmla="*/ 0 w 10321183"/>
              <a:gd name="connsiteY5" fmla="*/ 8708 h 6865121"/>
              <a:gd name="connsiteX0" fmla="*/ 0 w 10603995"/>
              <a:gd name="connsiteY0" fmla="*/ 8708 h 6865121"/>
              <a:gd name="connsiteX1" fmla="*/ 7173958 w 10603995"/>
              <a:gd name="connsiteY1" fmla="*/ 0 h 6865121"/>
              <a:gd name="connsiteX2" fmla="*/ 10300335 w 10603995"/>
              <a:gd name="connsiteY2" fmla="*/ 6856413 h 6865121"/>
              <a:gd name="connsiteX3" fmla="*/ 0 w 10603995"/>
              <a:gd name="connsiteY3" fmla="*/ 6865121 h 6865121"/>
              <a:gd name="connsiteX4" fmla="*/ 0 w 10603995"/>
              <a:gd name="connsiteY4" fmla="*/ 8708 h 6865121"/>
              <a:gd name="connsiteX0" fmla="*/ 0 w 10463687"/>
              <a:gd name="connsiteY0" fmla="*/ 8708 h 6865121"/>
              <a:gd name="connsiteX1" fmla="*/ 7173958 w 10463687"/>
              <a:gd name="connsiteY1" fmla="*/ 0 h 6865121"/>
              <a:gd name="connsiteX2" fmla="*/ 10300335 w 10463687"/>
              <a:gd name="connsiteY2" fmla="*/ 6856413 h 6865121"/>
              <a:gd name="connsiteX3" fmla="*/ 0 w 10463687"/>
              <a:gd name="connsiteY3" fmla="*/ 6865121 h 6865121"/>
              <a:gd name="connsiteX4" fmla="*/ 0 w 10463687"/>
              <a:gd name="connsiteY4" fmla="*/ 8708 h 6865121"/>
              <a:gd name="connsiteX0" fmla="*/ 0 w 9845641"/>
              <a:gd name="connsiteY0" fmla="*/ 8708 h 6865121"/>
              <a:gd name="connsiteX1" fmla="*/ 7173958 w 9845641"/>
              <a:gd name="connsiteY1" fmla="*/ 0 h 6865121"/>
              <a:gd name="connsiteX2" fmla="*/ 9664609 w 9845641"/>
              <a:gd name="connsiteY2" fmla="*/ 6847704 h 6865121"/>
              <a:gd name="connsiteX3" fmla="*/ 0 w 9845641"/>
              <a:gd name="connsiteY3" fmla="*/ 6865121 h 6865121"/>
              <a:gd name="connsiteX4" fmla="*/ 0 w 9845641"/>
              <a:gd name="connsiteY4" fmla="*/ 8708 h 6865121"/>
              <a:gd name="connsiteX0" fmla="*/ 0 w 10489160"/>
              <a:gd name="connsiteY0" fmla="*/ 8708 h 6865121"/>
              <a:gd name="connsiteX1" fmla="*/ 7173958 w 10489160"/>
              <a:gd name="connsiteY1" fmla="*/ 0 h 6865121"/>
              <a:gd name="connsiteX2" fmla="*/ 10326461 w 10489160"/>
              <a:gd name="connsiteY2" fmla="*/ 6830287 h 6865121"/>
              <a:gd name="connsiteX3" fmla="*/ 0 w 10489160"/>
              <a:gd name="connsiteY3" fmla="*/ 6865121 h 6865121"/>
              <a:gd name="connsiteX4" fmla="*/ 0 w 10489160"/>
              <a:gd name="connsiteY4" fmla="*/ 8708 h 6865121"/>
              <a:gd name="connsiteX0" fmla="*/ 0 w 10337424"/>
              <a:gd name="connsiteY0" fmla="*/ 8708 h 6865121"/>
              <a:gd name="connsiteX1" fmla="*/ 7173958 w 10337424"/>
              <a:gd name="connsiteY1" fmla="*/ 0 h 6865121"/>
              <a:gd name="connsiteX2" fmla="*/ 10326461 w 10337424"/>
              <a:gd name="connsiteY2" fmla="*/ 6830287 h 6865121"/>
              <a:gd name="connsiteX3" fmla="*/ 0 w 10337424"/>
              <a:gd name="connsiteY3" fmla="*/ 6865121 h 6865121"/>
              <a:gd name="connsiteX4" fmla="*/ 0 w 10337424"/>
              <a:gd name="connsiteY4" fmla="*/ 8708 h 6865121"/>
              <a:gd name="connsiteX0" fmla="*/ 0 w 10337851"/>
              <a:gd name="connsiteY0" fmla="*/ 8708 h 6865121"/>
              <a:gd name="connsiteX1" fmla="*/ 7173958 w 10337851"/>
              <a:gd name="connsiteY1" fmla="*/ 0 h 6865121"/>
              <a:gd name="connsiteX2" fmla="*/ 10326461 w 10337851"/>
              <a:gd name="connsiteY2" fmla="*/ 6830287 h 6865121"/>
              <a:gd name="connsiteX3" fmla="*/ 0 w 10337851"/>
              <a:gd name="connsiteY3" fmla="*/ 6865121 h 6865121"/>
              <a:gd name="connsiteX4" fmla="*/ 0 w 10337851"/>
              <a:gd name="connsiteY4" fmla="*/ 8708 h 6865121"/>
              <a:gd name="connsiteX0" fmla="*/ 0 w 10329162"/>
              <a:gd name="connsiteY0" fmla="*/ 8708 h 6865121"/>
              <a:gd name="connsiteX1" fmla="*/ 7173958 w 10329162"/>
              <a:gd name="connsiteY1" fmla="*/ 0 h 6865121"/>
              <a:gd name="connsiteX2" fmla="*/ 10317752 w 10329162"/>
              <a:gd name="connsiteY2" fmla="*/ 6856413 h 6865121"/>
              <a:gd name="connsiteX3" fmla="*/ 0 w 10329162"/>
              <a:gd name="connsiteY3" fmla="*/ 6865121 h 6865121"/>
              <a:gd name="connsiteX4" fmla="*/ 0 w 10329162"/>
              <a:gd name="connsiteY4" fmla="*/ 8708 h 6865121"/>
              <a:gd name="connsiteX0" fmla="*/ 0 w 10317752"/>
              <a:gd name="connsiteY0" fmla="*/ 8708 h 6865121"/>
              <a:gd name="connsiteX1" fmla="*/ 7173958 w 10317752"/>
              <a:gd name="connsiteY1" fmla="*/ 0 h 6865121"/>
              <a:gd name="connsiteX2" fmla="*/ 10317752 w 10317752"/>
              <a:gd name="connsiteY2" fmla="*/ 6856413 h 6865121"/>
              <a:gd name="connsiteX3" fmla="*/ 0 w 10317752"/>
              <a:gd name="connsiteY3" fmla="*/ 6865121 h 6865121"/>
              <a:gd name="connsiteX4" fmla="*/ 0 w 10317752"/>
              <a:gd name="connsiteY4" fmla="*/ 8708 h 6865121"/>
              <a:gd name="connsiteX0" fmla="*/ 0 w 10329868"/>
              <a:gd name="connsiteY0" fmla="*/ 8708 h 6865121"/>
              <a:gd name="connsiteX1" fmla="*/ 7173958 w 10329868"/>
              <a:gd name="connsiteY1" fmla="*/ 0 h 6865121"/>
              <a:gd name="connsiteX2" fmla="*/ 10317752 w 10329868"/>
              <a:gd name="connsiteY2" fmla="*/ 6856413 h 6865121"/>
              <a:gd name="connsiteX3" fmla="*/ 0 w 10329868"/>
              <a:gd name="connsiteY3" fmla="*/ 6865121 h 6865121"/>
              <a:gd name="connsiteX4" fmla="*/ 0 w 10329868"/>
              <a:gd name="connsiteY4" fmla="*/ 8708 h 6865121"/>
              <a:gd name="connsiteX0" fmla="*/ 0 w 10329954"/>
              <a:gd name="connsiteY0" fmla="*/ 8708 h 6865121"/>
              <a:gd name="connsiteX1" fmla="*/ 7173958 w 10329954"/>
              <a:gd name="connsiteY1" fmla="*/ 0 h 6865121"/>
              <a:gd name="connsiteX2" fmla="*/ 10317752 w 10329954"/>
              <a:gd name="connsiteY2" fmla="*/ 6856413 h 6865121"/>
              <a:gd name="connsiteX3" fmla="*/ 0 w 10329954"/>
              <a:gd name="connsiteY3" fmla="*/ 6865121 h 6865121"/>
              <a:gd name="connsiteX4" fmla="*/ 0 w 10329954"/>
              <a:gd name="connsiteY4" fmla="*/ 8708 h 6865121"/>
              <a:gd name="connsiteX0" fmla="*/ 0 w 10326597"/>
              <a:gd name="connsiteY0" fmla="*/ 8708 h 6865121"/>
              <a:gd name="connsiteX1" fmla="*/ 7173958 w 10326597"/>
              <a:gd name="connsiteY1" fmla="*/ 0 h 6865121"/>
              <a:gd name="connsiteX2" fmla="*/ 10317752 w 10326597"/>
              <a:gd name="connsiteY2" fmla="*/ 6856413 h 6865121"/>
              <a:gd name="connsiteX3" fmla="*/ 0 w 10326597"/>
              <a:gd name="connsiteY3" fmla="*/ 6865121 h 6865121"/>
              <a:gd name="connsiteX4" fmla="*/ 0 w 10326597"/>
              <a:gd name="connsiteY4" fmla="*/ 8708 h 6865121"/>
              <a:gd name="connsiteX0" fmla="*/ 0 w 10326777"/>
              <a:gd name="connsiteY0" fmla="*/ 8708 h 6865121"/>
              <a:gd name="connsiteX1" fmla="*/ 7173958 w 10326777"/>
              <a:gd name="connsiteY1" fmla="*/ 0 h 6865121"/>
              <a:gd name="connsiteX2" fmla="*/ 10317752 w 10326777"/>
              <a:gd name="connsiteY2" fmla="*/ 6856413 h 6865121"/>
              <a:gd name="connsiteX3" fmla="*/ 0 w 10326777"/>
              <a:gd name="connsiteY3" fmla="*/ 6865121 h 6865121"/>
              <a:gd name="connsiteX4" fmla="*/ 0 w 10326777"/>
              <a:gd name="connsiteY4" fmla="*/ 8708 h 6865121"/>
              <a:gd name="connsiteX0" fmla="*/ 0 w 10326694"/>
              <a:gd name="connsiteY0" fmla="*/ 8708 h 6865121"/>
              <a:gd name="connsiteX1" fmla="*/ 7130415 w 10326694"/>
              <a:gd name="connsiteY1" fmla="*/ 0 h 6865121"/>
              <a:gd name="connsiteX2" fmla="*/ 10317752 w 10326694"/>
              <a:gd name="connsiteY2" fmla="*/ 6856413 h 6865121"/>
              <a:gd name="connsiteX3" fmla="*/ 0 w 10326694"/>
              <a:gd name="connsiteY3" fmla="*/ 6865121 h 6865121"/>
              <a:gd name="connsiteX4" fmla="*/ 0 w 10326694"/>
              <a:gd name="connsiteY4" fmla="*/ 8708 h 6865121"/>
              <a:gd name="connsiteX0" fmla="*/ 0 w 10326694"/>
              <a:gd name="connsiteY0" fmla="*/ 8708 h 6865122"/>
              <a:gd name="connsiteX1" fmla="*/ 7130415 w 10326694"/>
              <a:gd name="connsiteY1" fmla="*/ 0 h 6865122"/>
              <a:gd name="connsiteX2" fmla="*/ 10317752 w 10326694"/>
              <a:gd name="connsiteY2" fmla="*/ 6865122 h 6865122"/>
              <a:gd name="connsiteX3" fmla="*/ 0 w 10326694"/>
              <a:gd name="connsiteY3" fmla="*/ 6865121 h 6865122"/>
              <a:gd name="connsiteX4" fmla="*/ 0 w 10326694"/>
              <a:gd name="connsiteY4" fmla="*/ 8708 h 6865122"/>
              <a:gd name="connsiteX0" fmla="*/ 0 w 10327991"/>
              <a:gd name="connsiteY0" fmla="*/ 8708 h 6865122"/>
              <a:gd name="connsiteX1" fmla="*/ 7130415 w 10327991"/>
              <a:gd name="connsiteY1" fmla="*/ 0 h 6865122"/>
              <a:gd name="connsiteX2" fmla="*/ 10317752 w 10327991"/>
              <a:gd name="connsiteY2" fmla="*/ 6865122 h 6865122"/>
              <a:gd name="connsiteX3" fmla="*/ 0 w 10327991"/>
              <a:gd name="connsiteY3" fmla="*/ 6865121 h 6865122"/>
              <a:gd name="connsiteX4" fmla="*/ 0 w 10327991"/>
              <a:gd name="connsiteY4" fmla="*/ 8708 h 6865122"/>
              <a:gd name="connsiteX0" fmla="*/ 0 w 10328238"/>
              <a:gd name="connsiteY0" fmla="*/ 8708 h 6865122"/>
              <a:gd name="connsiteX1" fmla="*/ 7130415 w 10328238"/>
              <a:gd name="connsiteY1" fmla="*/ 0 h 6865122"/>
              <a:gd name="connsiteX2" fmla="*/ 10317752 w 10328238"/>
              <a:gd name="connsiteY2" fmla="*/ 6865122 h 6865122"/>
              <a:gd name="connsiteX3" fmla="*/ 0 w 10328238"/>
              <a:gd name="connsiteY3" fmla="*/ 6865121 h 6865122"/>
              <a:gd name="connsiteX4" fmla="*/ 0 w 10328238"/>
              <a:gd name="connsiteY4" fmla="*/ 8708 h 6865122"/>
              <a:gd name="connsiteX0" fmla="*/ 0 w 10328356"/>
              <a:gd name="connsiteY0" fmla="*/ 8708 h 6865122"/>
              <a:gd name="connsiteX1" fmla="*/ 7130415 w 10328356"/>
              <a:gd name="connsiteY1" fmla="*/ 0 h 6865122"/>
              <a:gd name="connsiteX2" fmla="*/ 10317752 w 10328356"/>
              <a:gd name="connsiteY2" fmla="*/ 6865122 h 6865122"/>
              <a:gd name="connsiteX3" fmla="*/ 0 w 10328356"/>
              <a:gd name="connsiteY3" fmla="*/ 6865121 h 6865122"/>
              <a:gd name="connsiteX4" fmla="*/ 0 w 10328356"/>
              <a:gd name="connsiteY4" fmla="*/ 8708 h 68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356" h="6865122">
                <a:moveTo>
                  <a:pt x="0" y="8708"/>
                </a:moveTo>
                <a:lnTo>
                  <a:pt x="7130415" y="0"/>
                </a:lnTo>
                <a:cubicBezTo>
                  <a:pt x="6130061" y="3457764"/>
                  <a:pt x="10572888" y="3674421"/>
                  <a:pt x="10317752" y="6865122"/>
                </a:cubicBezTo>
                <a:lnTo>
                  <a:pt x="0" y="6865121"/>
                </a:lnTo>
                <a:lnTo>
                  <a:pt x="0" y="8708"/>
                </a:lnTo>
                <a:close/>
              </a:path>
            </a:pathLst>
          </a:custGeom>
          <a:solidFill>
            <a:schemeClr val="bg1"/>
          </a:solidFill>
        </p:spPr>
        <p:txBody>
          <a:bodyPr/>
          <a:lstStyle/>
          <a:p>
            <a:endParaRPr lang="en-GB"/>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9118483" y="2391506"/>
            <a:ext cx="2567153" cy="1370597"/>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fi-FI" dirty="0"/>
              <a:t>Muokkaa tekstin perustyylejä napsauttamalla</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7" name="Kuva 16">
            <a:extLst>
              <a:ext uri="{FF2B5EF4-FFF2-40B4-BE49-F238E27FC236}">
                <a16:creationId xmlns:a16="http://schemas.microsoft.com/office/drawing/2014/main" id="{D2AD0F63-B20A-6ECD-E478-254E3411B52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265300" y="137096"/>
            <a:ext cx="1727249" cy="1529409"/>
          </a:xfrm>
          <a:prstGeom prst="rect">
            <a:avLst/>
          </a:prstGeom>
        </p:spPr>
      </p:pic>
    </p:spTree>
    <p:extLst>
      <p:ext uri="{BB962C8B-B14F-4D97-AF65-F5344CB8AC3E}">
        <p14:creationId xmlns:p14="http://schemas.microsoft.com/office/powerpoint/2010/main" val="399604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948D812-64BE-EB84-DADB-7214D0DEB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5D238ABD-6B15-E79F-CE9D-431757F2644C}"/>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fi-FI" dirty="0"/>
              <a:t>Väliotsikkodia</a:t>
            </a:r>
            <a:endParaRPr lang="en-GB" dirty="0"/>
          </a:p>
        </p:txBody>
      </p:sp>
      <p:sp>
        <p:nvSpPr>
          <p:cNvPr id="3" name="Tekstin paikkamerkki 2">
            <a:extLst>
              <a:ext uri="{FF2B5EF4-FFF2-40B4-BE49-F238E27FC236}">
                <a16:creationId xmlns:a16="http://schemas.microsoft.com/office/drawing/2014/main" id="{20F423C6-7719-D49F-BF83-4E0E64A41E88}"/>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CE358355-B785-17D3-1837-0F50B0DC4B17}"/>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17B4C278-A97B-E697-C800-4AD7B892967D}"/>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5404A-4F35-7A3C-3D2B-33731DE4E14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37471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D89E49D-F088-4AAD-555E-218FB6320B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1B79CCE-5C3F-7745-488F-AE6703B383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4233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sisältökohdetta">
    <p:bg>
      <p:bgPr>
        <a:solidFill>
          <a:schemeClr val="bg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9EDDE5-0D4C-7F74-073C-42F5D7287C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a:xfrm>
            <a:off x="838200" y="936523"/>
            <a:ext cx="6196781"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199" y="1825625"/>
            <a:ext cx="6196781"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53509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Kaksi sisältökohdetta">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A9EDDE5-0D4C-7F74-073C-42F5D7287C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340825" cy="6858000"/>
          </a:xfrm>
          <a:prstGeom prst="rect">
            <a:avLst/>
          </a:prstGeom>
        </p:spPr>
      </p:pic>
      <p:sp>
        <p:nvSpPr>
          <p:cNvPr id="2" name="Otsikko 1">
            <a:extLst>
              <a:ext uri="{FF2B5EF4-FFF2-40B4-BE49-F238E27FC236}">
                <a16:creationId xmlns:a16="http://schemas.microsoft.com/office/drawing/2014/main" id="{2E03C3EC-790B-DBB7-216B-C8D0D475C853}"/>
              </a:ext>
            </a:extLst>
          </p:cNvPr>
          <p:cNvSpPr>
            <a:spLocks noGrp="1"/>
          </p:cNvSpPr>
          <p:nvPr>
            <p:ph type="title"/>
          </p:nvPr>
        </p:nvSpPr>
        <p:spPr>
          <a:xfrm>
            <a:off x="838200" y="936523"/>
            <a:ext cx="6196781" cy="75416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074B820A-B4A2-5D9D-9D9E-718C812B1A47}"/>
              </a:ext>
            </a:extLst>
          </p:cNvPr>
          <p:cNvSpPr>
            <a:spLocks noGrp="1"/>
          </p:cNvSpPr>
          <p:nvPr>
            <p:ph sz="half" idx="1"/>
          </p:nvPr>
        </p:nvSpPr>
        <p:spPr>
          <a:xfrm>
            <a:off x="838199" y="1825625"/>
            <a:ext cx="6196781"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Päivämäärän paikkamerkki 4">
            <a:extLst>
              <a:ext uri="{FF2B5EF4-FFF2-40B4-BE49-F238E27FC236}">
                <a16:creationId xmlns:a16="http://schemas.microsoft.com/office/drawing/2014/main" id="{05C0E76F-9869-BDCE-4065-CE9865C6063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6AD67274-860E-6794-D02B-EC2F11CA322B}"/>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EF8A0BF-79A4-FED1-0CE8-0E757C85837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4727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4E5402F-441C-5696-2351-A1DC1F7212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11413082" cy="6858000"/>
          </a:xfrm>
          <a:prstGeom prst="rect">
            <a:avLst/>
          </a:prstGeom>
        </p:spPr>
      </p:pic>
      <p:sp>
        <p:nvSpPr>
          <p:cNvPr id="2" name="Otsikko 1">
            <a:extLst>
              <a:ext uri="{FF2B5EF4-FFF2-40B4-BE49-F238E27FC236}">
                <a16:creationId xmlns:a16="http://schemas.microsoft.com/office/drawing/2014/main" id="{8DE1FB57-B052-CB7B-7ECB-E7FF603031A0}"/>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C711DE4B-7EDD-E4C4-8AF4-5DA2DB06DAF8}"/>
              </a:ext>
            </a:extLst>
          </p:cNvPr>
          <p:cNvSpPr>
            <a:spLocks noGrp="1"/>
          </p:cNvSpPr>
          <p:nvPr>
            <p:ph type="body" idx="1"/>
          </p:nvPr>
        </p:nvSpPr>
        <p:spPr>
          <a:xfrm>
            <a:off x="839788"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DE35DE64-6B60-E405-F029-02440BE82234}"/>
              </a:ext>
            </a:extLst>
          </p:cNvPr>
          <p:cNvSpPr>
            <a:spLocks noGrp="1"/>
          </p:cNvSpPr>
          <p:nvPr>
            <p:ph sz="half" idx="2"/>
          </p:nvPr>
        </p:nvSpPr>
        <p:spPr>
          <a:xfrm>
            <a:off x="839788" y="2603089"/>
            <a:ext cx="5007947" cy="358657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5" name="Tekstin paikkamerkki 4">
            <a:extLst>
              <a:ext uri="{FF2B5EF4-FFF2-40B4-BE49-F238E27FC236}">
                <a16:creationId xmlns:a16="http://schemas.microsoft.com/office/drawing/2014/main" id="{F6A63278-EF35-ADA6-38B8-A92567537E24}"/>
              </a:ext>
            </a:extLst>
          </p:cNvPr>
          <p:cNvSpPr>
            <a:spLocks noGrp="1"/>
          </p:cNvSpPr>
          <p:nvPr>
            <p:ph type="body" sz="quarter" idx="3"/>
          </p:nvPr>
        </p:nvSpPr>
        <p:spPr>
          <a:xfrm>
            <a:off x="6172200"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E6EB86C-2EBC-36EF-5878-E61568A7C8C9}"/>
              </a:ext>
            </a:extLst>
          </p:cNvPr>
          <p:cNvSpPr>
            <a:spLocks noGrp="1"/>
          </p:cNvSpPr>
          <p:nvPr>
            <p:ph sz="quarter" idx="4"/>
          </p:nvPr>
        </p:nvSpPr>
        <p:spPr>
          <a:xfrm>
            <a:off x="6172200" y="2603089"/>
            <a:ext cx="5007947" cy="3586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A5C839AB-6E9B-2CF3-3F09-B7DCD3620145}"/>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8" name="Alatunnisteen paikkamerkki 7">
            <a:extLst>
              <a:ext uri="{FF2B5EF4-FFF2-40B4-BE49-F238E27FC236}">
                <a16:creationId xmlns:a16="http://schemas.microsoft.com/office/drawing/2014/main" id="{16AE7920-2F6C-E19F-8BE8-1C369C6E4EB1}"/>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652784E8-65FF-B3A6-7CF8-28CA3899B5D7}"/>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1" name="Kuva 10" descr="Kuva, joka sisältää kohteen symboli&#10;&#10;Kuvaus luotu automaattisesti">
            <a:extLst>
              <a:ext uri="{FF2B5EF4-FFF2-40B4-BE49-F238E27FC236}">
                <a16:creationId xmlns:a16="http://schemas.microsoft.com/office/drawing/2014/main" id="{44765632-2A6C-EEC6-0840-23A25558E32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68748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1FB57-B052-CB7B-7ECB-E7FF603031A0}"/>
              </a:ext>
            </a:extLst>
          </p:cNvPr>
          <p:cNvSpPr>
            <a:spLocks noGrp="1"/>
          </p:cNvSpPr>
          <p:nvPr>
            <p:ph type="title"/>
          </p:nvPr>
        </p:nvSpPr>
        <p:spPr>
          <a:xfrm>
            <a:off x="839788"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C711DE4B-7EDD-E4C4-8AF4-5DA2DB06DAF8}"/>
              </a:ext>
            </a:extLst>
          </p:cNvPr>
          <p:cNvSpPr>
            <a:spLocks noGrp="1"/>
          </p:cNvSpPr>
          <p:nvPr>
            <p:ph type="body" idx="1"/>
          </p:nvPr>
        </p:nvSpPr>
        <p:spPr>
          <a:xfrm>
            <a:off x="839788"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DE35DE64-6B60-E405-F029-02440BE82234}"/>
              </a:ext>
            </a:extLst>
          </p:cNvPr>
          <p:cNvSpPr>
            <a:spLocks noGrp="1"/>
          </p:cNvSpPr>
          <p:nvPr>
            <p:ph sz="half" idx="2"/>
          </p:nvPr>
        </p:nvSpPr>
        <p:spPr>
          <a:xfrm>
            <a:off x="839788" y="2603089"/>
            <a:ext cx="5007947" cy="3586573"/>
          </a:xfrm>
        </p:spPr>
        <p:txBody>
          <a:bodyPr/>
          <a:lstStyle/>
          <a:p>
            <a:pPr lvl="0"/>
            <a:r>
              <a:rPr lang="fi-FI" dirty="0"/>
              <a:t>Muokkaa tekstin perustyylejä napsauttamalla</a:t>
            </a:r>
          </a:p>
        </p:txBody>
      </p:sp>
      <p:sp>
        <p:nvSpPr>
          <p:cNvPr id="5" name="Tekstin paikkamerkki 4">
            <a:extLst>
              <a:ext uri="{FF2B5EF4-FFF2-40B4-BE49-F238E27FC236}">
                <a16:creationId xmlns:a16="http://schemas.microsoft.com/office/drawing/2014/main" id="{F6A63278-EF35-ADA6-38B8-A92567537E24}"/>
              </a:ext>
            </a:extLst>
          </p:cNvPr>
          <p:cNvSpPr>
            <a:spLocks noGrp="1"/>
          </p:cNvSpPr>
          <p:nvPr>
            <p:ph type="body" sz="quarter" idx="3"/>
          </p:nvPr>
        </p:nvSpPr>
        <p:spPr>
          <a:xfrm>
            <a:off x="6172200" y="2055813"/>
            <a:ext cx="5007947" cy="4492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E6EB86C-2EBC-36EF-5878-E61568A7C8C9}"/>
              </a:ext>
            </a:extLst>
          </p:cNvPr>
          <p:cNvSpPr>
            <a:spLocks noGrp="1"/>
          </p:cNvSpPr>
          <p:nvPr>
            <p:ph sz="quarter" idx="4"/>
          </p:nvPr>
        </p:nvSpPr>
        <p:spPr>
          <a:xfrm>
            <a:off x="6172200" y="2603089"/>
            <a:ext cx="5007947" cy="3586573"/>
          </a:xfrm>
        </p:spPr>
        <p:txBody>
          <a:body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A5C839AB-6E9B-2CF3-3F09-B7DCD3620145}"/>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8" name="Alatunnisteen paikkamerkki 7">
            <a:extLst>
              <a:ext uri="{FF2B5EF4-FFF2-40B4-BE49-F238E27FC236}">
                <a16:creationId xmlns:a16="http://schemas.microsoft.com/office/drawing/2014/main" id="{16AE7920-2F6C-E19F-8BE8-1C369C6E4EB1}"/>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652784E8-65FF-B3A6-7CF8-28CA3899B5D7}"/>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1" name="Kuva 10" descr="Kuva, joka sisältää kohteen symboli&#10;&#10;Kuvaus luotu automaattisesti">
            <a:extLst>
              <a:ext uri="{FF2B5EF4-FFF2-40B4-BE49-F238E27FC236}">
                <a16:creationId xmlns:a16="http://schemas.microsoft.com/office/drawing/2014/main" id="{44765632-2A6C-EEC6-0840-23A25558E32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302223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48F7C2C-444A-9A86-5B29-E027DBB924D9}"/>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3" name="Alatunnisteen paikkamerkki 2">
            <a:extLst>
              <a:ext uri="{FF2B5EF4-FFF2-40B4-BE49-F238E27FC236}">
                <a16:creationId xmlns:a16="http://schemas.microsoft.com/office/drawing/2014/main" id="{DEFC631B-CD45-8BA8-3316-635502FEB57D}"/>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B59B7AEB-066C-E6B6-00B0-8ED41AF097BB}"/>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15712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595CE9-3F3E-4E19-DBBE-AEC9D19D6B5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A85864F2-2EFC-3BB7-5934-B592D3798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EB310BB7-13C6-9A50-E059-568AD8D59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1196F60-188E-378B-5EF7-8ADDD989153B}"/>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E4C6AADF-3630-5831-036D-6B974AD15354}"/>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90129121-8529-FC67-E8FF-573C2F63FFB5}"/>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05622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E844C0-7EC3-2F72-9658-73611E0557B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Kuvan paikkamerkki 2">
            <a:extLst>
              <a:ext uri="{FF2B5EF4-FFF2-40B4-BE49-F238E27FC236}">
                <a16:creationId xmlns:a16="http://schemas.microsoft.com/office/drawing/2014/main" id="{151FC1E1-D9C7-5B6C-B6A7-CB9D6B9F7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23BBC956-5134-3034-0354-6E54A57D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06B70AE-F2DA-DCE6-B8EA-1C79B030DE75}"/>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F85CF03B-332E-B9CE-DC0F-8D56D8A8506F}"/>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99EC8B8-EECD-8F3C-AE1B-0484A0A960EE}"/>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65535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 Otsikkodia aalto  SINIVALKOINEN">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EDD0131E-08E1-0404-E12B-78AA5945D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810790"/>
            <a:ext cx="5657193"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07320"/>
            <a:ext cx="9144000" cy="706075"/>
          </a:xfrm>
        </p:spPr>
        <p:txBody>
          <a:bodyPr wrap="square">
            <a:normAutofit/>
          </a:bodyPr>
          <a:lstStyle>
            <a:lvl1pPr marL="0" indent="0" algn="l">
              <a:buNone/>
              <a:defRPr sz="16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13" name="Kuva 12" descr="Kuva, joka sisältää kohteen symboli&#10;&#10;Kuvaus luotu automaattisesti">
            <a:extLst>
              <a:ext uri="{FF2B5EF4-FFF2-40B4-BE49-F238E27FC236}">
                <a16:creationId xmlns:a16="http://schemas.microsoft.com/office/drawing/2014/main" id="{549AD06D-2C25-F1F3-8115-A9495A0141B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grpSp>
        <p:nvGrpSpPr>
          <p:cNvPr id="7" name="Ryhmä 6">
            <a:extLst>
              <a:ext uri="{FF2B5EF4-FFF2-40B4-BE49-F238E27FC236}">
                <a16:creationId xmlns:a16="http://schemas.microsoft.com/office/drawing/2014/main" id="{333E1532-944B-9555-412C-0A37ABAC1D45}"/>
              </a:ext>
            </a:extLst>
          </p:cNvPr>
          <p:cNvGrpSpPr/>
          <p:nvPr userDrawn="1"/>
        </p:nvGrpSpPr>
        <p:grpSpPr>
          <a:xfrm>
            <a:off x="683134" y="5964344"/>
            <a:ext cx="8578512" cy="618827"/>
            <a:chOff x="785775" y="5964344"/>
            <a:chExt cx="8578512" cy="618827"/>
          </a:xfrm>
        </p:grpSpPr>
        <p:pic>
          <p:nvPicPr>
            <p:cNvPr id="8" name="Kuva 7">
              <a:extLst>
                <a:ext uri="{FF2B5EF4-FFF2-40B4-BE49-F238E27FC236}">
                  <a16:creationId xmlns:a16="http://schemas.microsoft.com/office/drawing/2014/main" id="{802800CA-F5AA-01EE-7DDF-BE81681A946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10" name="Kuva 9">
              <a:extLst>
                <a:ext uri="{FF2B5EF4-FFF2-40B4-BE49-F238E27FC236}">
                  <a16:creationId xmlns:a16="http://schemas.microsoft.com/office/drawing/2014/main" id="{4B16F295-DF10-6DED-974E-06502F843D2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1" name="Kuva 10">
              <a:extLst>
                <a:ext uri="{FF2B5EF4-FFF2-40B4-BE49-F238E27FC236}">
                  <a16:creationId xmlns:a16="http://schemas.microsoft.com/office/drawing/2014/main" id="{8608600C-CD71-447E-2697-D0F564280FA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2" name="Kuva 11">
              <a:extLst>
                <a:ext uri="{FF2B5EF4-FFF2-40B4-BE49-F238E27FC236}">
                  <a16:creationId xmlns:a16="http://schemas.microsoft.com/office/drawing/2014/main" id="{084F947A-0F0F-20CD-5F07-8860CD8E0A09}"/>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4" name="Kuva 13">
              <a:extLst>
                <a:ext uri="{FF2B5EF4-FFF2-40B4-BE49-F238E27FC236}">
                  <a16:creationId xmlns:a16="http://schemas.microsoft.com/office/drawing/2014/main" id="{2F61510A-6AA3-CB8F-93FE-096ED4E3F7CD}"/>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183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Kuvatekstillinen kuv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A06B70AE-F2DA-DCE6-B8EA-1C79B030DE75}"/>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6" name="Alatunnisteen paikkamerkki 5">
            <a:extLst>
              <a:ext uri="{FF2B5EF4-FFF2-40B4-BE49-F238E27FC236}">
                <a16:creationId xmlns:a16="http://schemas.microsoft.com/office/drawing/2014/main" id="{F85CF03B-332E-B9CE-DC0F-8D56D8A8506F}"/>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E99EC8B8-EECD-8F3C-AE1B-0484A0A960EE}"/>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122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B0F5D3-99E2-1CAF-90D3-C379D6C3F68D}"/>
              </a:ext>
            </a:extLst>
          </p:cNvPr>
          <p:cNvSpPr>
            <a:spLocks noGrp="1"/>
          </p:cNvSpPr>
          <p:nvPr>
            <p:ph type="title"/>
          </p:nvPr>
        </p:nvSpPr>
        <p:spPr/>
        <p:txBody>
          <a:bodyPr/>
          <a:lstStyle/>
          <a:p>
            <a:r>
              <a:rPr lang="fi-FI"/>
              <a:t>Muokkaa ots. perustyyl. napsautt.</a:t>
            </a:r>
            <a:endParaRPr lang="en-GB"/>
          </a:p>
        </p:txBody>
      </p:sp>
      <p:sp>
        <p:nvSpPr>
          <p:cNvPr id="3" name="Pystysuoran tekstin paikkamerkki 2">
            <a:extLst>
              <a:ext uri="{FF2B5EF4-FFF2-40B4-BE49-F238E27FC236}">
                <a16:creationId xmlns:a16="http://schemas.microsoft.com/office/drawing/2014/main" id="{D496090E-6C15-8750-299B-5B657B77DE0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CE1778FF-CA45-6774-6D29-1305EA7F7002}"/>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3B60DCFE-C692-6EE0-B29E-1E0CB9002B83}"/>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5ABA6A79-0A19-C814-A8AF-8A5E179D57D1}"/>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226814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petusdia 1">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a:extLst>
              <a:ext uri="{FF2B5EF4-FFF2-40B4-BE49-F238E27FC236}">
                <a16:creationId xmlns:a16="http://schemas.microsoft.com/office/drawing/2014/main" id="{6F25022B-60D5-3ECE-2DA8-F137F8EE4B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grpSp>
        <p:nvGrpSpPr>
          <p:cNvPr id="2" name="Ryhmä 1">
            <a:extLst>
              <a:ext uri="{FF2B5EF4-FFF2-40B4-BE49-F238E27FC236}">
                <a16:creationId xmlns:a16="http://schemas.microsoft.com/office/drawing/2014/main" id="{9D440931-7F12-481D-45E9-32D8A3FCC68A}"/>
              </a:ext>
            </a:extLst>
          </p:cNvPr>
          <p:cNvGrpSpPr/>
          <p:nvPr userDrawn="1"/>
        </p:nvGrpSpPr>
        <p:grpSpPr>
          <a:xfrm>
            <a:off x="683134" y="5964344"/>
            <a:ext cx="8578512" cy="618827"/>
            <a:chOff x="785775" y="5964344"/>
            <a:chExt cx="8578512" cy="618827"/>
          </a:xfrm>
        </p:grpSpPr>
        <p:pic>
          <p:nvPicPr>
            <p:cNvPr id="3" name="Kuva 2">
              <a:extLst>
                <a:ext uri="{FF2B5EF4-FFF2-40B4-BE49-F238E27FC236}">
                  <a16:creationId xmlns:a16="http://schemas.microsoft.com/office/drawing/2014/main" id="{FE9250D3-4E10-1BAD-2284-BC2D9F9ACA25}"/>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8" name="Kuva 7">
              <a:extLst>
                <a:ext uri="{FF2B5EF4-FFF2-40B4-BE49-F238E27FC236}">
                  <a16:creationId xmlns:a16="http://schemas.microsoft.com/office/drawing/2014/main" id="{55A48496-0E7C-49D5-6209-C998FB5846B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5" name="Kuva 14">
              <a:extLst>
                <a:ext uri="{FF2B5EF4-FFF2-40B4-BE49-F238E27FC236}">
                  <a16:creationId xmlns:a16="http://schemas.microsoft.com/office/drawing/2014/main" id="{F1A41563-62E0-6BA0-7EF2-E308FF585715}"/>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6" name="Kuva 15">
              <a:extLst>
                <a:ext uri="{FF2B5EF4-FFF2-40B4-BE49-F238E27FC236}">
                  <a16:creationId xmlns:a16="http://schemas.microsoft.com/office/drawing/2014/main" id="{5C794AA1-4E44-1F21-950E-CCB5CAB931D2}"/>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7" name="Kuva 16">
              <a:extLst>
                <a:ext uri="{FF2B5EF4-FFF2-40B4-BE49-F238E27FC236}">
                  <a16:creationId xmlns:a16="http://schemas.microsoft.com/office/drawing/2014/main" id="{AA17C63A-2CC3-627D-3C79-1F0F4B9B0C4D}"/>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spTree>
    <p:extLst>
      <p:ext uri="{BB962C8B-B14F-4D97-AF65-F5344CB8AC3E}">
        <p14:creationId xmlns:p14="http://schemas.microsoft.com/office/powerpoint/2010/main" val="54883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Lopetusdia 1">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grpSp>
        <p:nvGrpSpPr>
          <p:cNvPr id="7" name="Ryhmä 6">
            <a:extLst>
              <a:ext uri="{FF2B5EF4-FFF2-40B4-BE49-F238E27FC236}">
                <a16:creationId xmlns:a16="http://schemas.microsoft.com/office/drawing/2014/main" id="{33526B58-D5CA-A8A7-2030-C77AD399D43D}"/>
              </a:ext>
            </a:extLst>
          </p:cNvPr>
          <p:cNvGrpSpPr/>
          <p:nvPr userDrawn="1"/>
        </p:nvGrpSpPr>
        <p:grpSpPr>
          <a:xfrm>
            <a:off x="1806562" y="4976264"/>
            <a:ext cx="8770600" cy="700732"/>
            <a:chOff x="785777" y="5964344"/>
            <a:chExt cx="8770600" cy="700732"/>
          </a:xfrm>
        </p:grpSpPr>
        <p:pic>
          <p:nvPicPr>
            <p:cNvPr id="9" name="Kuva 8" descr="Kuva, joka sisältää kohteen musta, pimeys&#10;&#10;Kuvaus luotu automaattisesti">
              <a:extLst>
                <a:ext uri="{FF2B5EF4-FFF2-40B4-BE49-F238E27FC236}">
                  <a16:creationId xmlns:a16="http://schemas.microsoft.com/office/drawing/2014/main" id="{B28BD09E-E74F-8DD6-A945-2F8E722194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893316" y="6110723"/>
              <a:ext cx="1663061" cy="554353"/>
            </a:xfrm>
            <a:prstGeom prst="rect">
              <a:avLst/>
            </a:prstGeom>
          </p:spPr>
        </p:pic>
        <p:pic>
          <p:nvPicPr>
            <p:cNvPr id="10" name="Kuva 9" descr="Kuva, joka sisältää kohteen Fontti, Grafiikka, kuvakaappaus, graafinen suunnittelu&#10;&#10;Kuvaus luotu automaattisesti">
              <a:extLst>
                <a:ext uri="{FF2B5EF4-FFF2-40B4-BE49-F238E27FC236}">
                  <a16:creationId xmlns:a16="http://schemas.microsoft.com/office/drawing/2014/main" id="{A9467604-F4B9-662B-BEE2-0C37915277F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174299" y="6089098"/>
              <a:ext cx="1884280" cy="488866"/>
            </a:xfrm>
            <a:prstGeom prst="rect">
              <a:avLst/>
            </a:prstGeom>
          </p:spPr>
        </p:pic>
        <p:pic>
          <p:nvPicPr>
            <p:cNvPr id="11" name="Kuva 10">
              <a:extLst>
                <a:ext uri="{FF2B5EF4-FFF2-40B4-BE49-F238E27FC236}">
                  <a16:creationId xmlns:a16="http://schemas.microsoft.com/office/drawing/2014/main" id="{CAE41665-A054-5739-6F2A-C28F5F8633A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2794106" y="6116699"/>
              <a:ext cx="1361548" cy="321506"/>
            </a:xfrm>
            <a:prstGeom prst="rect">
              <a:avLst/>
            </a:prstGeom>
          </p:spPr>
        </p:pic>
        <p:pic>
          <p:nvPicPr>
            <p:cNvPr id="12" name="Kuva 11">
              <a:extLst>
                <a:ext uri="{FF2B5EF4-FFF2-40B4-BE49-F238E27FC236}">
                  <a16:creationId xmlns:a16="http://schemas.microsoft.com/office/drawing/2014/main" id="{B1FBF479-AAFC-DC12-EE85-8CC7E366709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386998" y="5964344"/>
              <a:ext cx="1555957" cy="613467"/>
            </a:xfrm>
            <a:prstGeom prst="rect">
              <a:avLst/>
            </a:prstGeom>
          </p:spPr>
        </p:pic>
        <p:pic>
          <p:nvPicPr>
            <p:cNvPr id="13" name="Kuva 12">
              <a:extLst>
                <a:ext uri="{FF2B5EF4-FFF2-40B4-BE49-F238E27FC236}">
                  <a16:creationId xmlns:a16="http://schemas.microsoft.com/office/drawing/2014/main" id="{5B1129AA-B4B5-519A-EC11-0D98B860F9AA}"/>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785777" y="5989386"/>
              <a:ext cx="1744248" cy="570649"/>
            </a:xfrm>
            <a:prstGeom prst="rect">
              <a:avLst/>
            </a:prstGeom>
          </p:spPr>
        </p:pic>
      </p:grpSp>
      <p:pic>
        <p:nvPicPr>
          <p:cNvPr id="14" name="Kuva 13" descr="Kuva, joka sisältää kohteen symboli&#10;&#10;Kuvaus luotu automaattisesti">
            <a:extLst>
              <a:ext uri="{FF2B5EF4-FFF2-40B4-BE49-F238E27FC236}">
                <a16:creationId xmlns:a16="http://schemas.microsoft.com/office/drawing/2014/main" id="{F34D275B-BF2A-7942-C055-CFE8C480EEB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04683" y="2590579"/>
            <a:ext cx="2174359" cy="1926745"/>
          </a:xfrm>
          <a:prstGeom prst="rect">
            <a:avLst/>
          </a:prstGeom>
        </p:spPr>
      </p:pic>
    </p:spTree>
    <p:extLst>
      <p:ext uri="{BB962C8B-B14F-4D97-AF65-F5344CB8AC3E}">
        <p14:creationId xmlns:p14="http://schemas.microsoft.com/office/powerpoint/2010/main" val="8998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Lopetusdia 1">
    <p:bg>
      <p:bgPr>
        <a:solidFill>
          <a:schemeClr val="tx1"/>
        </a:solidFill>
        <a:effectLst/>
      </p:bgPr>
    </p:bg>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7B4A4D70-90CE-B3AD-ACBD-A7125DC3957E}"/>
              </a:ext>
            </a:extLst>
          </p:cNvPr>
          <p:cNvGrpSpPr/>
          <p:nvPr userDrawn="1"/>
        </p:nvGrpSpPr>
        <p:grpSpPr>
          <a:xfrm>
            <a:off x="1806744" y="4973344"/>
            <a:ext cx="8578512" cy="618827"/>
            <a:chOff x="785775" y="5964344"/>
            <a:chExt cx="8578512" cy="618827"/>
          </a:xfrm>
        </p:grpSpPr>
        <p:pic>
          <p:nvPicPr>
            <p:cNvPr id="10" name="Kuva 9">
              <a:extLst>
                <a:ext uri="{FF2B5EF4-FFF2-40B4-BE49-F238E27FC236}">
                  <a16:creationId xmlns:a16="http://schemas.microsoft.com/office/drawing/2014/main" id="{0D81ACF6-3946-2BFA-560A-E24E14CA64B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4106" y="6116699"/>
              <a:ext cx="1361548" cy="321507"/>
            </a:xfrm>
            <a:prstGeom prst="rect">
              <a:avLst/>
            </a:prstGeom>
          </p:spPr>
        </p:pic>
        <p:pic>
          <p:nvPicPr>
            <p:cNvPr id="11" name="Kuva 10">
              <a:extLst>
                <a:ext uri="{FF2B5EF4-FFF2-40B4-BE49-F238E27FC236}">
                  <a16:creationId xmlns:a16="http://schemas.microsoft.com/office/drawing/2014/main" id="{A61543EC-9376-07A5-87D6-A7F94662393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386998" y="5964344"/>
              <a:ext cx="1555957" cy="613468"/>
            </a:xfrm>
            <a:prstGeom prst="rect">
              <a:avLst/>
            </a:prstGeom>
          </p:spPr>
        </p:pic>
        <p:pic>
          <p:nvPicPr>
            <p:cNvPr id="12" name="Kuva 11">
              <a:extLst>
                <a:ext uri="{FF2B5EF4-FFF2-40B4-BE49-F238E27FC236}">
                  <a16:creationId xmlns:a16="http://schemas.microsoft.com/office/drawing/2014/main" id="{6442A86B-4998-1BD8-DDC7-3DE6BA74C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6174299" y="6091763"/>
              <a:ext cx="1663061" cy="491408"/>
            </a:xfrm>
            <a:prstGeom prst="rect">
              <a:avLst/>
            </a:prstGeom>
          </p:spPr>
        </p:pic>
        <p:pic>
          <p:nvPicPr>
            <p:cNvPr id="13" name="Kuva 12">
              <a:extLst>
                <a:ext uri="{FF2B5EF4-FFF2-40B4-BE49-F238E27FC236}">
                  <a16:creationId xmlns:a16="http://schemas.microsoft.com/office/drawing/2014/main" id="{5302832D-F9A9-FE71-7255-FA86D915AE9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785775" y="5989386"/>
              <a:ext cx="1744252" cy="570649"/>
            </a:xfrm>
            <a:prstGeom prst="rect">
              <a:avLst/>
            </a:prstGeom>
          </p:spPr>
        </p:pic>
        <p:pic>
          <p:nvPicPr>
            <p:cNvPr id="14" name="Kuva 13">
              <a:extLst>
                <a:ext uri="{FF2B5EF4-FFF2-40B4-BE49-F238E27FC236}">
                  <a16:creationId xmlns:a16="http://schemas.microsoft.com/office/drawing/2014/main" id="{9F6AF704-0C97-3CF2-7DAB-FB32FE17A5D3}"/>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8038407" y="6076547"/>
              <a:ext cx="1325880" cy="417565"/>
            </a:xfrm>
            <a:prstGeom prst="rect">
              <a:avLst/>
            </a:prstGeom>
          </p:spPr>
        </p:pic>
      </p:grpSp>
      <p:pic>
        <p:nvPicPr>
          <p:cNvPr id="7" name="Kuva 6">
            <a:extLst>
              <a:ext uri="{FF2B5EF4-FFF2-40B4-BE49-F238E27FC236}">
                <a16:creationId xmlns:a16="http://schemas.microsoft.com/office/drawing/2014/main" id="{A798BEE0-0664-F411-9D65-1280D8439760}"/>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5008820" y="2591468"/>
            <a:ext cx="2174358" cy="1926745"/>
          </a:xfrm>
          <a:prstGeom prst="rect">
            <a:avLst/>
          </a:prstGeom>
        </p:spPr>
      </p:pic>
      <p:sp>
        <p:nvSpPr>
          <p:cNvPr id="4" name="Päivämäärän paikkamerkki 3">
            <a:extLst>
              <a:ext uri="{FF2B5EF4-FFF2-40B4-BE49-F238E27FC236}">
                <a16:creationId xmlns:a16="http://schemas.microsoft.com/office/drawing/2014/main" id="{C97A2B37-9D31-C0AF-9DA4-7BB1A503BE2E}"/>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E106EDF9-E8AE-2437-7965-B35C43C47B38}"/>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BEEE887-A474-5AE8-8966-E1085A4597CF}"/>
              </a:ext>
            </a:extLst>
          </p:cNvPr>
          <p:cNvSpPr>
            <a:spLocks noGrp="1"/>
          </p:cNvSpPr>
          <p:nvPr>
            <p:ph type="sldNum" sz="quarter" idx="12"/>
          </p:nvPr>
        </p:nvSpPr>
        <p:spPr/>
        <p:txBody>
          <a:bodyPr/>
          <a:lstStyle/>
          <a:p>
            <a:fld id="{6E83AD9E-0870-476B-B804-13336D24C3E1}" type="slidenum">
              <a:rPr lang="en-GB" smtClean="0"/>
              <a:t>‹#›</a:t>
            </a:fld>
            <a:endParaRPr lang="en-GB"/>
          </a:p>
        </p:txBody>
      </p:sp>
    </p:spTree>
    <p:extLst>
      <p:ext uri="{BB962C8B-B14F-4D97-AF65-F5344CB8AC3E}">
        <p14:creationId xmlns:p14="http://schemas.microsoft.com/office/powerpoint/2010/main" val="30148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49B95E72-162F-498F-B705-BE5BB9DFFA3F}" type="datetime1">
              <a:rPr lang="fi-FI" smtClean="0"/>
              <a:t>26.8.2025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83493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 Otsikkodia aalto LIL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380488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 Otsikkodia aalto SININEN">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12346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 Otsikkodia aalto VIHREÄ">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217369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2 Otsikkodia aalto PERSIKK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28282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 Otsikkodia aalto BEIGE">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9E73BC1E-00D4-B58E-12F8-AA40469AF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1413082" cy="6858000"/>
          </a:xfrm>
          <a:prstGeom prst="rect">
            <a:avLst/>
          </a:prstGeom>
        </p:spPr>
      </p:pic>
      <p:sp>
        <p:nvSpPr>
          <p:cNvPr id="2" name="Otsikko 1">
            <a:extLst>
              <a:ext uri="{FF2B5EF4-FFF2-40B4-BE49-F238E27FC236}">
                <a16:creationId xmlns:a16="http://schemas.microsoft.com/office/drawing/2014/main" id="{D42B62DC-5D41-5AD5-8F5B-E0E058B960AC}"/>
              </a:ext>
            </a:extLst>
          </p:cNvPr>
          <p:cNvSpPr>
            <a:spLocks noGrp="1"/>
          </p:cNvSpPr>
          <p:nvPr>
            <p:ph type="ctrTitle"/>
          </p:nvPr>
        </p:nvSpPr>
        <p:spPr>
          <a:xfrm>
            <a:off x="838200" y="2908527"/>
            <a:ext cx="5953539" cy="2387600"/>
          </a:xfrm>
        </p:spPr>
        <p:txBody>
          <a:bodyPr wrap="square" anchor="b">
            <a:normAutofit/>
          </a:bodyPr>
          <a:lstStyle>
            <a:lvl1pPr algn="l">
              <a:defRPr sz="48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BB935E88-9700-DD2F-8419-3699005539D3}"/>
              </a:ext>
            </a:extLst>
          </p:cNvPr>
          <p:cNvSpPr>
            <a:spLocks noGrp="1"/>
          </p:cNvSpPr>
          <p:nvPr>
            <p:ph type="subTitle" idx="1"/>
          </p:nvPr>
        </p:nvSpPr>
        <p:spPr>
          <a:xfrm>
            <a:off x="838200" y="5486392"/>
            <a:ext cx="5953539" cy="706075"/>
          </a:xfrm>
        </p:spPr>
        <p:txBody>
          <a:bodyPr wrap="square">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D5844557-8CD7-D1C6-D927-06D71224F6D4}"/>
              </a:ext>
            </a:extLst>
          </p:cNvPr>
          <p:cNvSpPr>
            <a:spLocks noGrp="1"/>
          </p:cNvSpPr>
          <p:nvPr>
            <p:ph type="dt" sz="half" idx="10"/>
          </p:nvPr>
        </p:nvSpPr>
        <p:spPr/>
        <p:txBody>
          <a:bodyPr/>
          <a:lstStyle/>
          <a:p>
            <a:fld id="{E3C1DF22-A597-46CC-9A0D-FC122F968E30}" type="datetimeFigureOut">
              <a:rPr lang="en-GB" smtClean="0"/>
              <a:t>26/08/2025</a:t>
            </a:fld>
            <a:endParaRPr lang="en-GB"/>
          </a:p>
        </p:txBody>
      </p:sp>
      <p:sp>
        <p:nvSpPr>
          <p:cNvPr id="5" name="Alatunnisteen paikkamerkki 4">
            <a:extLst>
              <a:ext uri="{FF2B5EF4-FFF2-40B4-BE49-F238E27FC236}">
                <a16:creationId xmlns:a16="http://schemas.microsoft.com/office/drawing/2014/main" id="{04BC8099-913D-3460-3989-E7D9735A9AAA}"/>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BCFFAF04-FE20-6272-8152-885D6083C781}"/>
              </a:ext>
            </a:extLst>
          </p:cNvPr>
          <p:cNvSpPr>
            <a:spLocks noGrp="1"/>
          </p:cNvSpPr>
          <p:nvPr>
            <p:ph type="sldNum" sz="quarter" idx="12"/>
          </p:nvPr>
        </p:nvSpPr>
        <p:spPr/>
        <p:txBody>
          <a:bodyPr/>
          <a:lstStyle/>
          <a:p>
            <a:fld id="{6E83AD9E-0870-476B-B804-13336D24C3E1}" type="slidenum">
              <a:rPr lang="en-GB" smtClean="0"/>
              <a:t>‹#›</a:t>
            </a:fld>
            <a:endParaRPr lang="en-GB"/>
          </a:p>
        </p:txBody>
      </p:sp>
      <p:pic>
        <p:nvPicPr>
          <p:cNvPr id="7" name="Kuva 6" descr="Kuva, joka sisältää kohteen symboli&#10;&#10;Kuvaus luotu automaattisesti">
            <a:extLst>
              <a:ext uri="{FF2B5EF4-FFF2-40B4-BE49-F238E27FC236}">
                <a16:creationId xmlns:a16="http://schemas.microsoft.com/office/drawing/2014/main" id="{2DA19D50-90E3-CA42-A9A6-E7B58D8DAD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88208" y="148578"/>
            <a:ext cx="2174359" cy="1926745"/>
          </a:xfrm>
          <a:prstGeom prst="rect">
            <a:avLst/>
          </a:prstGeom>
        </p:spPr>
      </p:pic>
    </p:spTree>
    <p:extLst>
      <p:ext uri="{BB962C8B-B14F-4D97-AF65-F5344CB8AC3E}">
        <p14:creationId xmlns:p14="http://schemas.microsoft.com/office/powerpoint/2010/main" val="4236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1AB7F04-B199-0016-6793-BE4A97194607}"/>
              </a:ext>
            </a:extLst>
          </p:cNvPr>
          <p:cNvSpPr>
            <a:spLocks noGrp="1"/>
          </p:cNvSpPr>
          <p:nvPr>
            <p:ph type="title"/>
          </p:nvPr>
        </p:nvSpPr>
        <p:spPr>
          <a:xfrm>
            <a:off x="838200" y="936523"/>
            <a:ext cx="8777748" cy="754165"/>
          </a:xfrm>
          <a:prstGeom prst="rect">
            <a:avLst/>
          </a:prstGeom>
        </p:spPr>
        <p:txBody>
          <a:bodyPr vert="horz" lIns="0" tIns="0" rIns="0" bIns="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65255880-5074-9BE1-B70A-DC3ECAED3419}"/>
              </a:ext>
            </a:extLst>
          </p:cNvPr>
          <p:cNvSpPr>
            <a:spLocks noGrp="1"/>
          </p:cNvSpPr>
          <p:nvPr>
            <p:ph type="body" idx="1"/>
          </p:nvPr>
        </p:nvSpPr>
        <p:spPr>
          <a:xfrm>
            <a:off x="838200" y="1893000"/>
            <a:ext cx="8777748" cy="4351338"/>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AF6FBFB3-660B-8789-4570-811A0A7BFDE6}"/>
              </a:ext>
            </a:extLst>
          </p:cNvPr>
          <p:cNvSpPr>
            <a:spLocks noGrp="1"/>
          </p:cNvSpPr>
          <p:nvPr>
            <p:ph type="dt" sz="half" idx="2"/>
          </p:nvPr>
        </p:nvSpPr>
        <p:spPr>
          <a:xfrm>
            <a:off x="8469232"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E3C1DF22-A597-46CC-9A0D-FC122F968E30}" type="datetimeFigureOut">
              <a:rPr lang="en-GB" smtClean="0"/>
              <a:pPr/>
              <a:t>26/08/2025</a:t>
            </a:fld>
            <a:endParaRPr lang="en-GB" dirty="0"/>
          </a:p>
        </p:txBody>
      </p:sp>
      <p:sp>
        <p:nvSpPr>
          <p:cNvPr id="5" name="Alatunnisteen paikkamerkki 4">
            <a:extLst>
              <a:ext uri="{FF2B5EF4-FFF2-40B4-BE49-F238E27FC236}">
                <a16:creationId xmlns:a16="http://schemas.microsoft.com/office/drawing/2014/main" id="{318C2703-E8C8-3FBD-F763-D360DF159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Dian numeron paikkamerkki 5">
            <a:extLst>
              <a:ext uri="{FF2B5EF4-FFF2-40B4-BE49-F238E27FC236}">
                <a16:creationId xmlns:a16="http://schemas.microsoft.com/office/drawing/2014/main" id="{5CEB1698-D1C9-DA14-CFD8-E68D8EFEEEF3}"/>
              </a:ext>
            </a:extLst>
          </p:cNvPr>
          <p:cNvSpPr>
            <a:spLocks noGrp="1"/>
          </p:cNvSpPr>
          <p:nvPr>
            <p:ph type="sldNum" sz="quarter" idx="4"/>
          </p:nvPr>
        </p:nvSpPr>
        <p:spPr>
          <a:xfrm>
            <a:off x="11341510" y="6356350"/>
            <a:ext cx="535858" cy="365125"/>
          </a:xfrm>
          <a:prstGeom prst="rect">
            <a:avLst/>
          </a:prstGeom>
        </p:spPr>
        <p:txBody>
          <a:bodyPr vert="horz" lIns="91440" tIns="45720" rIns="91440" bIns="45720" rtlCol="0" anchor="ctr"/>
          <a:lstStyle>
            <a:lvl1pPr algn="r">
              <a:defRPr sz="1200">
                <a:solidFill>
                  <a:schemeClr val="tx1"/>
                </a:solidFill>
              </a:defRPr>
            </a:lvl1pPr>
          </a:lstStyle>
          <a:p>
            <a:fld id="{6E83AD9E-0870-476B-B804-13336D24C3E1}" type="slidenum">
              <a:rPr lang="en-GB" smtClean="0"/>
              <a:pPr/>
              <a:t>‹#›</a:t>
            </a:fld>
            <a:endParaRPr lang="en-GB" dirty="0"/>
          </a:p>
        </p:txBody>
      </p:sp>
      <p:pic>
        <p:nvPicPr>
          <p:cNvPr id="7" name="Kuva 6" descr="Kuva, joka sisältää kohteen symboli&#10;&#10;Kuvaus luotu automaattisesti">
            <a:extLst>
              <a:ext uri="{FF2B5EF4-FFF2-40B4-BE49-F238E27FC236}">
                <a16:creationId xmlns:a16="http://schemas.microsoft.com/office/drawing/2014/main" id="{94AFD45E-0345-BE6A-9036-5804903618F4}"/>
              </a:ext>
            </a:extLst>
          </p:cNvPr>
          <p:cNvPicPr>
            <a:picLocks noChangeAspect="1"/>
          </p:cNvPicPr>
          <p:nvPr userDrawn="1"/>
        </p:nvPicPr>
        <p:blipFill>
          <a:blip r:embed="rId47" cstate="hqprint">
            <a:extLst>
              <a:ext uri="{28A0092B-C50C-407E-A947-70E740481C1C}">
                <a14:useLocalDpi xmlns:a14="http://schemas.microsoft.com/office/drawing/2010/main" val="0"/>
              </a:ext>
            </a:extLst>
          </a:blip>
          <a:stretch>
            <a:fillRect/>
          </a:stretch>
        </p:blipFill>
        <p:spPr>
          <a:xfrm>
            <a:off x="10265300" y="136525"/>
            <a:ext cx="1727249" cy="1530551"/>
          </a:xfrm>
          <a:prstGeom prst="rect">
            <a:avLst/>
          </a:prstGeom>
        </p:spPr>
      </p:pic>
    </p:spTree>
    <p:extLst>
      <p:ext uri="{BB962C8B-B14F-4D97-AF65-F5344CB8AC3E}">
        <p14:creationId xmlns:p14="http://schemas.microsoft.com/office/powerpoint/2010/main" val="1740784077"/>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63" r:id="rId3"/>
    <p:sldLayoutId id="2147483662" r:id="rId4"/>
    <p:sldLayoutId id="2147483679" r:id="rId5"/>
    <p:sldLayoutId id="2147483666" r:id="rId6"/>
    <p:sldLayoutId id="2147483682" r:id="rId7"/>
    <p:sldLayoutId id="2147483678" r:id="rId8"/>
    <p:sldLayoutId id="2147483687" r:id="rId9"/>
    <p:sldLayoutId id="2147483667" r:id="rId10"/>
    <p:sldLayoutId id="2147483664" r:id="rId11"/>
    <p:sldLayoutId id="2147483668" r:id="rId12"/>
    <p:sldLayoutId id="2147483680" r:id="rId13"/>
    <p:sldLayoutId id="2147483684" r:id="rId14"/>
    <p:sldLayoutId id="2147483685" r:id="rId15"/>
    <p:sldLayoutId id="2147483683" r:id="rId16"/>
    <p:sldLayoutId id="2147483686" r:id="rId17"/>
    <p:sldLayoutId id="2147483672" r:id="rId18"/>
    <p:sldLayoutId id="2147483654" r:id="rId19"/>
    <p:sldLayoutId id="2147483699" r:id="rId20"/>
    <p:sldLayoutId id="2147483702" r:id="rId21"/>
    <p:sldLayoutId id="2147483689" r:id="rId22"/>
    <p:sldLayoutId id="2147483691" r:id="rId23"/>
    <p:sldLayoutId id="2147483692" r:id="rId24"/>
    <p:sldLayoutId id="2147483694" r:id="rId25"/>
    <p:sldLayoutId id="2147483697" r:id="rId26"/>
    <p:sldLayoutId id="2147483650" r:id="rId27"/>
    <p:sldLayoutId id="2147483698" r:id="rId28"/>
    <p:sldLayoutId id="2147483673" r:id="rId29"/>
    <p:sldLayoutId id="2147483690" r:id="rId30"/>
    <p:sldLayoutId id="2147483651" r:id="rId31"/>
    <p:sldLayoutId id="2147483652" r:id="rId32"/>
    <p:sldLayoutId id="2147483669" r:id="rId33"/>
    <p:sldLayoutId id="2147483703" r:id="rId34"/>
    <p:sldLayoutId id="2147483653" r:id="rId35"/>
    <p:sldLayoutId id="2147483688" r:id="rId36"/>
    <p:sldLayoutId id="2147483655" r:id="rId37"/>
    <p:sldLayoutId id="2147483656" r:id="rId38"/>
    <p:sldLayoutId id="2147483657" r:id="rId39"/>
    <p:sldLayoutId id="2147483695" r:id="rId40"/>
    <p:sldLayoutId id="2147483658" r:id="rId41"/>
    <p:sldLayoutId id="2147483659" r:id="rId42"/>
    <p:sldLayoutId id="2147483674" r:id="rId43"/>
    <p:sldLayoutId id="2147483675" r:id="rId44"/>
    <p:sldLayoutId id="2147483701"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7.xml"/><Relationship Id="rId5" Type="http://schemas.openxmlformats.org/officeDocument/2006/relationships/image" Target="../media/image75.svg"/><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7.png"/><Relationship Id="rId17" Type="http://schemas.openxmlformats.org/officeDocument/2006/relationships/image" Target="../media/image92.svg"/><Relationship Id="rId2" Type="http://schemas.openxmlformats.org/officeDocument/2006/relationships/image" Target="../media/image77.png"/><Relationship Id="rId16" Type="http://schemas.openxmlformats.org/officeDocument/2006/relationships/image" Target="../media/image91.png"/><Relationship Id="rId1" Type="http://schemas.openxmlformats.org/officeDocument/2006/relationships/slideLayout" Target="../slideLayouts/slideLayout18.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80.svg"/><Relationship Id="rId15" Type="http://schemas.openxmlformats.org/officeDocument/2006/relationships/image" Target="../media/image90.sv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svg"/><Relationship Id="rId14" Type="http://schemas.openxmlformats.org/officeDocument/2006/relationships/image" Target="../media/image89.png"/></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svg"/><Relationship Id="rId7" Type="http://schemas.openxmlformats.org/officeDocument/2006/relationships/image" Target="../media/image97.svg"/><Relationship Id="rId2" Type="http://schemas.openxmlformats.org/officeDocument/2006/relationships/image" Target="../media/image93.png"/><Relationship Id="rId1" Type="http://schemas.openxmlformats.org/officeDocument/2006/relationships/slideLayout" Target="../slideLayouts/slideLayout19.xml"/><Relationship Id="rId6" Type="http://schemas.openxmlformats.org/officeDocument/2006/relationships/image" Target="../media/image77.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9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09.svg"/><Relationship Id="rId2" Type="http://schemas.openxmlformats.org/officeDocument/2006/relationships/image" Target="../media/image10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8.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9.sv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52.png"/><Relationship Id="rId19" Type="http://schemas.openxmlformats.org/officeDocument/2006/relationships/image" Target="../media/image61.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9.xml"/><Relationship Id="rId5" Type="http://schemas.openxmlformats.org/officeDocument/2006/relationships/image" Target="../media/image65.sv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8.xml"/><Relationship Id="rId5" Type="http://schemas.openxmlformats.org/officeDocument/2006/relationships/image" Target="../media/image71.sv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5B0ED1-ED21-9E6A-381F-1D0269249FE1}"/>
              </a:ext>
            </a:extLst>
          </p:cNvPr>
          <p:cNvSpPr>
            <a:spLocks noGrp="1"/>
          </p:cNvSpPr>
          <p:nvPr>
            <p:ph type="ctrTitle"/>
          </p:nvPr>
        </p:nvSpPr>
        <p:spPr>
          <a:xfrm>
            <a:off x="838200" y="2810790"/>
            <a:ext cx="7027506" cy="2387600"/>
          </a:xfrm>
        </p:spPr>
        <p:txBody>
          <a:bodyPr/>
          <a:lstStyle/>
          <a:p>
            <a:r>
              <a:rPr lang="fi-FI" dirty="0"/>
              <a:t>Luottamushenkilöiden rooli julkisissa hankinnoissa</a:t>
            </a:r>
            <a:endParaRPr lang="en-GB" dirty="0"/>
          </a:p>
        </p:txBody>
      </p:sp>
      <p:sp>
        <p:nvSpPr>
          <p:cNvPr id="3" name="Alaotsikko 2">
            <a:extLst>
              <a:ext uri="{FF2B5EF4-FFF2-40B4-BE49-F238E27FC236}">
                <a16:creationId xmlns:a16="http://schemas.microsoft.com/office/drawing/2014/main" id="{4E678A42-ACC7-261B-62A2-71CCF727CDB0}"/>
              </a:ext>
            </a:extLst>
          </p:cNvPr>
          <p:cNvSpPr>
            <a:spLocks noGrp="1"/>
          </p:cNvSpPr>
          <p:nvPr>
            <p:ph type="subTitle" idx="1"/>
          </p:nvPr>
        </p:nvSpPr>
        <p:spPr/>
        <p:txBody>
          <a:bodyPr vert="horz" wrap="square" lIns="0" tIns="0" rIns="0" bIns="0" rtlCol="0" anchor="t">
            <a:normAutofit/>
          </a:bodyPr>
          <a:lstStyle/>
          <a:p>
            <a:r>
              <a:rPr lang="fi-FI" dirty="0">
                <a:latin typeface="Arial"/>
                <a:cs typeface="Arial"/>
              </a:rPr>
              <a:t>Hankinta-Suomen koulutusmateriaali luottamushenkilöille</a:t>
            </a:r>
          </a:p>
          <a:p>
            <a:r>
              <a:rPr lang="fi-FI" dirty="0">
                <a:solidFill>
                  <a:schemeClr val="bg2"/>
                </a:solidFill>
                <a:latin typeface="Arial"/>
                <a:cs typeface="Arial"/>
              </a:rPr>
              <a:t>Syksy 2025</a:t>
            </a:r>
            <a:endParaRPr lang="en-GB" dirty="0">
              <a:solidFill>
                <a:schemeClr val="bg2"/>
              </a:solidFill>
            </a:endParaRPr>
          </a:p>
          <a:p>
            <a:endParaRPr lang="en-GB" dirty="0"/>
          </a:p>
          <a:p>
            <a:endParaRPr lang="en-GB" dirty="0"/>
          </a:p>
        </p:txBody>
      </p:sp>
    </p:spTree>
    <p:extLst>
      <p:ext uri="{BB962C8B-B14F-4D97-AF65-F5344CB8AC3E}">
        <p14:creationId xmlns:p14="http://schemas.microsoft.com/office/powerpoint/2010/main" val="290021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C1A619-DF27-F737-7786-7E7FFA733FFF}"/>
              </a:ext>
            </a:extLst>
          </p:cNvPr>
          <p:cNvSpPr>
            <a:spLocks noGrp="1"/>
          </p:cNvSpPr>
          <p:nvPr>
            <p:ph type="title"/>
          </p:nvPr>
        </p:nvSpPr>
        <p:spPr/>
        <p:txBody>
          <a:bodyPr/>
          <a:lstStyle/>
          <a:p>
            <a:r>
              <a:rPr lang="fi-FI" dirty="0"/>
              <a:t>Miten voi hankkia?</a:t>
            </a:r>
          </a:p>
        </p:txBody>
      </p:sp>
      <p:sp>
        <p:nvSpPr>
          <p:cNvPr id="3" name="Sisällön paikkamerkki 2">
            <a:extLst>
              <a:ext uri="{FF2B5EF4-FFF2-40B4-BE49-F238E27FC236}">
                <a16:creationId xmlns:a16="http://schemas.microsoft.com/office/drawing/2014/main" id="{9393F32B-32E0-EACE-E53E-4F2333D2A472}"/>
              </a:ext>
            </a:extLst>
          </p:cNvPr>
          <p:cNvSpPr>
            <a:spLocks noGrp="1"/>
          </p:cNvSpPr>
          <p:nvPr>
            <p:ph idx="1"/>
          </p:nvPr>
        </p:nvSpPr>
        <p:spPr>
          <a:xfrm>
            <a:off x="838198" y="1901658"/>
            <a:ext cx="6671735" cy="4562642"/>
          </a:xfrm>
        </p:spPr>
        <p:txBody>
          <a:bodyPr>
            <a:normAutofit fontScale="85000" lnSpcReduction="10000"/>
          </a:bodyPr>
          <a:lstStyle/>
          <a:p>
            <a:r>
              <a:rPr lang="fi-FI" dirty="0"/>
              <a:t>Kunnan tai hyvinvointialueen omana kilpailutuksena ja omalla sopimuksella</a:t>
            </a:r>
          </a:p>
          <a:p>
            <a:r>
              <a:rPr lang="fi-FI" dirty="0"/>
              <a:t>Yhdessä muiden hankintayksiköiden kanssa (hankintarengas tai vastaava)</a:t>
            </a:r>
          </a:p>
          <a:p>
            <a:pPr lvl="1"/>
            <a:r>
              <a:rPr lang="fi-FI" dirty="0"/>
              <a:t>Esimerkiksi kunnat yhdessä, tai hyvinvointialueet yhdessä</a:t>
            </a:r>
          </a:p>
          <a:p>
            <a:pPr lvl="1"/>
            <a:r>
              <a:rPr lang="fi-FI" dirty="0"/>
              <a:t>Myös kunnat ja hyvinvointialue yhdessä</a:t>
            </a:r>
          </a:p>
          <a:p>
            <a:pPr lvl="1"/>
            <a:r>
              <a:rPr lang="fi-FI" dirty="0"/>
              <a:t>Yhteinen sopimus kokoaa isomman volyymin ja vaatii vain yhden hankintamenettelyn usean sijaan</a:t>
            </a:r>
          </a:p>
          <a:p>
            <a:r>
              <a:rPr lang="fi-FI" dirty="0"/>
              <a:t>Yhteishankintana</a:t>
            </a:r>
          </a:p>
          <a:p>
            <a:pPr lvl="1"/>
            <a:r>
              <a:rPr lang="fi-FI" dirty="0"/>
              <a:t>Yhteishankintoja tekevät yhteishankintayksiköt</a:t>
            </a:r>
          </a:p>
          <a:p>
            <a:pPr lvl="1"/>
            <a:r>
              <a:rPr lang="fi-FI" dirty="0"/>
              <a:t>Niissä julkisen sektorin ostovolyymi kerätään samaan puitesopimukseen laajasti ja erityisesti vakiintuneiden tuotteiden ja palveluiden osalta</a:t>
            </a:r>
          </a:p>
          <a:p>
            <a:pPr lvl="1"/>
            <a:r>
              <a:rPr lang="fi-FI" dirty="0"/>
              <a:t>Suurin yhteishankintayksikkö on </a:t>
            </a:r>
            <a:r>
              <a:rPr lang="fi-FI" dirty="0" err="1"/>
              <a:t>Hansel</a:t>
            </a:r>
            <a:r>
              <a:rPr lang="fi-FI" dirty="0"/>
              <a:t> Oy, jota voivat käyttää kaikki hankintayksiköt</a:t>
            </a:r>
          </a:p>
          <a:p>
            <a:pPr lvl="1"/>
            <a:r>
              <a:rPr lang="fi-FI" dirty="0"/>
              <a:t>Myös muita yhteishankintayksiköitä on useita</a:t>
            </a:r>
          </a:p>
          <a:p>
            <a:pPr lvl="1"/>
            <a:endParaRPr lang="fi-FI" dirty="0"/>
          </a:p>
          <a:p>
            <a:pPr marL="1080000" indent="0">
              <a:lnSpc>
                <a:spcPct val="120000"/>
              </a:lnSpc>
              <a:buNone/>
            </a:pPr>
            <a:r>
              <a:rPr lang="fi-FI" b="1" i="1" dirty="0"/>
              <a:t>Julkinen hankinta on taitolaji. Hankintoja tehdään vuodessa </a:t>
            </a:r>
          </a:p>
          <a:p>
            <a:pPr marL="1080000" indent="0">
              <a:lnSpc>
                <a:spcPct val="120000"/>
              </a:lnSpc>
              <a:spcBef>
                <a:spcPts val="0"/>
              </a:spcBef>
              <a:buNone/>
            </a:pPr>
            <a:r>
              <a:rPr lang="fi-FI" b="1" i="1" dirty="0"/>
              <a:t>37 miljardilla eurolla, joten sillä, miten ne hoituvat, on väliä. Harkituilla hankinnoilla voi saavuttaa merkittäviä säästöjä. </a:t>
            </a:r>
          </a:p>
          <a:p>
            <a:endParaRPr lang="fi-FI" dirty="0"/>
          </a:p>
        </p:txBody>
      </p:sp>
      <p:pic>
        <p:nvPicPr>
          <p:cNvPr id="9" name="Kuva 8">
            <a:extLst>
              <a:ext uri="{FF2B5EF4-FFF2-40B4-BE49-F238E27FC236}">
                <a16:creationId xmlns:a16="http://schemas.microsoft.com/office/drawing/2014/main" id="{1C2FB651-E378-C052-E3FB-0E445E9A299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8" y="5483640"/>
            <a:ext cx="774702" cy="724178"/>
          </a:xfrm>
          <a:prstGeom prst="rect">
            <a:avLst/>
          </a:prstGeom>
        </p:spPr>
      </p:pic>
      <p:pic>
        <p:nvPicPr>
          <p:cNvPr id="4" name="Kuva 3">
            <a:extLst>
              <a:ext uri="{FF2B5EF4-FFF2-40B4-BE49-F238E27FC236}">
                <a16:creationId xmlns:a16="http://schemas.microsoft.com/office/drawing/2014/main" id="{E0B262F4-7819-E82E-79F7-9DFC8B6CB12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9968" y="1901658"/>
            <a:ext cx="6399131" cy="5360097"/>
          </a:xfrm>
          <a:prstGeom prst="rect">
            <a:avLst/>
          </a:prstGeom>
        </p:spPr>
      </p:pic>
    </p:spTree>
    <p:extLst>
      <p:ext uri="{BB962C8B-B14F-4D97-AF65-F5344CB8AC3E}">
        <p14:creationId xmlns:p14="http://schemas.microsoft.com/office/powerpoint/2010/main" val="209931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E111-C5B7-972B-3F80-D6737BFD275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EB1523-0711-7370-1051-BABA63A3749B}"/>
              </a:ext>
            </a:extLst>
          </p:cNvPr>
          <p:cNvSpPr>
            <a:spLocks noGrp="1"/>
          </p:cNvSpPr>
          <p:nvPr>
            <p:ph type="title"/>
          </p:nvPr>
        </p:nvSpPr>
        <p:spPr/>
        <p:txBody>
          <a:bodyPr/>
          <a:lstStyle/>
          <a:p>
            <a:r>
              <a:rPr lang="fi-FI" dirty="0"/>
              <a:t>Mikä ei ole hankintaa?</a:t>
            </a:r>
          </a:p>
        </p:txBody>
      </p:sp>
      <p:sp>
        <p:nvSpPr>
          <p:cNvPr id="11" name="Tekstin paikkamerkki 10">
            <a:extLst>
              <a:ext uri="{FF2B5EF4-FFF2-40B4-BE49-F238E27FC236}">
                <a16:creationId xmlns:a16="http://schemas.microsoft.com/office/drawing/2014/main" id="{4C08578B-01FD-3B11-E9F8-8D25F0CBE01D}"/>
              </a:ext>
            </a:extLst>
          </p:cNvPr>
          <p:cNvSpPr>
            <a:spLocks noGrp="1"/>
          </p:cNvSpPr>
          <p:nvPr>
            <p:ph type="body" sz="half" idx="24"/>
          </p:nvPr>
        </p:nvSpPr>
        <p:spPr/>
        <p:txBody>
          <a:bodyPr>
            <a:normAutofit/>
          </a:bodyPr>
          <a:lstStyle/>
          <a:p>
            <a:r>
              <a:rPr lang="fi-FI" dirty="0"/>
              <a:t>Työsopimukset</a:t>
            </a:r>
          </a:p>
        </p:txBody>
      </p:sp>
      <p:sp>
        <p:nvSpPr>
          <p:cNvPr id="13" name="Tekstin paikkamerkki 12">
            <a:extLst>
              <a:ext uri="{FF2B5EF4-FFF2-40B4-BE49-F238E27FC236}">
                <a16:creationId xmlns:a16="http://schemas.microsoft.com/office/drawing/2014/main" id="{F9F44FE2-4008-C601-0A04-3BCE4D65696C}"/>
              </a:ext>
            </a:extLst>
          </p:cNvPr>
          <p:cNvSpPr>
            <a:spLocks noGrp="1"/>
          </p:cNvSpPr>
          <p:nvPr>
            <p:ph type="body" sz="half" idx="26"/>
          </p:nvPr>
        </p:nvSpPr>
        <p:spPr/>
        <p:txBody>
          <a:bodyPr anchor="ctr"/>
          <a:lstStyle/>
          <a:p>
            <a:r>
              <a:rPr lang="fi-FI" dirty="0"/>
              <a:t>Oikeudenkäynnin juridinen apu</a:t>
            </a:r>
          </a:p>
        </p:txBody>
      </p:sp>
      <p:sp>
        <p:nvSpPr>
          <p:cNvPr id="15" name="Tekstin paikkamerkki 14">
            <a:extLst>
              <a:ext uri="{FF2B5EF4-FFF2-40B4-BE49-F238E27FC236}">
                <a16:creationId xmlns:a16="http://schemas.microsoft.com/office/drawing/2014/main" id="{EFC5CD90-513D-B296-3C11-49D7BBBEB7A0}"/>
              </a:ext>
            </a:extLst>
          </p:cNvPr>
          <p:cNvSpPr>
            <a:spLocks noGrp="1"/>
          </p:cNvSpPr>
          <p:nvPr>
            <p:ph type="body" sz="half" idx="27"/>
          </p:nvPr>
        </p:nvSpPr>
        <p:spPr/>
        <p:txBody>
          <a:bodyPr anchor="ctr">
            <a:normAutofit/>
          </a:bodyPr>
          <a:lstStyle/>
          <a:p>
            <a:r>
              <a:rPr lang="fi-FI" dirty="0"/>
              <a:t>Lainan hakeminen</a:t>
            </a:r>
          </a:p>
        </p:txBody>
      </p:sp>
      <p:sp>
        <p:nvSpPr>
          <p:cNvPr id="5" name="Tekstin paikkamerkki 10">
            <a:extLst>
              <a:ext uri="{FF2B5EF4-FFF2-40B4-BE49-F238E27FC236}">
                <a16:creationId xmlns:a16="http://schemas.microsoft.com/office/drawing/2014/main" id="{DCB25ABA-5CFC-5ED4-25B1-81BED76AA50B}"/>
              </a:ext>
            </a:extLst>
          </p:cNvPr>
          <p:cNvSpPr txBox="1">
            <a:spLocks/>
          </p:cNvSpPr>
          <p:nvPr/>
        </p:nvSpPr>
        <p:spPr>
          <a:xfrm>
            <a:off x="1132691" y="2978150"/>
            <a:ext cx="1760220" cy="1593850"/>
          </a:xfrm>
          <a:prstGeom prst="rect">
            <a:avLst/>
          </a:prstGeom>
        </p:spPr>
        <p:txBody>
          <a:bodyPr vert="horz" lIns="0" tIns="0" rIns="0" bIns="0" rtlCol="0" anchor="ctr">
            <a:normAutofit/>
          </a:bodyPr>
          <a:lstStyle>
            <a:lvl1pPr marL="0" indent="0" algn="ctr" defTabSz="914400" rtl="0" eaLnBrk="1" latinLnBrk="0" hangingPunct="1">
              <a:lnSpc>
                <a:spcPct val="100000"/>
              </a:lnSpc>
              <a:spcBef>
                <a:spcPts val="1000"/>
              </a:spcBef>
              <a:buFontTx/>
              <a:buNone/>
              <a:defRPr sz="16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i-FI" dirty="0">
                <a:solidFill>
                  <a:schemeClr val="bg1"/>
                </a:solidFill>
              </a:rPr>
              <a:t>Olemassa olevan rakennuksen osto tai vuokraus</a:t>
            </a:r>
          </a:p>
        </p:txBody>
      </p:sp>
      <p:sp>
        <p:nvSpPr>
          <p:cNvPr id="7" name="Tekstiruutu 6">
            <a:extLst>
              <a:ext uri="{FF2B5EF4-FFF2-40B4-BE49-F238E27FC236}">
                <a16:creationId xmlns:a16="http://schemas.microsoft.com/office/drawing/2014/main" id="{0DA23CF6-AF79-7F55-AFF3-7F27400DC32D}"/>
              </a:ext>
            </a:extLst>
          </p:cNvPr>
          <p:cNvSpPr txBox="1"/>
          <p:nvPr/>
        </p:nvSpPr>
        <p:spPr>
          <a:xfrm>
            <a:off x="883157" y="5342372"/>
            <a:ext cx="2246157" cy="861774"/>
          </a:xfrm>
          <a:prstGeom prst="rect">
            <a:avLst/>
          </a:prstGeom>
          <a:noFill/>
        </p:spPr>
        <p:txBody>
          <a:bodyPr wrap="square" rtlCol="0">
            <a:spAutoFit/>
          </a:bodyPr>
          <a:lstStyle/>
          <a:p>
            <a:pPr algn="ctr"/>
            <a:r>
              <a:rPr lang="fi-FI" sz="1000" dirty="0"/>
              <a:t>Vuokrasopimus on kuitenkin hankintaa, jos kohde tehdään tai muokataan hankintayksikön erityisten tarpeiden mukaiseksi. Tällöin kyse on rakennusurakasta. </a:t>
            </a:r>
          </a:p>
        </p:txBody>
      </p:sp>
      <p:cxnSp>
        <p:nvCxnSpPr>
          <p:cNvPr id="8" name="Suora nuoliyhdysviiva 7">
            <a:extLst>
              <a:ext uri="{FF2B5EF4-FFF2-40B4-BE49-F238E27FC236}">
                <a16:creationId xmlns:a16="http://schemas.microsoft.com/office/drawing/2014/main" id="{810680FD-84E3-DCF3-E35A-DFCFBB0A9837}"/>
              </a:ext>
              <a:ext uri="{C183D7F6-B498-43B3-948B-1728B52AA6E4}">
                <adec:decorative xmlns:adec="http://schemas.microsoft.com/office/drawing/2017/decorative" val="1"/>
              </a:ext>
            </a:extLst>
          </p:cNvPr>
          <p:cNvCxnSpPr>
            <a:cxnSpLocks/>
          </p:cNvCxnSpPr>
          <p:nvPr/>
        </p:nvCxnSpPr>
        <p:spPr>
          <a:xfrm>
            <a:off x="2006236" y="4652386"/>
            <a:ext cx="0" cy="609600"/>
          </a:xfrm>
          <a:prstGeom prst="straightConnector1">
            <a:avLst/>
          </a:prstGeom>
          <a:ln w="22225" cap="flat">
            <a:headEnd type="none"/>
            <a:tailEnd type="arrow" w="lg"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54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0B8A59-1E40-92BF-F096-56A1C2C91C3D}"/>
              </a:ext>
            </a:extLst>
          </p:cNvPr>
          <p:cNvSpPr>
            <a:spLocks noGrp="1"/>
          </p:cNvSpPr>
          <p:nvPr>
            <p:ph type="title"/>
          </p:nvPr>
        </p:nvSpPr>
        <p:spPr/>
        <p:txBody>
          <a:bodyPr/>
          <a:lstStyle/>
          <a:p>
            <a:r>
              <a:rPr lang="fi-FI" dirty="0"/>
              <a:t>Mitkä asiat ohjaavat hankintoja?</a:t>
            </a:r>
            <a:endParaRPr lang="en-GB" dirty="0"/>
          </a:p>
        </p:txBody>
      </p:sp>
    </p:spTree>
    <p:extLst>
      <p:ext uri="{BB962C8B-B14F-4D97-AF65-F5344CB8AC3E}">
        <p14:creationId xmlns:p14="http://schemas.microsoft.com/office/powerpoint/2010/main" val="252316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99E6A471-AC74-2C80-8B39-8D1E72D35FB0}"/>
              </a:ext>
              <a:ext uri="{C183D7F6-B498-43B3-948B-1728B52AA6E4}">
                <adec:decorative xmlns:adec="http://schemas.microsoft.com/office/drawing/2017/decorative" val="1"/>
              </a:ext>
            </a:extLst>
          </p:cNvPr>
          <p:cNvSpPr/>
          <p:nvPr/>
        </p:nvSpPr>
        <p:spPr>
          <a:xfrm>
            <a:off x="8595255" y="5250975"/>
            <a:ext cx="3368145" cy="739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fi-FI" dirty="0"/>
              <a:t>Hankintasääntöjen hierarkia organisaatiossa</a:t>
            </a:r>
            <a:endParaRPr lang="en-GB" dirty="0"/>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sz="half" idx="2"/>
          </p:nvPr>
        </p:nvSpPr>
        <p:spPr>
          <a:xfrm>
            <a:off x="839789" y="1953695"/>
            <a:ext cx="3850744" cy="4322212"/>
          </a:xfrm>
        </p:spPr>
        <p:txBody>
          <a:bodyPr>
            <a:normAutofit/>
          </a:bodyPr>
          <a:lstStyle/>
          <a:p>
            <a:r>
              <a:rPr lang="fi-FI" dirty="0"/>
              <a:t>Kivijalkana on hankintalainsäädäntö yleislakina</a:t>
            </a:r>
          </a:p>
          <a:p>
            <a:r>
              <a:rPr lang="fi-FI" dirty="0"/>
              <a:t>Hankinnan kohdetta määrittää substanssilainsäädäntö</a:t>
            </a:r>
          </a:p>
          <a:p>
            <a:r>
              <a:rPr lang="fi-FI" dirty="0"/>
              <a:t>Ensisijaisena ohjaavana asiakirjana kunta-  tai hyvinvointialuestrategia (ml. hankintalinjaukset) sekä hallintosääntö</a:t>
            </a:r>
          </a:p>
          <a:p>
            <a:r>
              <a:rPr lang="fi-FI" dirty="0"/>
              <a:t>Hankintaohjeet, -linjaukset tai -strategia sisältävät yksityiskohtaisimmat säännöt yksittäisten hankintojen toteuttamiseen</a:t>
            </a:r>
          </a:p>
        </p:txBody>
      </p:sp>
      <p:sp>
        <p:nvSpPr>
          <p:cNvPr id="10" name="Rectangle 8">
            <a:extLst>
              <a:ext uri="{FF2B5EF4-FFF2-40B4-BE49-F238E27FC236}">
                <a16:creationId xmlns:a16="http://schemas.microsoft.com/office/drawing/2014/main" id="{67CED7C7-F86B-151E-F18F-C6D64B71C6CF}"/>
              </a:ext>
              <a:ext uri="{C183D7F6-B498-43B3-948B-1728B52AA6E4}">
                <adec:decorative xmlns:adec="http://schemas.microsoft.com/office/drawing/2017/decorative" val="1"/>
              </a:ext>
            </a:extLst>
          </p:cNvPr>
          <p:cNvSpPr/>
          <p:nvPr/>
        </p:nvSpPr>
        <p:spPr>
          <a:xfrm>
            <a:off x="5187699" y="310306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1" name="Rectangle 8">
            <a:extLst>
              <a:ext uri="{FF2B5EF4-FFF2-40B4-BE49-F238E27FC236}">
                <a16:creationId xmlns:a16="http://schemas.microsoft.com/office/drawing/2014/main" id="{8B87C138-3575-8299-819E-1A8FE2E5ADDE}"/>
              </a:ext>
              <a:ext uri="{C183D7F6-B498-43B3-948B-1728B52AA6E4}">
                <adec:decorative xmlns:adec="http://schemas.microsoft.com/office/drawing/2017/decorative" val="1"/>
              </a:ext>
            </a:extLst>
          </p:cNvPr>
          <p:cNvSpPr/>
          <p:nvPr/>
        </p:nvSpPr>
        <p:spPr>
          <a:xfrm>
            <a:off x="5187699" y="384969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2" name="Rectangle 8">
            <a:extLst>
              <a:ext uri="{FF2B5EF4-FFF2-40B4-BE49-F238E27FC236}">
                <a16:creationId xmlns:a16="http://schemas.microsoft.com/office/drawing/2014/main" id="{52F0A8CE-AB78-0076-17E7-36CBCD41D705}"/>
              </a:ext>
              <a:ext uri="{C183D7F6-B498-43B3-948B-1728B52AA6E4}">
                <adec:decorative xmlns:adec="http://schemas.microsoft.com/office/drawing/2017/decorative" val="1"/>
              </a:ext>
            </a:extLst>
          </p:cNvPr>
          <p:cNvSpPr/>
          <p:nvPr/>
        </p:nvSpPr>
        <p:spPr>
          <a:xfrm>
            <a:off x="5187699" y="4596324"/>
            <a:ext cx="3176653"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3" name="Rectangle 8">
            <a:extLst>
              <a:ext uri="{FF2B5EF4-FFF2-40B4-BE49-F238E27FC236}">
                <a16:creationId xmlns:a16="http://schemas.microsoft.com/office/drawing/2014/main" id="{B1181DFA-9568-4E40-6253-13BFFA829C65}"/>
              </a:ext>
              <a:ext uri="{C183D7F6-B498-43B3-948B-1728B52AA6E4}">
                <adec:decorative xmlns:adec="http://schemas.microsoft.com/office/drawing/2017/decorative" val="1"/>
              </a:ext>
            </a:extLst>
          </p:cNvPr>
          <p:cNvSpPr/>
          <p:nvPr/>
        </p:nvSpPr>
        <p:spPr>
          <a:xfrm>
            <a:off x="5187699" y="5342954"/>
            <a:ext cx="3169085" cy="661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4" name="Tasakylkinen kolmio 13">
            <a:extLst>
              <a:ext uri="{FF2B5EF4-FFF2-40B4-BE49-F238E27FC236}">
                <a16:creationId xmlns:a16="http://schemas.microsoft.com/office/drawing/2014/main" id="{C5547F43-BB7C-3F67-7205-57E793052FC0}"/>
              </a:ext>
              <a:ext uri="{C183D7F6-B498-43B3-948B-1728B52AA6E4}">
                <adec:decorative xmlns:adec="http://schemas.microsoft.com/office/drawing/2017/decorative" val="1"/>
              </a:ext>
            </a:extLst>
          </p:cNvPr>
          <p:cNvSpPr/>
          <p:nvPr/>
        </p:nvSpPr>
        <p:spPr>
          <a:xfrm>
            <a:off x="5187700" y="2055813"/>
            <a:ext cx="3176652" cy="962136"/>
          </a:xfrm>
          <a:prstGeom prst="triangle">
            <a:avLst/>
          </a:prstGeom>
          <a:solidFill>
            <a:schemeClr val="tx1"/>
          </a:solidFill>
          <a:ln w="0" cap="flat">
            <a:noFill/>
            <a:prstDash val="solid"/>
            <a:miter/>
          </a:ln>
        </p:spPr>
        <p:txBody>
          <a:bodyPr rtlCol="0" anchor="ctr"/>
          <a:lstStyle/>
          <a:p>
            <a:pPr algn="l"/>
            <a:endParaRPr lang="fi-FI"/>
          </a:p>
        </p:txBody>
      </p:sp>
      <p:sp>
        <p:nvSpPr>
          <p:cNvPr id="15" name="Text Placeholder 3">
            <a:extLst>
              <a:ext uri="{FF2B5EF4-FFF2-40B4-BE49-F238E27FC236}">
                <a16:creationId xmlns:a16="http://schemas.microsoft.com/office/drawing/2014/main" id="{D3698EBA-0524-5ADB-ED27-1A139CB2C420}"/>
              </a:ext>
            </a:extLst>
          </p:cNvPr>
          <p:cNvSpPr txBox="1">
            <a:spLocks/>
          </p:cNvSpPr>
          <p:nvPr/>
        </p:nvSpPr>
        <p:spPr>
          <a:xfrm>
            <a:off x="5318852" y="3103063"/>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Hallintosääntö</a:t>
            </a:r>
          </a:p>
        </p:txBody>
      </p:sp>
      <p:sp>
        <p:nvSpPr>
          <p:cNvPr id="16" name="Text Placeholder 3">
            <a:extLst>
              <a:ext uri="{FF2B5EF4-FFF2-40B4-BE49-F238E27FC236}">
                <a16:creationId xmlns:a16="http://schemas.microsoft.com/office/drawing/2014/main" id="{F0A1914B-9A6C-8DC4-B561-A92A588D9099}"/>
              </a:ext>
            </a:extLst>
          </p:cNvPr>
          <p:cNvSpPr txBox="1">
            <a:spLocks/>
          </p:cNvSpPr>
          <p:nvPr/>
        </p:nvSpPr>
        <p:spPr>
          <a:xfrm>
            <a:off x="5318852" y="3849692"/>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Kunta- tai hyvinvointialuestrategia</a:t>
            </a:r>
          </a:p>
        </p:txBody>
      </p:sp>
      <p:sp>
        <p:nvSpPr>
          <p:cNvPr id="17" name="Text Placeholder 3">
            <a:extLst>
              <a:ext uri="{FF2B5EF4-FFF2-40B4-BE49-F238E27FC236}">
                <a16:creationId xmlns:a16="http://schemas.microsoft.com/office/drawing/2014/main" id="{600F1B6C-FF38-A0F3-9E2F-A77B21B98AF8}"/>
              </a:ext>
            </a:extLst>
          </p:cNvPr>
          <p:cNvSpPr txBox="1">
            <a:spLocks/>
          </p:cNvSpPr>
          <p:nvPr/>
        </p:nvSpPr>
        <p:spPr>
          <a:xfrm>
            <a:off x="5318851" y="4596324"/>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Substanssilaki</a:t>
            </a:r>
          </a:p>
        </p:txBody>
      </p:sp>
      <p:sp>
        <p:nvSpPr>
          <p:cNvPr id="18" name="Text Placeholder 3">
            <a:extLst>
              <a:ext uri="{FF2B5EF4-FFF2-40B4-BE49-F238E27FC236}">
                <a16:creationId xmlns:a16="http://schemas.microsoft.com/office/drawing/2014/main" id="{DD81A670-2798-64B7-744E-72AE95359D6E}"/>
              </a:ext>
            </a:extLst>
          </p:cNvPr>
          <p:cNvSpPr txBox="1">
            <a:spLocks/>
          </p:cNvSpPr>
          <p:nvPr/>
        </p:nvSpPr>
        <p:spPr>
          <a:xfrm>
            <a:off x="5325620" y="5342954"/>
            <a:ext cx="2871900" cy="661515"/>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Hankintalaki</a:t>
            </a:r>
          </a:p>
        </p:txBody>
      </p:sp>
      <p:sp>
        <p:nvSpPr>
          <p:cNvPr id="19" name="Text Placeholder 3">
            <a:extLst>
              <a:ext uri="{FF2B5EF4-FFF2-40B4-BE49-F238E27FC236}">
                <a16:creationId xmlns:a16="http://schemas.microsoft.com/office/drawing/2014/main" id="{32B6476D-7CC6-0722-4F3D-6D091968879A}"/>
              </a:ext>
            </a:extLst>
          </p:cNvPr>
          <p:cNvSpPr txBox="1">
            <a:spLocks/>
          </p:cNvSpPr>
          <p:nvPr/>
        </p:nvSpPr>
        <p:spPr>
          <a:xfrm>
            <a:off x="5325620" y="2572728"/>
            <a:ext cx="2871900" cy="445220"/>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b="1" dirty="0"/>
              <a:t>Hankinta-ohjeet</a:t>
            </a:r>
          </a:p>
        </p:txBody>
      </p:sp>
      <p:sp>
        <p:nvSpPr>
          <p:cNvPr id="27" name="Ellipsi 26">
            <a:extLst>
              <a:ext uri="{FF2B5EF4-FFF2-40B4-BE49-F238E27FC236}">
                <a16:creationId xmlns:a16="http://schemas.microsoft.com/office/drawing/2014/main" id="{93EC6EB3-B75E-EDA3-E4AA-8C045F639870}"/>
              </a:ext>
              <a:ext uri="{C183D7F6-B498-43B3-948B-1728B52AA6E4}">
                <adec:decorative xmlns:adec="http://schemas.microsoft.com/office/drawing/2017/decorative" val="1"/>
              </a:ext>
            </a:extLst>
          </p:cNvPr>
          <p:cNvSpPr/>
          <p:nvPr/>
        </p:nvSpPr>
        <p:spPr>
          <a:xfrm>
            <a:off x="9301349" y="2339682"/>
            <a:ext cx="2470150" cy="24701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l"/>
            <a:endParaRPr lang="fi-FI"/>
          </a:p>
        </p:txBody>
      </p:sp>
      <p:sp>
        <p:nvSpPr>
          <p:cNvPr id="28" name="Tekstiruutu 27">
            <a:extLst>
              <a:ext uri="{FF2B5EF4-FFF2-40B4-BE49-F238E27FC236}">
                <a16:creationId xmlns:a16="http://schemas.microsoft.com/office/drawing/2014/main" id="{0B4EB066-94C4-0369-3D79-7E630610A4B5}"/>
              </a:ext>
            </a:extLst>
          </p:cNvPr>
          <p:cNvSpPr txBox="1"/>
          <p:nvPr/>
        </p:nvSpPr>
        <p:spPr>
          <a:xfrm>
            <a:off x="9547597" y="2789927"/>
            <a:ext cx="1977654" cy="1569660"/>
          </a:xfrm>
          <a:prstGeom prst="rect">
            <a:avLst/>
          </a:prstGeom>
          <a:noFill/>
        </p:spPr>
        <p:txBody>
          <a:bodyPr wrap="square" rtlCol="0">
            <a:spAutoFit/>
          </a:bodyPr>
          <a:lstStyle/>
          <a:p>
            <a:pPr algn="ctr"/>
            <a:r>
              <a:rPr lang="fi-FI" sz="1200" dirty="0"/>
              <a:t>Kunta- tai hyvinvointialuestrategian lisäksi voi organisaatiossa olla erilaisia strategiatavoitteita tarkentavia asiakirjoja, esim. hyvinvointi- ja ilmasto-ohjelmia</a:t>
            </a:r>
            <a:endParaRPr lang="fi-FI" dirty="0"/>
          </a:p>
        </p:txBody>
      </p:sp>
      <p:sp>
        <p:nvSpPr>
          <p:cNvPr id="29" name="Tekstiruutu 28">
            <a:extLst>
              <a:ext uri="{FF2B5EF4-FFF2-40B4-BE49-F238E27FC236}">
                <a16:creationId xmlns:a16="http://schemas.microsoft.com/office/drawing/2014/main" id="{EA60ABC4-E64A-D0E8-9AC5-8FB81D490889}"/>
              </a:ext>
            </a:extLst>
          </p:cNvPr>
          <p:cNvSpPr txBox="1"/>
          <p:nvPr/>
        </p:nvSpPr>
        <p:spPr>
          <a:xfrm>
            <a:off x="8835681" y="5359259"/>
            <a:ext cx="2848319" cy="523220"/>
          </a:xfrm>
          <a:prstGeom prst="rect">
            <a:avLst/>
          </a:prstGeom>
          <a:noFill/>
        </p:spPr>
        <p:txBody>
          <a:bodyPr wrap="square" rtlCol="0">
            <a:spAutoFit/>
          </a:bodyPr>
          <a:lstStyle/>
          <a:p>
            <a:pPr algn="ctr"/>
            <a:r>
              <a:rPr lang="fi-FI" sz="1400" b="1" dirty="0"/>
              <a:t>Hyvinvointialueilla hankintoja ohjaa myös investointiohjelma</a:t>
            </a:r>
          </a:p>
        </p:txBody>
      </p:sp>
      <p:cxnSp>
        <p:nvCxnSpPr>
          <p:cNvPr id="40" name="Yhdistin: Kulma 39">
            <a:extLst>
              <a:ext uri="{FF2B5EF4-FFF2-40B4-BE49-F238E27FC236}">
                <a16:creationId xmlns:a16="http://schemas.microsoft.com/office/drawing/2014/main" id="{B4FC207E-6F4C-5550-83A5-761D826B06BD}"/>
              </a:ext>
              <a:ext uri="{C183D7F6-B498-43B3-948B-1728B52AA6E4}">
                <adec:decorative xmlns:adec="http://schemas.microsoft.com/office/drawing/2017/decorative" val="1"/>
              </a:ext>
            </a:extLst>
          </p:cNvPr>
          <p:cNvCxnSpPr>
            <a:cxnSpLocks/>
          </p:cNvCxnSpPr>
          <p:nvPr/>
        </p:nvCxnSpPr>
        <p:spPr>
          <a:xfrm rot="10800000" flipV="1">
            <a:off x="8483520" y="3543831"/>
            <a:ext cx="1108451" cy="611721"/>
          </a:xfrm>
          <a:prstGeom prst="bentConnector3">
            <a:avLst>
              <a:gd name="adj1" fmla="val 50000"/>
            </a:avLst>
          </a:prstGeom>
          <a:ln w="25400">
            <a:solidFill>
              <a:schemeClr val="tx1"/>
            </a:solidFill>
            <a:tailEnd type="arrow"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33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fi-FI" dirty="0"/>
              <a:t>Strategia ja linjaukset</a:t>
            </a:r>
            <a:endParaRPr lang="en-GB" dirty="0"/>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p:txBody>
          <a:bodyPr/>
          <a:lstStyle/>
          <a:p>
            <a:r>
              <a:rPr lang="fi-FI" b="1" dirty="0"/>
              <a:t>Kunta- tai hyvinvointialuestrategia </a:t>
            </a:r>
            <a:r>
              <a:rPr lang="fi-FI" dirty="0"/>
              <a:t>luo pohjan hankintastrategialle </a:t>
            </a:r>
            <a:br>
              <a:rPr lang="fi-FI" dirty="0"/>
            </a:br>
            <a:r>
              <a:rPr lang="fi-FI" dirty="0"/>
              <a:t>tai -linjauksille, jotka määrittävät, mitä hankinnoilla halutaan saavuttaa</a:t>
            </a:r>
          </a:p>
          <a:p>
            <a:pPr>
              <a:spcBef>
                <a:spcPts val="2400"/>
              </a:spcBef>
            </a:pPr>
            <a:r>
              <a:rPr lang="fi-FI" dirty="0"/>
              <a:t>Organisaatiossa voi olla laadittu esimerkiksi </a:t>
            </a:r>
            <a:r>
              <a:rPr lang="fi-FI" b="1" dirty="0"/>
              <a:t>hankintalinjaus</a:t>
            </a:r>
            <a:r>
              <a:rPr lang="fi-FI" dirty="0"/>
              <a:t>, joka toimii </a:t>
            </a:r>
            <a:br>
              <a:rPr lang="fi-FI" dirty="0"/>
            </a:br>
            <a:r>
              <a:rPr lang="fi-FI" dirty="0"/>
              <a:t>ohjeena kaikille hankintayksikön hankkijoille ja ohjaa hankintojen </a:t>
            </a:r>
            <a:br>
              <a:rPr lang="fi-FI" dirty="0"/>
            </a:br>
            <a:r>
              <a:rPr lang="fi-FI" dirty="0"/>
              <a:t>toteutusta organisaation strategisten tavoitteiden mukaisesti</a:t>
            </a:r>
          </a:p>
          <a:p>
            <a:pPr>
              <a:spcBef>
                <a:spcPts val="2400"/>
              </a:spcBef>
            </a:pPr>
            <a:r>
              <a:rPr lang="fi-FI" dirty="0"/>
              <a:t>Julkisia hankintoja ohjaa myös Suomen </a:t>
            </a:r>
            <a:r>
              <a:rPr lang="fi-FI" b="1" dirty="0"/>
              <a:t>kansallinen </a:t>
            </a:r>
            <a:br>
              <a:rPr lang="fi-FI" b="1" dirty="0"/>
            </a:br>
            <a:r>
              <a:rPr lang="fi-FI" b="1" dirty="0"/>
              <a:t>hankintastrategia</a:t>
            </a:r>
            <a:r>
              <a:rPr lang="fi-FI" dirty="0"/>
              <a:t>, joka on osa Hankinta-Suomi-ohjelmaa</a:t>
            </a:r>
          </a:p>
          <a:p>
            <a:pPr lvl="1"/>
            <a:r>
              <a:rPr lang="fi-FI" dirty="0"/>
              <a:t>Ohjelman piirissä valtiovarainministeriö, Suomen Kuntaliitto, </a:t>
            </a:r>
            <a:br>
              <a:rPr lang="fi-FI" dirty="0"/>
            </a:br>
            <a:r>
              <a:rPr lang="fi-FI" dirty="0"/>
              <a:t>Elinkeinoelämän keskusliitto, Suomen Yrittäjät ja </a:t>
            </a:r>
            <a:br>
              <a:rPr lang="fi-FI" dirty="0"/>
            </a:br>
            <a:r>
              <a:rPr lang="fi-FI" dirty="0"/>
              <a:t>Hyvinvointialueyhtiö </a:t>
            </a:r>
            <a:r>
              <a:rPr lang="fi-FI" dirty="0" err="1"/>
              <a:t>Hyvil</a:t>
            </a:r>
            <a:r>
              <a:rPr lang="fi-FI" dirty="0"/>
              <a:t> Oy kehittävät uusia keinoja </a:t>
            </a:r>
            <a:br>
              <a:rPr lang="fi-FI" dirty="0"/>
            </a:br>
            <a:r>
              <a:rPr lang="fi-FI" dirty="0"/>
              <a:t>hankintojen yhteiskunnallisen vaikuttavuuden edistämiseksi, </a:t>
            </a:r>
            <a:br>
              <a:rPr lang="fi-FI" dirty="0"/>
            </a:br>
            <a:r>
              <a:rPr lang="fi-FI" dirty="0"/>
              <a:t>verovarojen vastuullisen käytön lisäämiseksi sekä julkisen </a:t>
            </a:r>
            <a:br>
              <a:rPr lang="fi-FI" dirty="0"/>
            </a:br>
            <a:r>
              <a:rPr lang="fi-FI" dirty="0"/>
              <a:t>talouden kestävyyden vahvistamiseksi</a:t>
            </a:r>
          </a:p>
          <a:p>
            <a:endParaRPr lang="en-FI" dirty="0"/>
          </a:p>
          <a:p>
            <a:endParaRPr lang="fi-FI" dirty="0"/>
          </a:p>
          <a:p>
            <a:endParaRPr lang="fi-FI" dirty="0"/>
          </a:p>
          <a:p>
            <a:endParaRPr lang="fi-FI" dirty="0"/>
          </a:p>
          <a:p>
            <a:endParaRPr lang="fi-FI" dirty="0"/>
          </a:p>
        </p:txBody>
      </p:sp>
      <p:pic>
        <p:nvPicPr>
          <p:cNvPr id="7" name="Kuva 6" descr="Kuva, joka sisältää kohteen teksti, kuvakaappaus, Fontti, symboli&#10;&#10;Tekoälyllä luotu sisältö voi olla virheellistä.">
            <a:extLst>
              <a:ext uri="{FF2B5EF4-FFF2-40B4-BE49-F238E27FC236}">
                <a16:creationId xmlns:a16="http://schemas.microsoft.com/office/drawing/2014/main" id="{8497BC18-1327-8FE9-470D-07038AEEF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481" y="1560321"/>
            <a:ext cx="4326848" cy="5564380"/>
          </a:xfrm>
          <a:prstGeom prst="rect">
            <a:avLst/>
          </a:prstGeom>
        </p:spPr>
      </p:pic>
    </p:spTree>
    <p:extLst>
      <p:ext uri="{BB962C8B-B14F-4D97-AF65-F5344CB8AC3E}">
        <p14:creationId xmlns:p14="http://schemas.microsoft.com/office/powerpoint/2010/main" val="26599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9A0B9EF-2DEA-8E6B-4F7A-105D8B0950F4}"/>
              </a:ext>
            </a:extLst>
          </p:cNvPr>
          <p:cNvSpPr>
            <a:spLocks noGrp="1"/>
          </p:cNvSpPr>
          <p:nvPr>
            <p:ph type="title"/>
          </p:nvPr>
        </p:nvSpPr>
        <p:spPr>
          <a:xfrm>
            <a:off x="838199" y="597725"/>
            <a:ext cx="9484659" cy="1092964"/>
          </a:xfrm>
        </p:spPr>
        <p:txBody>
          <a:bodyPr>
            <a:normAutofit fontScale="90000"/>
          </a:bodyPr>
          <a:lstStyle/>
          <a:p>
            <a:r>
              <a:rPr lang="fi-FI" dirty="0"/>
              <a:t>Kansallinen julkisten hankintojen strategia –kahdeksan kaikille hankintayksiköille yhteistä tavoitetilaa</a:t>
            </a:r>
          </a:p>
        </p:txBody>
      </p:sp>
      <p:sp>
        <p:nvSpPr>
          <p:cNvPr id="130" name="Tekstiruutu 129">
            <a:extLst>
              <a:ext uri="{FF2B5EF4-FFF2-40B4-BE49-F238E27FC236}">
                <a16:creationId xmlns:a16="http://schemas.microsoft.com/office/drawing/2014/main" id="{B9D3BEBB-4D6E-D999-1A9E-3D198968F202}"/>
              </a:ext>
            </a:extLst>
          </p:cNvPr>
          <p:cNvSpPr txBox="1"/>
          <p:nvPr/>
        </p:nvSpPr>
        <p:spPr>
          <a:xfrm>
            <a:off x="1019741" y="2352382"/>
            <a:ext cx="3379708" cy="297454"/>
          </a:xfrm>
          <a:prstGeom prst="rect">
            <a:avLst/>
          </a:prstGeom>
          <a:noFill/>
        </p:spPr>
        <p:txBody>
          <a:bodyPr wrap="square" rtlCol="0">
            <a:spAutoFit/>
          </a:bodyPr>
          <a:lstStyle/>
          <a:p>
            <a:pPr defTabSz="1219170"/>
            <a:r>
              <a:rPr lang="fi-FI" sz="1333" spc="300" dirty="0">
                <a:solidFill>
                  <a:srgbClr val="FFFFFF"/>
                </a:solidFill>
                <a:latin typeface="Arial"/>
              </a:rPr>
              <a:t>STRATEGINEN JOHTAMINEN</a:t>
            </a:r>
          </a:p>
        </p:txBody>
      </p:sp>
      <p:sp>
        <p:nvSpPr>
          <p:cNvPr id="131" name="Tekstiruutu 130">
            <a:extLst>
              <a:ext uri="{FF2B5EF4-FFF2-40B4-BE49-F238E27FC236}">
                <a16:creationId xmlns:a16="http://schemas.microsoft.com/office/drawing/2014/main" id="{C035F696-CB18-6DA7-1002-2D92E7A0E39E}"/>
              </a:ext>
            </a:extLst>
          </p:cNvPr>
          <p:cNvSpPr txBox="1"/>
          <p:nvPr/>
        </p:nvSpPr>
        <p:spPr>
          <a:xfrm>
            <a:off x="1025885" y="2773825"/>
            <a:ext cx="4394507" cy="707694"/>
          </a:xfrm>
          <a:prstGeom prst="rect">
            <a:avLst/>
          </a:prstGeom>
          <a:noFill/>
        </p:spPr>
        <p:txBody>
          <a:bodyPr wrap="square" rtlCol="0">
            <a:spAutoFit/>
          </a:bodyPr>
          <a:lstStyle/>
          <a:p>
            <a:pPr defTabSz="1219170"/>
            <a:r>
              <a:rPr lang="fi-FI" sz="1333" dirty="0">
                <a:solidFill>
                  <a:srgbClr val="FFFFFF"/>
                </a:solidFill>
                <a:latin typeface="Arial"/>
              </a:rPr>
              <a:t>Johdamme hankintoja strategisena toimintona ja hyödynnämme hankintojen potentiaalin tavoitteidemme saavuttamisessa</a:t>
            </a:r>
          </a:p>
        </p:txBody>
      </p:sp>
      <p:grpSp>
        <p:nvGrpSpPr>
          <p:cNvPr id="132" name="Gruppieren 92" descr="Kuvituskuva.">
            <a:extLst>
              <a:ext uri="{FF2B5EF4-FFF2-40B4-BE49-F238E27FC236}">
                <a16:creationId xmlns:a16="http://schemas.microsoft.com/office/drawing/2014/main" id="{34C859EB-C8A8-1083-33C9-3ACAE277A811}"/>
              </a:ext>
            </a:extLst>
          </p:cNvPr>
          <p:cNvGrpSpPr>
            <a:grpSpLocks noChangeAspect="1"/>
          </p:cNvGrpSpPr>
          <p:nvPr/>
        </p:nvGrpSpPr>
        <p:grpSpPr bwMode="gray">
          <a:xfrm>
            <a:off x="5726745" y="2809678"/>
            <a:ext cx="647109" cy="645688"/>
            <a:chOff x="1050104" y="6085860"/>
            <a:chExt cx="544117" cy="542925"/>
          </a:xfrm>
          <a:solidFill>
            <a:schemeClr val="bg1"/>
          </a:solidFill>
        </p:grpSpPr>
        <p:sp>
          <p:nvSpPr>
            <p:cNvPr id="133" name="Freeform 1559">
              <a:extLst>
                <a:ext uri="{FF2B5EF4-FFF2-40B4-BE49-F238E27FC236}">
                  <a16:creationId xmlns:a16="http://schemas.microsoft.com/office/drawing/2014/main" id="{8899ADB4-04D8-CD8E-6B4F-B890E7861C75}"/>
                </a:ext>
              </a:extLst>
            </p:cNvPr>
            <p:cNvSpPr>
              <a:spLocks/>
            </p:cNvSpPr>
            <p:nvPr/>
          </p:nvSpPr>
          <p:spPr bwMode="gray">
            <a:xfrm>
              <a:off x="1312042" y="6085860"/>
              <a:ext cx="282179" cy="280988"/>
            </a:xfrm>
            <a:custGeom>
              <a:avLst/>
              <a:gdLst>
                <a:gd name="T0" fmla="*/ 75 w 100"/>
                <a:gd name="T1" fmla="*/ 25 h 100"/>
                <a:gd name="T2" fmla="*/ 74 w 100"/>
                <a:gd name="T3" fmla="*/ 0 h 100"/>
                <a:gd name="T4" fmla="*/ 49 w 100"/>
                <a:gd name="T5" fmla="*/ 26 h 100"/>
                <a:gd name="T6" fmla="*/ 49 w 100"/>
                <a:gd name="T7" fmla="*/ 43 h 100"/>
                <a:gd name="T8" fmla="*/ 3 w 100"/>
                <a:gd name="T9" fmla="*/ 88 h 100"/>
                <a:gd name="T10" fmla="*/ 2 w 100"/>
                <a:gd name="T11" fmla="*/ 98 h 100"/>
                <a:gd name="T12" fmla="*/ 12 w 100"/>
                <a:gd name="T13" fmla="*/ 97 h 100"/>
                <a:gd name="T14" fmla="*/ 57 w 100"/>
                <a:gd name="T15" fmla="*/ 51 h 100"/>
                <a:gd name="T16" fmla="*/ 74 w 100"/>
                <a:gd name="T17" fmla="*/ 51 h 100"/>
                <a:gd name="T18" fmla="*/ 100 w 100"/>
                <a:gd name="T19" fmla="*/ 26 h 100"/>
                <a:gd name="T20" fmla="*/ 75 w 100"/>
                <a:gd name="T21"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0">
                  <a:moveTo>
                    <a:pt x="75" y="25"/>
                  </a:moveTo>
                  <a:cubicBezTo>
                    <a:pt x="74" y="0"/>
                    <a:pt x="74" y="0"/>
                    <a:pt x="74" y="0"/>
                  </a:cubicBezTo>
                  <a:cubicBezTo>
                    <a:pt x="49" y="26"/>
                    <a:pt x="49" y="26"/>
                    <a:pt x="49" y="26"/>
                  </a:cubicBezTo>
                  <a:cubicBezTo>
                    <a:pt x="49" y="43"/>
                    <a:pt x="49" y="43"/>
                    <a:pt x="49" y="43"/>
                  </a:cubicBezTo>
                  <a:cubicBezTo>
                    <a:pt x="3" y="88"/>
                    <a:pt x="3" y="88"/>
                    <a:pt x="3" y="88"/>
                  </a:cubicBezTo>
                  <a:cubicBezTo>
                    <a:pt x="2" y="90"/>
                    <a:pt x="0" y="97"/>
                    <a:pt x="2" y="98"/>
                  </a:cubicBezTo>
                  <a:cubicBezTo>
                    <a:pt x="4" y="100"/>
                    <a:pt x="10" y="99"/>
                    <a:pt x="12" y="97"/>
                  </a:cubicBezTo>
                  <a:cubicBezTo>
                    <a:pt x="57" y="51"/>
                    <a:pt x="57" y="51"/>
                    <a:pt x="57" y="51"/>
                  </a:cubicBezTo>
                  <a:cubicBezTo>
                    <a:pt x="74" y="51"/>
                    <a:pt x="74" y="51"/>
                    <a:pt x="74" y="51"/>
                  </a:cubicBezTo>
                  <a:cubicBezTo>
                    <a:pt x="100" y="26"/>
                    <a:pt x="100" y="26"/>
                    <a:pt x="100" y="26"/>
                  </a:cubicBezTo>
                  <a:lnTo>
                    <a:pt x="75" y="25"/>
                  </a:ln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4" name="Freeform 1560">
              <a:extLst>
                <a:ext uri="{FF2B5EF4-FFF2-40B4-BE49-F238E27FC236}">
                  <a16:creationId xmlns:a16="http://schemas.microsoft.com/office/drawing/2014/main" id="{20F1E230-D0FC-7F67-91A7-6BD46B7E1E6A}"/>
                </a:ext>
              </a:extLst>
            </p:cNvPr>
            <p:cNvSpPr>
              <a:spLocks/>
            </p:cNvSpPr>
            <p:nvPr/>
          </p:nvSpPr>
          <p:spPr bwMode="gray">
            <a:xfrm>
              <a:off x="1247748" y="6279932"/>
              <a:ext cx="152400" cy="154781"/>
            </a:xfrm>
            <a:custGeom>
              <a:avLst/>
              <a:gdLst>
                <a:gd name="T0" fmla="*/ 28 w 54"/>
                <a:gd name="T1" fmla="*/ 40 h 55"/>
                <a:gd name="T2" fmla="*/ 18 w 54"/>
                <a:gd name="T3" fmla="*/ 36 h 55"/>
                <a:gd name="T4" fmla="*/ 15 w 54"/>
                <a:gd name="T5" fmla="*/ 23 h 55"/>
                <a:gd name="T6" fmla="*/ 19 w 54"/>
                <a:gd name="T7" fmla="*/ 12 h 55"/>
                <a:gd name="T8" fmla="*/ 31 w 54"/>
                <a:gd name="T9" fmla="*/ 1 h 55"/>
                <a:gd name="T10" fmla="*/ 27 w 54"/>
                <a:gd name="T11" fmla="*/ 0 h 55"/>
                <a:gd name="T12" fmla="*/ 0 w 54"/>
                <a:gd name="T13" fmla="*/ 27 h 55"/>
                <a:gd name="T14" fmla="*/ 27 w 54"/>
                <a:gd name="T15" fmla="*/ 55 h 55"/>
                <a:gd name="T16" fmla="*/ 54 w 54"/>
                <a:gd name="T17" fmla="*/ 27 h 55"/>
                <a:gd name="T18" fmla="*/ 53 w 54"/>
                <a:gd name="T19" fmla="*/ 23 h 55"/>
                <a:gd name="T20" fmla="*/ 42 w 54"/>
                <a:gd name="T21" fmla="*/ 35 h 55"/>
                <a:gd name="T22" fmla="*/ 28 w 54"/>
                <a:gd name="T2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5">
                  <a:moveTo>
                    <a:pt x="28" y="40"/>
                  </a:moveTo>
                  <a:cubicBezTo>
                    <a:pt x="23" y="40"/>
                    <a:pt x="20" y="38"/>
                    <a:pt x="18" y="36"/>
                  </a:cubicBezTo>
                  <a:cubicBezTo>
                    <a:pt x="16" y="34"/>
                    <a:pt x="13" y="30"/>
                    <a:pt x="15" y="23"/>
                  </a:cubicBezTo>
                  <a:cubicBezTo>
                    <a:pt x="15" y="20"/>
                    <a:pt x="16" y="16"/>
                    <a:pt x="19" y="12"/>
                  </a:cubicBezTo>
                  <a:cubicBezTo>
                    <a:pt x="31" y="1"/>
                    <a:pt x="31" y="1"/>
                    <a:pt x="31" y="1"/>
                  </a:cubicBezTo>
                  <a:cubicBezTo>
                    <a:pt x="30" y="1"/>
                    <a:pt x="28" y="0"/>
                    <a:pt x="27" y="0"/>
                  </a:cubicBezTo>
                  <a:cubicBezTo>
                    <a:pt x="12" y="0"/>
                    <a:pt x="0" y="12"/>
                    <a:pt x="0" y="27"/>
                  </a:cubicBezTo>
                  <a:cubicBezTo>
                    <a:pt x="0" y="42"/>
                    <a:pt x="12" y="55"/>
                    <a:pt x="27" y="55"/>
                  </a:cubicBezTo>
                  <a:cubicBezTo>
                    <a:pt x="42" y="55"/>
                    <a:pt x="54" y="42"/>
                    <a:pt x="54" y="27"/>
                  </a:cubicBezTo>
                  <a:cubicBezTo>
                    <a:pt x="54" y="26"/>
                    <a:pt x="54" y="25"/>
                    <a:pt x="53" y="23"/>
                  </a:cubicBezTo>
                  <a:cubicBezTo>
                    <a:pt x="42" y="35"/>
                    <a:pt x="42" y="35"/>
                    <a:pt x="42" y="35"/>
                  </a:cubicBezTo>
                  <a:cubicBezTo>
                    <a:pt x="38" y="38"/>
                    <a:pt x="32" y="40"/>
                    <a:pt x="28" y="40"/>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5" name="Freeform 1561">
              <a:extLst>
                <a:ext uri="{FF2B5EF4-FFF2-40B4-BE49-F238E27FC236}">
                  <a16:creationId xmlns:a16="http://schemas.microsoft.com/office/drawing/2014/main" id="{075EA421-D4DC-4830-EEE6-C56974E39F81}"/>
                </a:ext>
              </a:extLst>
            </p:cNvPr>
            <p:cNvSpPr>
              <a:spLocks/>
            </p:cNvSpPr>
            <p:nvPr/>
          </p:nvSpPr>
          <p:spPr bwMode="gray">
            <a:xfrm>
              <a:off x="1154879" y="6187064"/>
              <a:ext cx="338138" cy="340519"/>
            </a:xfrm>
            <a:custGeom>
              <a:avLst/>
              <a:gdLst>
                <a:gd name="T0" fmla="*/ 97 w 120"/>
                <a:gd name="T1" fmla="*/ 60 h 121"/>
                <a:gd name="T2" fmla="*/ 60 w 120"/>
                <a:gd name="T3" fmla="*/ 98 h 121"/>
                <a:gd name="T4" fmla="*/ 22 w 120"/>
                <a:gd name="T5" fmla="*/ 60 h 121"/>
                <a:gd name="T6" fmla="*/ 60 w 120"/>
                <a:gd name="T7" fmla="*/ 23 h 121"/>
                <a:gd name="T8" fmla="*/ 73 w 120"/>
                <a:gd name="T9" fmla="*/ 25 h 121"/>
                <a:gd name="T10" fmla="*/ 90 w 120"/>
                <a:gd name="T11" fmla="*/ 8 h 121"/>
                <a:gd name="T12" fmla="*/ 60 w 120"/>
                <a:gd name="T13" fmla="*/ 0 h 121"/>
                <a:gd name="T14" fmla="*/ 0 w 120"/>
                <a:gd name="T15" fmla="*/ 60 h 121"/>
                <a:gd name="T16" fmla="*/ 60 w 120"/>
                <a:gd name="T17" fmla="*/ 121 h 121"/>
                <a:gd name="T18" fmla="*/ 120 w 120"/>
                <a:gd name="T19" fmla="*/ 60 h 121"/>
                <a:gd name="T20" fmla="*/ 112 w 120"/>
                <a:gd name="T21" fmla="*/ 31 h 121"/>
                <a:gd name="T22" fmla="*/ 95 w 120"/>
                <a:gd name="T23" fmla="*/ 48 h 121"/>
                <a:gd name="T24" fmla="*/ 97 w 120"/>
                <a:gd name="T2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97" y="60"/>
                  </a:moveTo>
                  <a:cubicBezTo>
                    <a:pt x="97" y="81"/>
                    <a:pt x="81" y="98"/>
                    <a:pt x="60" y="98"/>
                  </a:cubicBezTo>
                  <a:cubicBezTo>
                    <a:pt x="39" y="98"/>
                    <a:pt x="22" y="81"/>
                    <a:pt x="22" y="60"/>
                  </a:cubicBezTo>
                  <a:cubicBezTo>
                    <a:pt x="22" y="40"/>
                    <a:pt x="39" y="23"/>
                    <a:pt x="60" y="23"/>
                  </a:cubicBezTo>
                  <a:cubicBezTo>
                    <a:pt x="64" y="23"/>
                    <a:pt x="69" y="24"/>
                    <a:pt x="73" y="25"/>
                  </a:cubicBezTo>
                  <a:cubicBezTo>
                    <a:pt x="90" y="8"/>
                    <a:pt x="90" y="8"/>
                    <a:pt x="90" y="8"/>
                  </a:cubicBezTo>
                  <a:cubicBezTo>
                    <a:pt x="81" y="3"/>
                    <a:pt x="71" y="0"/>
                    <a:pt x="60" y="0"/>
                  </a:cubicBezTo>
                  <a:cubicBezTo>
                    <a:pt x="27" y="0"/>
                    <a:pt x="0" y="27"/>
                    <a:pt x="0" y="60"/>
                  </a:cubicBezTo>
                  <a:cubicBezTo>
                    <a:pt x="0" y="94"/>
                    <a:pt x="27" y="121"/>
                    <a:pt x="60" y="121"/>
                  </a:cubicBezTo>
                  <a:cubicBezTo>
                    <a:pt x="93" y="121"/>
                    <a:pt x="120" y="94"/>
                    <a:pt x="120" y="60"/>
                  </a:cubicBezTo>
                  <a:cubicBezTo>
                    <a:pt x="120" y="50"/>
                    <a:pt x="117" y="39"/>
                    <a:pt x="112" y="31"/>
                  </a:cubicBezTo>
                  <a:cubicBezTo>
                    <a:pt x="95" y="48"/>
                    <a:pt x="95" y="48"/>
                    <a:pt x="95" y="48"/>
                  </a:cubicBezTo>
                  <a:cubicBezTo>
                    <a:pt x="97" y="52"/>
                    <a:pt x="97" y="56"/>
                    <a:pt x="97" y="60"/>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sp>
          <p:nvSpPr>
            <p:cNvPr id="136" name="Freeform 1562">
              <a:extLst>
                <a:ext uri="{FF2B5EF4-FFF2-40B4-BE49-F238E27FC236}">
                  <a16:creationId xmlns:a16="http://schemas.microsoft.com/office/drawing/2014/main" id="{E9000E33-22D9-42FB-9217-10B799782471}"/>
                </a:ext>
              </a:extLst>
            </p:cNvPr>
            <p:cNvSpPr>
              <a:spLocks/>
            </p:cNvSpPr>
            <p:nvPr/>
          </p:nvSpPr>
          <p:spPr bwMode="gray">
            <a:xfrm>
              <a:off x="1050104" y="6085860"/>
              <a:ext cx="544116" cy="542925"/>
            </a:xfrm>
            <a:custGeom>
              <a:avLst/>
              <a:gdLst>
                <a:gd name="T0" fmla="*/ 167 w 193"/>
                <a:gd name="T1" fmla="*/ 61 h 193"/>
                <a:gd name="T2" fmla="*/ 159 w 193"/>
                <a:gd name="T3" fmla="*/ 61 h 193"/>
                <a:gd name="T4" fmla="*/ 168 w 193"/>
                <a:gd name="T5" fmla="*/ 96 h 193"/>
                <a:gd name="T6" fmla="*/ 97 w 193"/>
                <a:gd name="T7" fmla="*/ 168 h 193"/>
                <a:gd name="T8" fmla="*/ 25 w 193"/>
                <a:gd name="T9" fmla="*/ 96 h 193"/>
                <a:gd name="T10" fmla="*/ 97 w 193"/>
                <a:gd name="T11" fmla="*/ 25 h 193"/>
                <a:gd name="T12" fmla="*/ 132 w 193"/>
                <a:gd name="T13" fmla="*/ 34 h 193"/>
                <a:gd name="T14" fmla="*/ 132 w 193"/>
                <a:gd name="T15" fmla="*/ 26 h 193"/>
                <a:gd name="T16" fmla="*/ 135 w 193"/>
                <a:gd name="T17" fmla="*/ 19 h 193"/>
                <a:gd name="T18" fmla="*/ 142 w 193"/>
                <a:gd name="T19" fmla="*/ 11 h 193"/>
                <a:gd name="T20" fmla="*/ 97 w 193"/>
                <a:gd name="T21" fmla="*/ 0 h 193"/>
                <a:gd name="T22" fmla="*/ 0 w 193"/>
                <a:gd name="T23" fmla="*/ 96 h 193"/>
                <a:gd name="T24" fmla="*/ 97 w 193"/>
                <a:gd name="T25" fmla="*/ 193 h 193"/>
                <a:gd name="T26" fmla="*/ 193 w 193"/>
                <a:gd name="T27" fmla="*/ 96 h 193"/>
                <a:gd name="T28" fmla="*/ 182 w 193"/>
                <a:gd name="T29" fmla="*/ 51 h 193"/>
                <a:gd name="T30" fmla="*/ 174 w 193"/>
                <a:gd name="T31" fmla="*/ 58 h 193"/>
                <a:gd name="T32" fmla="*/ 167 w 193"/>
                <a:gd name="T33" fmla="*/ 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93">
                  <a:moveTo>
                    <a:pt x="167" y="61"/>
                  </a:moveTo>
                  <a:cubicBezTo>
                    <a:pt x="159" y="61"/>
                    <a:pt x="159" y="61"/>
                    <a:pt x="159" y="61"/>
                  </a:cubicBezTo>
                  <a:cubicBezTo>
                    <a:pt x="165" y="72"/>
                    <a:pt x="168" y="84"/>
                    <a:pt x="168" y="96"/>
                  </a:cubicBezTo>
                  <a:cubicBezTo>
                    <a:pt x="168" y="136"/>
                    <a:pt x="136" y="168"/>
                    <a:pt x="97" y="168"/>
                  </a:cubicBezTo>
                  <a:cubicBezTo>
                    <a:pt x="57" y="168"/>
                    <a:pt x="25" y="136"/>
                    <a:pt x="25" y="96"/>
                  </a:cubicBezTo>
                  <a:cubicBezTo>
                    <a:pt x="25" y="57"/>
                    <a:pt x="57" y="25"/>
                    <a:pt x="97" y="25"/>
                  </a:cubicBezTo>
                  <a:cubicBezTo>
                    <a:pt x="110" y="25"/>
                    <a:pt x="122" y="28"/>
                    <a:pt x="132" y="34"/>
                  </a:cubicBezTo>
                  <a:cubicBezTo>
                    <a:pt x="132" y="26"/>
                    <a:pt x="132" y="26"/>
                    <a:pt x="132" y="26"/>
                  </a:cubicBezTo>
                  <a:cubicBezTo>
                    <a:pt x="132" y="23"/>
                    <a:pt x="133" y="21"/>
                    <a:pt x="135" y="19"/>
                  </a:cubicBezTo>
                  <a:cubicBezTo>
                    <a:pt x="142" y="11"/>
                    <a:pt x="142" y="11"/>
                    <a:pt x="142" y="11"/>
                  </a:cubicBezTo>
                  <a:cubicBezTo>
                    <a:pt x="129" y="4"/>
                    <a:pt x="113" y="0"/>
                    <a:pt x="97" y="0"/>
                  </a:cubicBezTo>
                  <a:cubicBezTo>
                    <a:pt x="44" y="0"/>
                    <a:pt x="0" y="43"/>
                    <a:pt x="0" y="96"/>
                  </a:cubicBezTo>
                  <a:cubicBezTo>
                    <a:pt x="0" y="150"/>
                    <a:pt x="44" y="193"/>
                    <a:pt x="97" y="193"/>
                  </a:cubicBezTo>
                  <a:cubicBezTo>
                    <a:pt x="150" y="193"/>
                    <a:pt x="193" y="150"/>
                    <a:pt x="193" y="96"/>
                  </a:cubicBezTo>
                  <a:cubicBezTo>
                    <a:pt x="193" y="80"/>
                    <a:pt x="189" y="64"/>
                    <a:pt x="182" y="51"/>
                  </a:cubicBezTo>
                  <a:cubicBezTo>
                    <a:pt x="174" y="58"/>
                    <a:pt x="174" y="58"/>
                    <a:pt x="174" y="58"/>
                  </a:cubicBezTo>
                  <a:cubicBezTo>
                    <a:pt x="172" y="60"/>
                    <a:pt x="170" y="61"/>
                    <a:pt x="167" y="61"/>
                  </a:cubicBezTo>
                  <a:close/>
                </a:path>
              </a:pathLst>
            </a:custGeom>
            <a:grpFill/>
            <a:ln>
              <a:noFill/>
            </a:ln>
          </p:spPr>
          <p:txBody>
            <a:bodyPr vert="horz" wrap="square" lIns="121920" tIns="60960" rIns="121920" bIns="60960" numCol="1" anchor="t" anchorCtr="0" compatLnSpc="1">
              <a:prstTxWarp prst="textNoShape">
                <a:avLst/>
              </a:prstTxWarp>
            </a:bodyPr>
            <a:lstStyle/>
            <a:p>
              <a:pPr defTabSz="1219170"/>
              <a:endParaRPr lang="en-GB" sz="2400">
                <a:solidFill>
                  <a:srgbClr val="302783"/>
                </a:solidFill>
                <a:latin typeface="Arial"/>
              </a:endParaRPr>
            </a:p>
          </p:txBody>
        </p:sp>
      </p:grpSp>
      <p:sp>
        <p:nvSpPr>
          <p:cNvPr id="137" name="Suorakulmio 136" descr="Suorakulmio taustaelementtinä.">
            <a:extLst>
              <a:ext uri="{FF2B5EF4-FFF2-40B4-BE49-F238E27FC236}">
                <a16:creationId xmlns:a16="http://schemas.microsoft.com/office/drawing/2014/main" id="{33C1AD80-260F-1708-FC04-C2D5B41AAFE4}"/>
              </a:ext>
            </a:extLst>
          </p:cNvPr>
          <p:cNvSpPr/>
          <p:nvPr/>
        </p:nvSpPr>
        <p:spPr>
          <a:xfrm>
            <a:off x="859853" y="2192530"/>
            <a:ext cx="4151771" cy="120822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38" name="Tekstiruutu 137">
            <a:extLst>
              <a:ext uri="{FF2B5EF4-FFF2-40B4-BE49-F238E27FC236}">
                <a16:creationId xmlns:a16="http://schemas.microsoft.com/office/drawing/2014/main" id="{359303BD-FB8B-F4B1-1515-3D78252701E6}"/>
              </a:ext>
            </a:extLst>
          </p:cNvPr>
          <p:cNvSpPr txBox="1"/>
          <p:nvPr/>
        </p:nvSpPr>
        <p:spPr>
          <a:xfrm>
            <a:off x="951812" y="2313564"/>
            <a:ext cx="1896673" cy="276999"/>
          </a:xfrm>
          <a:prstGeom prst="rect">
            <a:avLst/>
          </a:prstGeom>
          <a:noFill/>
        </p:spPr>
        <p:txBody>
          <a:bodyPr wrap="none" rtlCol="0">
            <a:spAutoFit/>
          </a:bodyPr>
          <a:lstStyle/>
          <a:p>
            <a:pPr defTabSz="1219170"/>
            <a:r>
              <a:rPr lang="fi-FI" sz="1200" b="1" spc="0" dirty="0">
                <a:solidFill>
                  <a:schemeClr val="bg1"/>
                </a:solidFill>
                <a:latin typeface="Arial"/>
              </a:rPr>
              <a:t>Strateginen johtaminen</a:t>
            </a:r>
          </a:p>
        </p:txBody>
      </p:sp>
      <p:sp>
        <p:nvSpPr>
          <p:cNvPr id="139" name="Tekstiruutu 138">
            <a:extLst>
              <a:ext uri="{FF2B5EF4-FFF2-40B4-BE49-F238E27FC236}">
                <a16:creationId xmlns:a16="http://schemas.microsoft.com/office/drawing/2014/main" id="{97BF3D98-79EB-EE9E-C25E-358B14EA340D}"/>
              </a:ext>
            </a:extLst>
          </p:cNvPr>
          <p:cNvSpPr txBox="1"/>
          <p:nvPr/>
        </p:nvSpPr>
        <p:spPr>
          <a:xfrm>
            <a:off x="956202" y="2623085"/>
            <a:ext cx="3277527" cy="646331"/>
          </a:xfrm>
          <a:prstGeom prst="rect">
            <a:avLst/>
          </a:prstGeom>
          <a:noFill/>
        </p:spPr>
        <p:txBody>
          <a:bodyPr wrap="square" rtlCol="0">
            <a:spAutoFit/>
          </a:bodyPr>
          <a:lstStyle/>
          <a:p>
            <a:pPr defTabSz="1219170"/>
            <a:r>
              <a:rPr lang="fi-FI" sz="1200" dirty="0">
                <a:solidFill>
                  <a:schemeClr val="bg1"/>
                </a:solidFill>
                <a:latin typeface="Arial"/>
              </a:rPr>
              <a:t>Johdamme hankintoja strategisena toimintona ja hyödynnämme hankintojen potentiaalin tavoitteidemme saavuttamisessa</a:t>
            </a:r>
          </a:p>
        </p:txBody>
      </p:sp>
      <p:sp>
        <p:nvSpPr>
          <p:cNvPr id="146" name="Suorakulmio 145" descr="Suorakulmio taustaelementtinä.">
            <a:extLst>
              <a:ext uri="{FF2B5EF4-FFF2-40B4-BE49-F238E27FC236}">
                <a16:creationId xmlns:a16="http://schemas.microsoft.com/office/drawing/2014/main" id="{4CA316AA-F2EF-BDE8-B950-58C87B63F7BB}"/>
              </a:ext>
            </a:extLst>
          </p:cNvPr>
          <p:cNvSpPr/>
          <p:nvPr/>
        </p:nvSpPr>
        <p:spPr>
          <a:xfrm>
            <a:off x="3766124" y="3535064"/>
            <a:ext cx="2762539" cy="1217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47" name="Tekstiruutu 146">
            <a:extLst>
              <a:ext uri="{FF2B5EF4-FFF2-40B4-BE49-F238E27FC236}">
                <a16:creationId xmlns:a16="http://schemas.microsoft.com/office/drawing/2014/main" id="{9C6F2F2F-EF14-FC5E-E55B-2CE005A0F20B}"/>
              </a:ext>
            </a:extLst>
          </p:cNvPr>
          <p:cNvSpPr txBox="1"/>
          <p:nvPr/>
        </p:nvSpPr>
        <p:spPr>
          <a:xfrm>
            <a:off x="3826709" y="3611257"/>
            <a:ext cx="1577483" cy="276999"/>
          </a:xfrm>
          <a:prstGeom prst="rect">
            <a:avLst/>
          </a:prstGeom>
          <a:noFill/>
        </p:spPr>
        <p:txBody>
          <a:bodyPr wrap="none" rtlCol="0">
            <a:spAutoFit/>
          </a:bodyPr>
          <a:lstStyle/>
          <a:p>
            <a:pPr defTabSz="1219170"/>
            <a:r>
              <a:rPr lang="fi-FI" sz="1200" b="1" spc="0" dirty="0">
                <a:latin typeface="Arial"/>
              </a:rPr>
              <a:t>Toimivat hankinnat</a:t>
            </a:r>
          </a:p>
        </p:txBody>
      </p:sp>
      <p:sp>
        <p:nvSpPr>
          <p:cNvPr id="148" name="Tekstiruutu 147">
            <a:extLst>
              <a:ext uri="{FF2B5EF4-FFF2-40B4-BE49-F238E27FC236}">
                <a16:creationId xmlns:a16="http://schemas.microsoft.com/office/drawing/2014/main" id="{23CD654F-9E68-C1CB-C760-04D5AB835EA1}"/>
              </a:ext>
            </a:extLst>
          </p:cNvPr>
          <p:cNvSpPr txBox="1"/>
          <p:nvPr/>
        </p:nvSpPr>
        <p:spPr>
          <a:xfrm>
            <a:off x="3837199" y="3891655"/>
            <a:ext cx="2258802" cy="830997"/>
          </a:xfrm>
          <a:prstGeom prst="rect">
            <a:avLst/>
          </a:prstGeom>
          <a:noFill/>
        </p:spPr>
        <p:txBody>
          <a:bodyPr wrap="square" rtlCol="0">
            <a:spAutoFit/>
          </a:bodyPr>
          <a:lstStyle/>
          <a:p>
            <a:pPr defTabSz="1219170"/>
            <a:r>
              <a:rPr lang="fi-FI" sz="1200" dirty="0">
                <a:latin typeface="Arial"/>
              </a:rPr>
              <a:t>Teemme toimivia ja laadukkaita hankintoja osallistavasti ja edistäen markkinoiden elinvoimaisuutta</a:t>
            </a:r>
          </a:p>
        </p:txBody>
      </p:sp>
      <p:sp>
        <p:nvSpPr>
          <p:cNvPr id="150" name="Suorakulmio 149" descr="Suorakulmio taustaelementtinä.">
            <a:extLst>
              <a:ext uri="{FF2B5EF4-FFF2-40B4-BE49-F238E27FC236}">
                <a16:creationId xmlns:a16="http://schemas.microsoft.com/office/drawing/2014/main" id="{66351F10-5CAD-F724-2073-2F4255D62826}"/>
              </a:ext>
            </a:extLst>
          </p:cNvPr>
          <p:cNvSpPr/>
          <p:nvPr/>
        </p:nvSpPr>
        <p:spPr>
          <a:xfrm>
            <a:off x="859853" y="3524739"/>
            <a:ext cx="2761611" cy="120604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51" name="Tekstiruutu 150">
            <a:extLst>
              <a:ext uri="{FF2B5EF4-FFF2-40B4-BE49-F238E27FC236}">
                <a16:creationId xmlns:a16="http://schemas.microsoft.com/office/drawing/2014/main" id="{061B4EBF-5E35-7A20-CB8C-1D40B394FC15}"/>
              </a:ext>
            </a:extLst>
          </p:cNvPr>
          <p:cNvSpPr txBox="1"/>
          <p:nvPr/>
        </p:nvSpPr>
        <p:spPr>
          <a:xfrm>
            <a:off x="5307487" y="2590800"/>
            <a:ext cx="3500123" cy="666786"/>
          </a:xfrm>
          <a:prstGeom prst="rect">
            <a:avLst/>
          </a:prstGeom>
          <a:noFill/>
        </p:spPr>
        <p:txBody>
          <a:bodyPr wrap="square" rtlCol="0">
            <a:spAutoFit/>
          </a:bodyPr>
          <a:lstStyle/>
          <a:p>
            <a:pPr defTabSz="1219170"/>
            <a:r>
              <a:rPr lang="fi-FI" sz="1200" dirty="0">
                <a:solidFill>
                  <a:srgbClr val="FFFFFF"/>
                </a:solidFill>
                <a:latin typeface="Arial"/>
              </a:rPr>
              <a:t>Suomi on edelläkävijä hankintojen tiedolla johtamisessa ja vaikuttavuuden kehittämisessä</a:t>
            </a:r>
            <a:endParaRPr lang="fi-FI" sz="1200" b="1" dirty="0">
              <a:solidFill>
                <a:srgbClr val="FFFFFF"/>
              </a:solidFill>
              <a:latin typeface="Arial"/>
            </a:endParaRPr>
          </a:p>
          <a:p>
            <a:pPr defTabSz="1219170"/>
            <a:endParaRPr lang="fi-FI" sz="1333" b="1" dirty="0">
              <a:solidFill>
                <a:srgbClr val="FFFFFF"/>
              </a:solidFill>
              <a:latin typeface="Arial"/>
            </a:endParaRPr>
          </a:p>
        </p:txBody>
      </p:sp>
      <p:sp>
        <p:nvSpPr>
          <p:cNvPr id="153" name="Suorakulmio 152" descr="Suorakulmio taustaelementtinä.">
            <a:extLst>
              <a:ext uri="{FF2B5EF4-FFF2-40B4-BE49-F238E27FC236}">
                <a16:creationId xmlns:a16="http://schemas.microsoft.com/office/drawing/2014/main" id="{B38CDC78-8BA6-422E-D9CB-FFB2590E17FB}"/>
              </a:ext>
            </a:extLst>
          </p:cNvPr>
          <p:cNvSpPr/>
          <p:nvPr/>
        </p:nvSpPr>
        <p:spPr>
          <a:xfrm>
            <a:off x="6682129" y="3522549"/>
            <a:ext cx="2762539" cy="1217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54" name="Tekstiruutu 153">
            <a:extLst>
              <a:ext uri="{FF2B5EF4-FFF2-40B4-BE49-F238E27FC236}">
                <a16:creationId xmlns:a16="http://schemas.microsoft.com/office/drawing/2014/main" id="{880B81A3-E466-5417-261A-8E47F7616B46}"/>
              </a:ext>
            </a:extLst>
          </p:cNvPr>
          <p:cNvSpPr txBox="1"/>
          <p:nvPr/>
        </p:nvSpPr>
        <p:spPr>
          <a:xfrm>
            <a:off x="6728441" y="3613512"/>
            <a:ext cx="1007007" cy="276999"/>
          </a:xfrm>
          <a:prstGeom prst="rect">
            <a:avLst/>
          </a:prstGeom>
          <a:noFill/>
        </p:spPr>
        <p:txBody>
          <a:bodyPr wrap="none" rtlCol="0">
            <a:spAutoFit/>
          </a:bodyPr>
          <a:lstStyle/>
          <a:p>
            <a:pPr defTabSz="1219170"/>
            <a:r>
              <a:rPr lang="fi-FI" sz="1200" b="1" spc="0" dirty="0">
                <a:latin typeface="Arial"/>
              </a:rPr>
              <a:t>Innovaatiot</a:t>
            </a:r>
          </a:p>
        </p:txBody>
      </p:sp>
      <p:sp>
        <p:nvSpPr>
          <p:cNvPr id="155" name="Tekstiruutu 154">
            <a:extLst>
              <a:ext uri="{FF2B5EF4-FFF2-40B4-BE49-F238E27FC236}">
                <a16:creationId xmlns:a16="http://schemas.microsoft.com/office/drawing/2014/main" id="{C7BDE3EC-3CC6-6A42-59D4-274F350B29B4}"/>
              </a:ext>
            </a:extLst>
          </p:cNvPr>
          <p:cNvSpPr txBox="1"/>
          <p:nvPr/>
        </p:nvSpPr>
        <p:spPr>
          <a:xfrm>
            <a:off x="6728441" y="3895467"/>
            <a:ext cx="2535341"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latin typeface="+mn-lt"/>
              </a:rPr>
              <a:t>Ratkaisemme haasteita innovaatioilla ja teemme hankintoja kokeilevasti ja kehitysmyönteisesti</a:t>
            </a:r>
          </a:p>
          <a:p>
            <a:pPr defTabSz="1219170"/>
            <a:endParaRPr lang="fi-FI" sz="1200" dirty="0">
              <a:latin typeface="Arial"/>
            </a:endParaRPr>
          </a:p>
        </p:txBody>
      </p:sp>
      <p:sp>
        <p:nvSpPr>
          <p:cNvPr id="156" name="Suorakulmio 155" descr="Suorakulmio taustaelementtinä.">
            <a:extLst>
              <a:ext uri="{FF2B5EF4-FFF2-40B4-BE49-F238E27FC236}">
                <a16:creationId xmlns:a16="http://schemas.microsoft.com/office/drawing/2014/main" id="{86A09F4A-CD2E-17BD-23C5-633C64C2DCF9}"/>
              </a:ext>
            </a:extLst>
          </p:cNvPr>
          <p:cNvSpPr/>
          <p:nvPr/>
        </p:nvSpPr>
        <p:spPr>
          <a:xfrm>
            <a:off x="5116725" y="2188968"/>
            <a:ext cx="4319138" cy="120822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57" name="Tekstiruutu 156">
            <a:extLst>
              <a:ext uri="{FF2B5EF4-FFF2-40B4-BE49-F238E27FC236}">
                <a16:creationId xmlns:a16="http://schemas.microsoft.com/office/drawing/2014/main" id="{5648230B-2F49-702C-3AB7-6B9AE18A6D46}"/>
              </a:ext>
            </a:extLst>
          </p:cNvPr>
          <p:cNvSpPr txBox="1"/>
          <p:nvPr/>
        </p:nvSpPr>
        <p:spPr>
          <a:xfrm>
            <a:off x="5209556" y="2275078"/>
            <a:ext cx="4014822" cy="276999"/>
          </a:xfrm>
          <a:prstGeom prst="rect">
            <a:avLst/>
          </a:prstGeom>
          <a:noFill/>
        </p:spPr>
        <p:txBody>
          <a:bodyPr wrap="square" rtlCol="0">
            <a:spAutoFit/>
          </a:bodyPr>
          <a:lstStyle/>
          <a:p>
            <a:pPr defTabSz="1219170"/>
            <a:r>
              <a:rPr lang="fi-FI" sz="1200" b="1" spc="0" dirty="0">
                <a:solidFill>
                  <a:schemeClr val="bg1"/>
                </a:solidFill>
                <a:latin typeface="Arial"/>
              </a:rPr>
              <a:t>Hankintataidot</a:t>
            </a:r>
          </a:p>
        </p:txBody>
      </p:sp>
      <p:sp>
        <p:nvSpPr>
          <p:cNvPr id="158" name="Tekstiruutu 157">
            <a:extLst>
              <a:ext uri="{FF2B5EF4-FFF2-40B4-BE49-F238E27FC236}">
                <a16:creationId xmlns:a16="http://schemas.microsoft.com/office/drawing/2014/main" id="{F42D82A2-3F19-3FE1-E953-AD0AE35DF77F}"/>
              </a:ext>
            </a:extLst>
          </p:cNvPr>
          <p:cNvSpPr txBox="1"/>
          <p:nvPr/>
        </p:nvSpPr>
        <p:spPr>
          <a:xfrm>
            <a:off x="5209556" y="2652703"/>
            <a:ext cx="3266288"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solidFill>
                  <a:schemeClr val="bg1"/>
                </a:solidFill>
                <a:latin typeface="+mn-lt"/>
              </a:rPr>
              <a:t>Teemme hankinnat ammattimaisesti ja kehitämme osaamistamme jatkuvasti</a:t>
            </a:r>
          </a:p>
          <a:p>
            <a:pPr defTabSz="1219170"/>
            <a:endParaRPr lang="fi-FI" sz="1200" dirty="0">
              <a:solidFill>
                <a:schemeClr val="bg1"/>
              </a:solidFill>
              <a:latin typeface="Arial"/>
            </a:endParaRPr>
          </a:p>
        </p:txBody>
      </p:sp>
      <p:sp>
        <p:nvSpPr>
          <p:cNvPr id="160" name="Suorakulmio 159" descr="Suorakulmio taustaelementtinä.">
            <a:extLst>
              <a:ext uri="{FF2B5EF4-FFF2-40B4-BE49-F238E27FC236}">
                <a16:creationId xmlns:a16="http://schemas.microsoft.com/office/drawing/2014/main" id="{6B6066CC-A936-1F54-E6D8-C7DD18FAE06D}"/>
              </a:ext>
            </a:extLst>
          </p:cNvPr>
          <p:cNvSpPr/>
          <p:nvPr/>
        </p:nvSpPr>
        <p:spPr>
          <a:xfrm>
            <a:off x="838199" y="4872785"/>
            <a:ext cx="2761611"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62" name="Suorakulmio 161" descr="Suorakulmio taustaelementtinä.">
            <a:extLst>
              <a:ext uri="{FF2B5EF4-FFF2-40B4-BE49-F238E27FC236}">
                <a16:creationId xmlns:a16="http://schemas.microsoft.com/office/drawing/2014/main" id="{66767F9A-D8BB-E56B-8CAB-1C14BE949462}"/>
              </a:ext>
            </a:extLst>
          </p:cNvPr>
          <p:cNvSpPr/>
          <p:nvPr/>
        </p:nvSpPr>
        <p:spPr>
          <a:xfrm>
            <a:off x="3765199" y="4868533"/>
            <a:ext cx="2761611"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a:solidFill>
                <a:srgbClr val="FFFFFF"/>
              </a:solidFill>
              <a:latin typeface="Arial"/>
            </a:endParaRPr>
          </a:p>
        </p:txBody>
      </p:sp>
      <p:sp>
        <p:nvSpPr>
          <p:cNvPr id="167" name="Suorakulmio 166" descr="Suorakulmio taustaelementtinä.">
            <a:extLst>
              <a:ext uri="{FF2B5EF4-FFF2-40B4-BE49-F238E27FC236}">
                <a16:creationId xmlns:a16="http://schemas.microsoft.com/office/drawing/2014/main" id="{C3628326-9972-D7FF-D563-9C4287330245}"/>
              </a:ext>
            </a:extLst>
          </p:cNvPr>
          <p:cNvSpPr/>
          <p:nvPr/>
        </p:nvSpPr>
        <p:spPr>
          <a:xfrm>
            <a:off x="6695978" y="4848011"/>
            <a:ext cx="2734840" cy="12060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219170"/>
            <a:endParaRPr lang="fi-FI" sz="1333" dirty="0">
              <a:solidFill>
                <a:srgbClr val="FFFFFF"/>
              </a:solidFill>
              <a:latin typeface="Arial"/>
            </a:endParaRPr>
          </a:p>
        </p:txBody>
      </p:sp>
      <p:sp>
        <p:nvSpPr>
          <p:cNvPr id="169" name="Tekstiruutu 168">
            <a:extLst>
              <a:ext uri="{FF2B5EF4-FFF2-40B4-BE49-F238E27FC236}">
                <a16:creationId xmlns:a16="http://schemas.microsoft.com/office/drawing/2014/main" id="{7667AAF8-FF5C-F0DA-A0EA-94DCF46C0C4D}"/>
              </a:ext>
            </a:extLst>
          </p:cNvPr>
          <p:cNvSpPr txBox="1"/>
          <p:nvPr/>
        </p:nvSpPr>
        <p:spPr>
          <a:xfrm>
            <a:off x="895140" y="4946466"/>
            <a:ext cx="2533935" cy="276999"/>
          </a:xfrm>
          <a:prstGeom prst="rect">
            <a:avLst/>
          </a:prstGeom>
          <a:noFill/>
        </p:spPr>
        <p:txBody>
          <a:bodyPr wrap="square" rtlCol="0">
            <a:spAutoFit/>
          </a:bodyPr>
          <a:lstStyle/>
          <a:p>
            <a:pPr defTabSz="1219170"/>
            <a:r>
              <a:rPr lang="fi-FI" sz="1200" b="1" spc="0" dirty="0">
                <a:latin typeface="+mn-lt"/>
              </a:rPr>
              <a:t>Taloudellinen kestävyys</a:t>
            </a:r>
            <a:endParaRPr lang="fi-FI" sz="1200" b="1" spc="0" dirty="0">
              <a:latin typeface="Arial"/>
            </a:endParaRPr>
          </a:p>
        </p:txBody>
      </p:sp>
      <p:sp>
        <p:nvSpPr>
          <p:cNvPr id="170" name="Tekstiruutu 169">
            <a:extLst>
              <a:ext uri="{FF2B5EF4-FFF2-40B4-BE49-F238E27FC236}">
                <a16:creationId xmlns:a16="http://schemas.microsoft.com/office/drawing/2014/main" id="{4C0170C4-F4DF-F202-58D9-18912E4AC601}"/>
              </a:ext>
            </a:extLst>
          </p:cNvPr>
          <p:cNvSpPr txBox="1"/>
          <p:nvPr/>
        </p:nvSpPr>
        <p:spPr>
          <a:xfrm>
            <a:off x="901211" y="5228243"/>
            <a:ext cx="2321927" cy="646331"/>
          </a:xfrm>
          <a:prstGeom prst="rect">
            <a:avLst/>
          </a:prstGeom>
          <a:noFill/>
        </p:spPr>
        <p:txBody>
          <a:bodyPr wrap="square" rtlCol="0">
            <a:spAutoFit/>
          </a:bodyPr>
          <a:lstStyle/>
          <a:p>
            <a:pPr defTabSz="1219170"/>
            <a:r>
              <a:rPr lang="fi-FI" sz="1200" dirty="0">
                <a:latin typeface="Arial"/>
              </a:rPr>
              <a:t>Edistämme hankinnoilla yhteiskuntavastuullisesti julkisen talouden kestävyyttä</a:t>
            </a:r>
            <a:endParaRPr lang="fi-FI" sz="1200" b="1" dirty="0">
              <a:latin typeface="Arial"/>
            </a:endParaRPr>
          </a:p>
        </p:txBody>
      </p:sp>
      <p:sp>
        <p:nvSpPr>
          <p:cNvPr id="171" name="Tekstiruutu 170">
            <a:extLst>
              <a:ext uri="{FF2B5EF4-FFF2-40B4-BE49-F238E27FC236}">
                <a16:creationId xmlns:a16="http://schemas.microsoft.com/office/drawing/2014/main" id="{082BF2F7-AC27-8C3A-7301-F938F6E24FA5}"/>
              </a:ext>
            </a:extLst>
          </p:cNvPr>
          <p:cNvSpPr txBox="1"/>
          <p:nvPr/>
        </p:nvSpPr>
        <p:spPr>
          <a:xfrm>
            <a:off x="3825222" y="4928620"/>
            <a:ext cx="1840697" cy="276999"/>
          </a:xfrm>
          <a:prstGeom prst="rect">
            <a:avLst/>
          </a:prstGeom>
          <a:noFill/>
        </p:spPr>
        <p:txBody>
          <a:bodyPr wrap="square" rtlCol="0">
            <a:spAutoFit/>
          </a:bodyPr>
          <a:lstStyle/>
          <a:p>
            <a:pPr defTabSz="1219170"/>
            <a:r>
              <a:rPr lang="fi-FI" sz="1200" b="1" spc="0" dirty="0">
                <a:latin typeface="Arial"/>
              </a:rPr>
              <a:t>Sosiaalinen kestävyys</a:t>
            </a:r>
          </a:p>
        </p:txBody>
      </p:sp>
      <p:sp>
        <p:nvSpPr>
          <p:cNvPr id="172" name="Tekstiruutu 171">
            <a:extLst>
              <a:ext uri="{FF2B5EF4-FFF2-40B4-BE49-F238E27FC236}">
                <a16:creationId xmlns:a16="http://schemas.microsoft.com/office/drawing/2014/main" id="{02D5A83D-EFB1-BA95-1DCF-4B2ADC4896E2}"/>
              </a:ext>
            </a:extLst>
          </p:cNvPr>
          <p:cNvSpPr txBox="1"/>
          <p:nvPr/>
        </p:nvSpPr>
        <p:spPr>
          <a:xfrm>
            <a:off x="3816437" y="5183950"/>
            <a:ext cx="2708384" cy="830997"/>
          </a:xfrm>
          <a:prstGeom prst="rect">
            <a:avLst/>
          </a:prstGeom>
          <a:noFill/>
        </p:spPr>
        <p:txBody>
          <a:bodyPr wrap="square" rtlCol="0">
            <a:spAutoFit/>
          </a:bodyPr>
          <a:lstStyle/>
          <a:p>
            <a:pPr defTabSz="1219170"/>
            <a:r>
              <a:rPr lang="fi-FI" sz="1200" dirty="0">
                <a:latin typeface="+mn-lt"/>
              </a:rPr>
              <a:t>Edistämme hankinnoilla </a:t>
            </a:r>
          </a:p>
          <a:p>
            <a:pPr defTabSz="1219170"/>
            <a:r>
              <a:rPr lang="fi-FI" sz="1200" dirty="0">
                <a:latin typeface="+mn-lt"/>
              </a:rPr>
              <a:t>sosiaalista yhteiskuntavastuuta julkishallinnon sekä yksityisen ja kolmannen sektorin yhteistyönä</a:t>
            </a:r>
            <a:endParaRPr lang="fi-FI" sz="1200" b="1" dirty="0">
              <a:latin typeface="+mn-lt"/>
            </a:endParaRPr>
          </a:p>
        </p:txBody>
      </p:sp>
      <p:sp>
        <p:nvSpPr>
          <p:cNvPr id="173" name="Tekstiruutu 172">
            <a:extLst>
              <a:ext uri="{FF2B5EF4-FFF2-40B4-BE49-F238E27FC236}">
                <a16:creationId xmlns:a16="http://schemas.microsoft.com/office/drawing/2014/main" id="{8CC6257B-38FB-9FE4-4F62-1D19E2094DB0}"/>
              </a:ext>
            </a:extLst>
          </p:cNvPr>
          <p:cNvSpPr txBox="1"/>
          <p:nvPr/>
        </p:nvSpPr>
        <p:spPr>
          <a:xfrm>
            <a:off x="6767014" y="4918473"/>
            <a:ext cx="2677654" cy="276999"/>
          </a:xfrm>
          <a:prstGeom prst="rect">
            <a:avLst/>
          </a:prstGeom>
          <a:noFill/>
        </p:spPr>
        <p:txBody>
          <a:bodyPr wrap="square" rtlCol="0">
            <a:spAutoFit/>
          </a:bodyPr>
          <a:lstStyle/>
          <a:p>
            <a:pPr defTabSz="1219170"/>
            <a:r>
              <a:rPr lang="fi-FI" sz="1200" b="1" spc="0" dirty="0">
                <a:latin typeface="Arial"/>
              </a:rPr>
              <a:t>Ekologinen kestävyys</a:t>
            </a:r>
          </a:p>
        </p:txBody>
      </p:sp>
      <p:sp>
        <p:nvSpPr>
          <p:cNvPr id="174" name="Tekstiruutu 173">
            <a:extLst>
              <a:ext uri="{FF2B5EF4-FFF2-40B4-BE49-F238E27FC236}">
                <a16:creationId xmlns:a16="http://schemas.microsoft.com/office/drawing/2014/main" id="{D27AF917-706B-4955-31C0-CD741B3E3D6A}"/>
              </a:ext>
            </a:extLst>
          </p:cNvPr>
          <p:cNvSpPr txBox="1"/>
          <p:nvPr/>
        </p:nvSpPr>
        <p:spPr>
          <a:xfrm>
            <a:off x="6767014" y="5183950"/>
            <a:ext cx="2118483"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i-FI" sz="1200" dirty="0">
                <a:latin typeface="+mn-lt"/>
              </a:rPr>
              <a:t>Suomi on ekologisten julkisten hankintojen suunnannäyttäjä</a:t>
            </a:r>
          </a:p>
          <a:p>
            <a:pPr defTabSz="1219170"/>
            <a:endParaRPr lang="fi-FI" sz="1200" b="1" dirty="0">
              <a:latin typeface="Arial"/>
            </a:endParaRPr>
          </a:p>
        </p:txBody>
      </p:sp>
      <p:sp>
        <p:nvSpPr>
          <p:cNvPr id="188" name="Tekstiruutu 187">
            <a:extLst>
              <a:ext uri="{FF2B5EF4-FFF2-40B4-BE49-F238E27FC236}">
                <a16:creationId xmlns:a16="http://schemas.microsoft.com/office/drawing/2014/main" id="{FA54DA64-E873-C063-FC8D-1F0B0FE94CB4}"/>
              </a:ext>
            </a:extLst>
          </p:cNvPr>
          <p:cNvSpPr txBox="1"/>
          <p:nvPr/>
        </p:nvSpPr>
        <p:spPr>
          <a:xfrm>
            <a:off x="957543" y="3578413"/>
            <a:ext cx="2188889" cy="646331"/>
          </a:xfrm>
          <a:prstGeom prst="rect">
            <a:avLst/>
          </a:prstGeom>
          <a:noFill/>
        </p:spPr>
        <p:txBody>
          <a:bodyPr wrap="square" rtlCol="0">
            <a:spAutoFit/>
          </a:bodyPr>
          <a:lstStyle/>
          <a:p>
            <a:pPr defTabSz="1219170"/>
            <a:r>
              <a:rPr lang="fi-FI" sz="1200" b="1" dirty="0">
                <a:solidFill>
                  <a:schemeClr val="bg1"/>
                </a:solidFill>
              </a:rPr>
              <a:t>Tiedolla johtaminen ja vaikuttavuus</a:t>
            </a:r>
          </a:p>
          <a:p>
            <a:pPr defTabSz="1219170"/>
            <a:endParaRPr lang="fi-FI" sz="1200" b="1" spc="0" dirty="0">
              <a:solidFill>
                <a:schemeClr val="bg1"/>
              </a:solidFill>
              <a:latin typeface="Arial"/>
            </a:endParaRPr>
          </a:p>
        </p:txBody>
      </p:sp>
      <p:sp>
        <p:nvSpPr>
          <p:cNvPr id="189" name="Tekstiruutu 188">
            <a:extLst>
              <a:ext uri="{FF2B5EF4-FFF2-40B4-BE49-F238E27FC236}">
                <a16:creationId xmlns:a16="http://schemas.microsoft.com/office/drawing/2014/main" id="{B9216936-8B94-8B23-FF71-8FD4860AAC2F}"/>
              </a:ext>
            </a:extLst>
          </p:cNvPr>
          <p:cNvSpPr txBox="1"/>
          <p:nvPr/>
        </p:nvSpPr>
        <p:spPr>
          <a:xfrm>
            <a:off x="958295" y="4006571"/>
            <a:ext cx="2337899" cy="623248"/>
          </a:xfrm>
          <a:prstGeom prst="rect">
            <a:avLst/>
          </a:prstGeom>
          <a:noFill/>
        </p:spPr>
        <p:txBody>
          <a:bodyPr wrap="square" rtlCol="0">
            <a:spAutoFit/>
          </a:bodyPr>
          <a:lstStyle/>
          <a:p>
            <a:pPr defTabSz="1219170"/>
            <a:r>
              <a:rPr lang="fi-FI" sz="1150" dirty="0">
                <a:solidFill>
                  <a:schemeClr val="bg1"/>
                </a:solidFill>
                <a:latin typeface="Arial"/>
              </a:rPr>
              <a:t>Suomi on edelläkävijä hankintojen tiedolla johtamisessa ja vaikuttavuuden kehittämisessä</a:t>
            </a:r>
          </a:p>
        </p:txBody>
      </p:sp>
      <p:pic>
        <p:nvPicPr>
          <p:cNvPr id="4" name="Kuva 3">
            <a:extLst>
              <a:ext uri="{FF2B5EF4-FFF2-40B4-BE49-F238E27FC236}">
                <a16:creationId xmlns:a16="http://schemas.microsoft.com/office/drawing/2014/main" id="{58ED3544-95CB-7E4E-6315-021E9B2CD1F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2087" y="2532565"/>
            <a:ext cx="510294" cy="510294"/>
          </a:xfrm>
          <a:prstGeom prst="rect">
            <a:avLst/>
          </a:prstGeom>
        </p:spPr>
      </p:pic>
      <p:pic>
        <p:nvPicPr>
          <p:cNvPr id="7" name="Kuva 6">
            <a:extLst>
              <a:ext uri="{FF2B5EF4-FFF2-40B4-BE49-F238E27FC236}">
                <a16:creationId xmlns:a16="http://schemas.microsoft.com/office/drawing/2014/main" id="{76857232-F5B0-1240-6542-65BA531EEDD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0380" y="2449056"/>
            <a:ext cx="564815" cy="649538"/>
          </a:xfrm>
          <a:prstGeom prst="rect">
            <a:avLst/>
          </a:prstGeom>
        </p:spPr>
      </p:pic>
      <p:pic>
        <p:nvPicPr>
          <p:cNvPr id="10" name="Kuva 9">
            <a:extLst>
              <a:ext uri="{FF2B5EF4-FFF2-40B4-BE49-F238E27FC236}">
                <a16:creationId xmlns:a16="http://schemas.microsoft.com/office/drawing/2014/main" id="{CD5E9A00-F591-C42C-5E5E-BC93ECBB442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7002" y="3643833"/>
            <a:ext cx="580911" cy="580911"/>
          </a:xfrm>
          <a:prstGeom prst="rect">
            <a:avLst/>
          </a:prstGeom>
        </p:spPr>
      </p:pic>
      <p:pic>
        <p:nvPicPr>
          <p:cNvPr id="13" name="Kuva 12">
            <a:extLst>
              <a:ext uri="{FF2B5EF4-FFF2-40B4-BE49-F238E27FC236}">
                <a16:creationId xmlns:a16="http://schemas.microsoft.com/office/drawing/2014/main" id="{258B01E0-1584-20A3-7A03-ECB35D9F1FA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1202" y="3805149"/>
            <a:ext cx="622606" cy="677774"/>
          </a:xfrm>
          <a:prstGeom prst="rect">
            <a:avLst/>
          </a:prstGeom>
        </p:spPr>
      </p:pic>
      <p:pic>
        <p:nvPicPr>
          <p:cNvPr id="16" name="Kuva 15">
            <a:extLst>
              <a:ext uri="{FF2B5EF4-FFF2-40B4-BE49-F238E27FC236}">
                <a16:creationId xmlns:a16="http://schemas.microsoft.com/office/drawing/2014/main" id="{85203243-6BC4-DEDF-D38C-22580FD1088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80528" y="3655691"/>
            <a:ext cx="838165" cy="464865"/>
          </a:xfrm>
          <a:prstGeom prst="rect">
            <a:avLst/>
          </a:prstGeom>
        </p:spPr>
      </p:pic>
      <p:pic>
        <p:nvPicPr>
          <p:cNvPr id="18" name="Kuva 17">
            <a:extLst>
              <a:ext uri="{FF2B5EF4-FFF2-40B4-BE49-F238E27FC236}">
                <a16:creationId xmlns:a16="http://schemas.microsoft.com/office/drawing/2014/main" id="{30EF65AF-1584-0A7B-C0C4-3637BF60A5F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64951" y="5067119"/>
            <a:ext cx="562962" cy="503703"/>
          </a:xfrm>
          <a:prstGeom prst="rect">
            <a:avLst/>
          </a:prstGeom>
        </p:spPr>
      </p:pic>
      <p:pic>
        <p:nvPicPr>
          <p:cNvPr id="20" name="Kuva 19">
            <a:extLst>
              <a:ext uri="{FF2B5EF4-FFF2-40B4-BE49-F238E27FC236}">
                <a16:creationId xmlns:a16="http://schemas.microsoft.com/office/drawing/2014/main" id="{4496E172-8338-83E9-AD89-B0B09176CDC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71475" y="4977982"/>
            <a:ext cx="565253" cy="397023"/>
          </a:xfrm>
          <a:prstGeom prst="rect">
            <a:avLst/>
          </a:prstGeom>
        </p:spPr>
      </p:pic>
      <p:pic>
        <p:nvPicPr>
          <p:cNvPr id="22" name="Kuva 21">
            <a:extLst>
              <a:ext uri="{FF2B5EF4-FFF2-40B4-BE49-F238E27FC236}">
                <a16:creationId xmlns:a16="http://schemas.microsoft.com/office/drawing/2014/main" id="{FB6CB058-84AF-D722-A88F-DDD55A01882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85358" y="5163882"/>
            <a:ext cx="654294" cy="615348"/>
          </a:xfrm>
          <a:prstGeom prst="rect">
            <a:avLst/>
          </a:prstGeom>
        </p:spPr>
      </p:pic>
    </p:spTree>
    <p:extLst>
      <p:ext uri="{BB962C8B-B14F-4D97-AF65-F5344CB8AC3E}">
        <p14:creationId xmlns:p14="http://schemas.microsoft.com/office/powerpoint/2010/main" val="41621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D53C9-1209-BBFB-0C25-A7865A0F5EC0}"/>
              </a:ext>
            </a:extLst>
          </p:cNvPr>
          <p:cNvSpPr>
            <a:spLocks noGrp="1"/>
          </p:cNvSpPr>
          <p:nvPr>
            <p:ph type="title"/>
          </p:nvPr>
        </p:nvSpPr>
        <p:spPr/>
        <p:txBody>
          <a:bodyPr>
            <a:normAutofit fontScale="90000"/>
          </a:bodyPr>
          <a:lstStyle/>
          <a:p>
            <a:r>
              <a:rPr lang="fi-FI" dirty="0"/>
              <a:t>Kunta- tai hyvinvointialuestrategian tavoitteiden suhde tehtäviin hankintoihin</a:t>
            </a:r>
          </a:p>
        </p:txBody>
      </p:sp>
      <p:sp>
        <p:nvSpPr>
          <p:cNvPr id="3" name="Tekstin paikkamerkki 2">
            <a:extLst>
              <a:ext uri="{FF2B5EF4-FFF2-40B4-BE49-F238E27FC236}">
                <a16:creationId xmlns:a16="http://schemas.microsoft.com/office/drawing/2014/main" id="{4ADA6CCA-5312-FF6F-281E-35660A4CA50D}"/>
              </a:ext>
            </a:extLst>
          </p:cNvPr>
          <p:cNvSpPr>
            <a:spLocks noGrp="1"/>
          </p:cNvSpPr>
          <p:nvPr>
            <p:ph type="body" sz="half" idx="22"/>
          </p:nvPr>
        </p:nvSpPr>
        <p:spPr>
          <a:xfrm>
            <a:off x="1210885" y="2287046"/>
            <a:ext cx="4180266" cy="418322"/>
          </a:xfrm>
        </p:spPr>
        <p:txBody>
          <a:bodyPr>
            <a:normAutofit fontScale="92500" lnSpcReduction="20000"/>
          </a:bodyPr>
          <a:lstStyle/>
          <a:p>
            <a:r>
              <a:rPr lang="fi-FI" sz="1800" dirty="0"/>
              <a:t>Kunnan tai hyvinvointialueen hankintojen tarkastelu</a:t>
            </a:r>
          </a:p>
        </p:txBody>
      </p:sp>
      <p:sp>
        <p:nvSpPr>
          <p:cNvPr id="4" name="Tekstin paikkamerkki 3">
            <a:extLst>
              <a:ext uri="{FF2B5EF4-FFF2-40B4-BE49-F238E27FC236}">
                <a16:creationId xmlns:a16="http://schemas.microsoft.com/office/drawing/2014/main" id="{A80D384A-69C2-E6ED-8485-61CB040A335B}"/>
              </a:ext>
            </a:extLst>
          </p:cNvPr>
          <p:cNvSpPr>
            <a:spLocks noGrp="1"/>
          </p:cNvSpPr>
          <p:nvPr>
            <p:ph type="body" sz="half" idx="2"/>
          </p:nvPr>
        </p:nvSpPr>
        <p:spPr>
          <a:xfrm>
            <a:off x="1211909" y="2833764"/>
            <a:ext cx="4638263" cy="1001636"/>
          </a:xfrm>
        </p:spPr>
        <p:txBody>
          <a:bodyPr>
            <a:normAutofit/>
          </a:bodyPr>
          <a:lstStyle/>
          <a:p>
            <a:r>
              <a:rPr lang="fi-FI" sz="1200" dirty="0"/>
              <a:t>Mitä tavaroita, palveluita, urakoita ja tietojärjestelmiä hankitaan?</a:t>
            </a:r>
          </a:p>
          <a:p>
            <a:r>
              <a:rPr lang="fi-FI" sz="1200" dirty="0"/>
              <a:t>Mitkä ovat suurimmat hankintojen kohteet </a:t>
            </a:r>
            <a:br>
              <a:rPr lang="fi-FI" sz="1200" dirty="0"/>
            </a:br>
            <a:r>
              <a:rPr lang="fi-FI" sz="1200" dirty="0"/>
              <a:t>euromääräisesti?</a:t>
            </a:r>
          </a:p>
          <a:p>
            <a:r>
              <a:rPr lang="fi-FI" sz="1200" dirty="0"/>
              <a:t>Mitkä ovat hankintatoimen resurssit ja </a:t>
            </a:r>
            <a:br>
              <a:rPr lang="fi-FI" sz="1200" dirty="0"/>
            </a:br>
            <a:r>
              <a:rPr lang="fi-FI" sz="1200" dirty="0"/>
              <a:t>kehittämisen kohteet?</a:t>
            </a:r>
          </a:p>
        </p:txBody>
      </p:sp>
      <p:sp>
        <p:nvSpPr>
          <p:cNvPr id="5" name="Tekstin paikkamerkki 4">
            <a:extLst>
              <a:ext uri="{FF2B5EF4-FFF2-40B4-BE49-F238E27FC236}">
                <a16:creationId xmlns:a16="http://schemas.microsoft.com/office/drawing/2014/main" id="{D898CC45-1CA1-F416-B010-EBFB2235802F}"/>
              </a:ext>
            </a:extLst>
          </p:cNvPr>
          <p:cNvSpPr>
            <a:spLocks noGrp="1"/>
          </p:cNvSpPr>
          <p:nvPr>
            <p:ph type="body" sz="half" idx="24"/>
          </p:nvPr>
        </p:nvSpPr>
        <p:spPr>
          <a:xfrm>
            <a:off x="6814580" y="2369585"/>
            <a:ext cx="3893904" cy="440972"/>
          </a:xfrm>
        </p:spPr>
        <p:txBody>
          <a:bodyPr>
            <a:normAutofit fontScale="92500" lnSpcReduction="20000"/>
          </a:bodyPr>
          <a:lstStyle/>
          <a:p>
            <a:r>
              <a:rPr lang="fi-FI" sz="1800" dirty="0"/>
              <a:t>Kunta- tai hyvinvointialue-strategiasta hankintojen linjauksiin</a:t>
            </a:r>
          </a:p>
        </p:txBody>
      </p:sp>
      <p:sp>
        <p:nvSpPr>
          <p:cNvPr id="6" name="Tekstin paikkamerkki 5">
            <a:extLst>
              <a:ext uri="{FF2B5EF4-FFF2-40B4-BE49-F238E27FC236}">
                <a16:creationId xmlns:a16="http://schemas.microsoft.com/office/drawing/2014/main" id="{E9E4761D-C1E1-B013-5F46-C1745F22C3B2}"/>
              </a:ext>
            </a:extLst>
          </p:cNvPr>
          <p:cNvSpPr>
            <a:spLocks noGrp="1"/>
          </p:cNvSpPr>
          <p:nvPr>
            <p:ph type="body" sz="half" idx="23"/>
          </p:nvPr>
        </p:nvSpPr>
        <p:spPr>
          <a:xfrm>
            <a:off x="6818259" y="2984489"/>
            <a:ext cx="4452290" cy="804391"/>
          </a:xfrm>
        </p:spPr>
        <p:txBody>
          <a:bodyPr>
            <a:normAutofit/>
          </a:bodyPr>
          <a:lstStyle/>
          <a:p>
            <a:r>
              <a:rPr lang="fi-FI" sz="1200" dirty="0"/>
              <a:t>Mitä strategiatavoitteita toteutetaan hankinnoilla?</a:t>
            </a:r>
          </a:p>
          <a:p>
            <a:r>
              <a:rPr lang="fi-FI" sz="1200" dirty="0"/>
              <a:t>Miten niitä seurataan/mitataan?</a:t>
            </a:r>
          </a:p>
        </p:txBody>
      </p:sp>
      <p:sp>
        <p:nvSpPr>
          <p:cNvPr id="7" name="Tekstin paikkamerkki 6">
            <a:extLst>
              <a:ext uri="{FF2B5EF4-FFF2-40B4-BE49-F238E27FC236}">
                <a16:creationId xmlns:a16="http://schemas.microsoft.com/office/drawing/2014/main" id="{130A233D-30E7-4661-E05B-1589D3021A67}"/>
              </a:ext>
            </a:extLst>
          </p:cNvPr>
          <p:cNvSpPr>
            <a:spLocks noGrp="1"/>
          </p:cNvSpPr>
          <p:nvPr>
            <p:ph type="body" sz="half" idx="21"/>
          </p:nvPr>
        </p:nvSpPr>
        <p:spPr>
          <a:xfrm>
            <a:off x="1211398" y="4370137"/>
            <a:ext cx="4179754" cy="418322"/>
          </a:xfrm>
        </p:spPr>
        <p:txBody>
          <a:bodyPr>
            <a:normAutofit/>
          </a:bodyPr>
          <a:lstStyle/>
          <a:p>
            <a:r>
              <a:rPr lang="fi-FI" sz="1800" dirty="0"/>
              <a:t>Linjaukset käytäntöön</a:t>
            </a:r>
          </a:p>
        </p:txBody>
      </p:sp>
      <p:sp>
        <p:nvSpPr>
          <p:cNvPr id="8" name="Tekstin paikkamerkki 7">
            <a:extLst>
              <a:ext uri="{FF2B5EF4-FFF2-40B4-BE49-F238E27FC236}">
                <a16:creationId xmlns:a16="http://schemas.microsoft.com/office/drawing/2014/main" id="{1598DD33-430C-0701-6357-FC9A6EFFB2A5}"/>
              </a:ext>
            </a:extLst>
          </p:cNvPr>
          <p:cNvSpPr>
            <a:spLocks noGrp="1"/>
          </p:cNvSpPr>
          <p:nvPr>
            <p:ph type="body" sz="half" idx="20"/>
          </p:nvPr>
        </p:nvSpPr>
        <p:spPr>
          <a:xfrm>
            <a:off x="1211910" y="4837709"/>
            <a:ext cx="4413531" cy="978172"/>
          </a:xfrm>
        </p:spPr>
        <p:txBody>
          <a:bodyPr>
            <a:noAutofit/>
          </a:bodyPr>
          <a:lstStyle/>
          <a:p>
            <a:r>
              <a:rPr lang="fi-FI" sz="1200" dirty="0"/>
              <a:t>Tehdään strategiakaudelle toimeenpanosuunnitelma</a:t>
            </a:r>
          </a:p>
          <a:p>
            <a:r>
              <a:rPr lang="fi-FI" sz="1200" dirty="0"/>
              <a:t>Tunnistetaan, missä hankinnoissa voidaan toteuttaa mitäkin tavoitetta</a:t>
            </a:r>
          </a:p>
          <a:p>
            <a:r>
              <a:rPr lang="fi-FI" sz="1200" dirty="0"/>
              <a:t>Viestitään tarjoajille tavoitteista ja aikatauluista (hankintakalenterit)</a:t>
            </a:r>
          </a:p>
        </p:txBody>
      </p:sp>
      <p:sp>
        <p:nvSpPr>
          <p:cNvPr id="9" name="Tekstin paikkamerkki 8">
            <a:extLst>
              <a:ext uri="{FF2B5EF4-FFF2-40B4-BE49-F238E27FC236}">
                <a16:creationId xmlns:a16="http://schemas.microsoft.com/office/drawing/2014/main" id="{A2B1AC43-1791-C4F1-8B38-2B5717959950}"/>
              </a:ext>
            </a:extLst>
          </p:cNvPr>
          <p:cNvSpPr>
            <a:spLocks noGrp="1"/>
          </p:cNvSpPr>
          <p:nvPr>
            <p:ph type="body" sz="half" idx="26"/>
          </p:nvPr>
        </p:nvSpPr>
        <p:spPr>
          <a:xfrm>
            <a:off x="6814580" y="4428825"/>
            <a:ext cx="4179754" cy="466023"/>
          </a:xfrm>
        </p:spPr>
        <p:txBody>
          <a:bodyPr>
            <a:normAutofit/>
          </a:bodyPr>
          <a:lstStyle/>
          <a:p>
            <a:r>
              <a:rPr lang="fi-FI" sz="1800" dirty="0"/>
              <a:t>Strategiatavoitteiden mittaaminen</a:t>
            </a:r>
          </a:p>
        </p:txBody>
      </p:sp>
      <p:sp>
        <p:nvSpPr>
          <p:cNvPr id="10" name="Tekstin paikkamerkki 9">
            <a:extLst>
              <a:ext uri="{FF2B5EF4-FFF2-40B4-BE49-F238E27FC236}">
                <a16:creationId xmlns:a16="http://schemas.microsoft.com/office/drawing/2014/main" id="{97DD8D0C-2D2A-3656-D3A8-2025E57F7C55}"/>
              </a:ext>
            </a:extLst>
          </p:cNvPr>
          <p:cNvSpPr>
            <a:spLocks noGrp="1"/>
          </p:cNvSpPr>
          <p:nvPr>
            <p:ph type="body" sz="half" idx="25"/>
          </p:nvPr>
        </p:nvSpPr>
        <p:spPr>
          <a:xfrm>
            <a:off x="6818919" y="4920248"/>
            <a:ext cx="3827371" cy="872577"/>
          </a:xfrm>
        </p:spPr>
        <p:txBody>
          <a:bodyPr>
            <a:normAutofit/>
          </a:bodyPr>
          <a:lstStyle/>
          <a:p>
            <a:r>
              <a:rPr lang="fi-FI" sz="1200" dirty="0"/>
              <a:t>Kootaan säännöllisesti tietoa hankintasopimuksista ja miten ne toteuttavat strategisia tavoitteita</a:t>
            </a:r>
          </a:p>
          <a:p>
            <a:r>
              <a:rPr lang="fi-FI" sz="1200" dirty="0"/>
              <a:t>Tietoa käytetään päätöksenteon pohjana </a:t>
            </a:r>
          </a:p>
          <a:p>
            <a:r>
              <a:rPr lang="fi-FI" sz="1200" dirty="0"/>
              <a:t>(tiedolla johtaminen)</a:t>
            </a:r>
          </a:p>
          <a:p>
            <a:endParaRPr lang="fi-FI" sz="1200" dirty="0"/>
          </a:p>
        </p:txBody>
      </p:sp>
      <p:pic>
        <p:nvPicPr>
          <p:cNvPr id="14" name="Kuva 13">
            <a:extLst>
              <a:ext uri="{FF2B5EF4-FFF2-40B4-BE49-F238E27FC236}">
                <a16:creationId xmlns:a16="http://schemas.microsoft.com/office/drawing/2014/main" id="{68E98EE4-973C-2DFA-D3F8-E95923AFD52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98319" flipH="1">
            <a:off x="4250618" y="3219299"/>
            <a:ext cx="807030" cy="807030"/>
          </a:xfrm>
          <a:prstGeom prst="rect">
            <a:avLst/>
          </a:prstGeom>
        </p:spPr>
      </p:pic>
      <p:pic>
        <p:nvPicPr>
          <p:cNvPr id="16" name="Kuva 15">
            <a:extLst>
              <a:ext uri="{FF2B5EF4-FFF2-40B4-BE49-F238E27FC236}">
                <a16:creationId xmlns:a16="http://schemas.microsoft.com/office/drawing/2014/main" id="{02EB23C6-87ED-4CD0-3A3E-CFE071CE0DE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57447" y="5416550"/>
            <a:ext cx="948274" cy="722494"/>
          </a:xfrm>
          <a:prstGeom prst="rect">
            <a:avLst/>
          </a:prstGeom>
        </p:spPr>
      </p:pic>
      <p:pic>
        <p:nvPicPr>
          <p:cNvPr id="17" name="Kuva 16">
            <a:extLst>
              <a:ext uri="{FF2B5EF4-FFF2-40B4-BE49-F238E27FC236}">
                <a16:creationId xmlns:a16="http://schemas.microsoft.com/office/drawing/2014/main" id="{B102F599-CF74-9DCC-5FCF-70CFE079C15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6491" y="3240318"/>
            <a:ext cx="807030" cy="807030"/>
          </a:xfrm>
          <a:prstGeom prst="rect">
            <a:avLst/>
          </a:prstGeom>
        </p:spPr>
      </p:pic>
      <p:pic>
        <p:nvPicPr>
          <p:cNvPr id="22" name="Kuva 21">
            <a:extLst>
              <a:ext uri="{FF2B5EF4-FFF2-40B4-BE49-F238E27FC236}">
                <a16:creationId xmlns:a16="http://schemas.microsoft.com/office/drawing/2014/main" id="{7D191C2E-A136-6D06-46FD-7DAD9D6D59C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70855" y="5324609"/>
            <a:ext cx="782666" cy="790265"/>
          </a:xfrm>
          <a:prstGeom prst="rect">
            <a:avLst/>
          </a:prstGeom>
        </p:spPr>
      </p:pic>
      <p:grpSp>
        <p:nvGrpSpPr>
          <p:cNvPr id="37" name="Ryhmä 36">
            <a:extLst>
              <a:ext uri="{FF2B5EF4-FFF2-40B4-BE49-F238E27FC236}">
                <a16:creationId xmlns:a16="http://schemas.microsoft.com/office/drawing/2014/main" id="{80971CBB-AC28-9650-B77E-D37FB59716F8}"/>
              </a:ext>
              <a:ext uri="{C183D7F6-B498-43B3-948B-1728B52AA6E4}">
                <adec:decorative xmlns:adec="http://schemas.microsoft.com/office/drawing/2017/decorative" val="1"/>
              </a:ext>
            </a:extLst>
          </p:cNvPr>
          <p:cNvGrpSpPr/>
          <p:nvPr/>
        </p:nvGrpSpPr>
        <p:grpSpPr>
          <a:xfrm>
            <a:off x="5266963" y="3257956"/>
            <a:ext cx="1641534" cy="1554353"/>
            <a:chOff x="5470584" y="3155780"/>
            <a:chExt cx="1641534" cy="1554353"/>
          </a:xfrm>
        </p:grpSpPr>
        <p:sp>
          <p:nvSpPr>
            <p:cNvPr id="33" name="Nuoli: Oikea 32">
              <a:extLst>
                <a:ext uri="{FF2B5EF4-FFF2-40B4-BE49-F238E27FC236}">
                  <a16:creationId xmlns:a16="http://schemas.microsoft.com/office/drawing/2014/main" id="{C9282A0F-CF62-7EDC-F9E3-BBE6D08F2BD2}"/>
                </a:ext>
              </a:extLst>
            </p:cNvPr>
            <p:cNvSpPr/>
            <p:nvPr/>
          </p:nvSpPr>
          <p:spPr>
            <a:xfrm rot="5400000">
              <a:off x="6421612" y="3680919"/>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4" name="Nuoli: Oikea 33">
              <a:extLst>
                <a:ext uri="{FF2B5EF4-FFF2-40B4-BE49-F238E27FC236}">
                  <a16:creationId xmlns:a16="http://schemas.microsoft.com/office/drawing/2014/main" id="{C9237CBC-C59B-464D-E865-19AD41BBC627}"/>
                </a:ext>
              </a:extLst>
            </p:cNvPr>
            <p:cNvSpPr/>
            <p:nvPr/>
          </p:nvSpPr>
          <p:spPr>
            <a:xfrm rot="10800000">
              <a:off x="5812072" y="4201699"/>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5" name="Nuoli: Oikea 34">
              <a:extLst>
                <a:ext uri="{FF2B5EF4-FFF2-40B4-BE49-F238E27FC236}">
                  <a16:creationId xmlns:a16="http://schemas.microsoft.com/office/drawing/2014/main" id="{6BC49EE1-AAB7-C5EA-7694-B0C570ED3EDF}"/>
                </a:ext>
              </a:extLst>
            </p:cNvPr>
            <p:cNvSpPr/>
            <p:nvPr/>
          </p:nvSpPr>
          <p:spPr>
            <a:xfrm>
              <a:off x="5898052" y="3155780"/>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sp>
          <p:nvSpPr>
            <p:cNvPr id="36" name="Nuoli: Oikea 35">
              <a:extLst>
                <a:ext uri="{FF2B5EF4-FFF2-40B4-BE49-F238E27FC236}">
                  <a16:creationId xmlns:a16="http://schemas.microsoft.com/office/drawing/2014/main" id="{BD665A9D-A9A9-FCFA-45C5-A5290AE4397A}"/>
                </a:ext>
              </a:extLst>
            </p:cNvPr>
            <p:cNvSpPr/>
            <p:nvPr/>
          </p:nvSpPr>
          <p:spPr>
            <a:xfrm rot="16200000">
              <a:off x="5288512" y="3678677"/>
              <a:ext cx="872577" cy="508434"/>
            </a:xfrm>
            <a:prstGeom prst="rightArrow">
              <a:avLst>
                <a:gd name="adj1" fmla="val 33798"/>
                <a:gd name="adj2" fmla="val 54642"/>
              </a:avLst>
            </a:prstGeom>
            <a:solidFill>
              <a:schemeClr val="bg1"/>
            </a:solidFill>
            <a:ln w="0" cap="flat">
              <a:noFill/>
              <a:prstDash val="solid"/>
              <a:miter/>
            </a:ln>
          </p:spPr>
          <p:txBody>
            <a:bodyPr rtlCol="0" anchor="ctr"/>
            <a:lstStyle/>
            <a:p>
              <a:pPr algn="l"/>
              <a:endParaRPr lang="fi-FI"/>
            </a:p>
          </p:txBody>
        </p:sp>
      </p:grpSp>
    </p:spTree>
    <p:extLst>
      <p:ext uri="{BB962C8B-B14F-4D97-AF65-F5344CB8AC3E}">
        <p14:creationId xmlns:p14="http://schemas.microsoft.com/office/powerpoint/2010/main" val="4917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637810E-B7F6-1CFE-A907-194DD04E9D86}"/>
              </a:ext>
            </a:extLst>
          </p:cNvPr>
          <p:cNvSpPr>
            <a:spLocks noGrp="1"/>
          </p:cNvSpPr>
          <p:nvPr>
            <p:ph type="title"/>
          </p:nvPr>
        </p:nvSpPr>
        <p:spPr>
          <a:xfrm>
            <a:off x="831849" y="1709738"/>
            <a:ext cx="5755218" cy="2852737"/>
          </a:xfrm>
        </p:spPr>
        <p:txBody>
          <a:bodyPr>
            <a:normAutofit fontScale="90000"/>
          </a:bodyPr>
          <a:lstStyle/>
          <a:p>
            <a:r>
              <a:rPr lang="fi-FI"/>
              <a:t>Miten luottamushenkilö voi vaikuttaa organisaationsa hankintoihin?</a:t>
            </a:r>
            <a:endParaRPr lang="fi-FI" dirty="0"/>
          </a:p>
        </p:txBody>
      </p:sp>
    </p:spTree>
    <p:extLst>
      <p:ext uri="{BB962C8B-B14F-4D97-AF65-F5344CB8AC3E}">
        <p14:creationId xmlns:p14="http://schemas.microsoft.com/office/powerpoint/2010/main" val="19323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D49CC23-6FD1-C5EF-A1C4-22F22379C782}"/>
              </a:ext>
            </a:extLst>
          </p:cNvPr>
          <p:cNvSpPr>
            <a:spLocks noGrp="1"/>
          </p:cNvSpPr>
          <p:nvPr>
            <p:ph sz="half" idx="1"/>
          </p:nvPr>
        </p:nvSpPr>
        <p:spPr>
          <a:xfrm>
            <a:off x="838202" y="2203167"/>
            <a:ext cx="7560732" cy="4351338"/>
          </a:xfrm>
        </p:spPr>
        <p:txBody>
          <a:bodyPr numCol="1" spcCol="360000">
            <a:normAutofit/>
          </a:bodyPr>
          <a:lstStyle/>
          <a:p>
            <a:r>
              <a:rPr lang="fi-FI" sz="1600" dirty="0"/>
              <a:t>Keskeisin vaikuttamisen paikka on </a:t>
            </a:r>
            <a:r>
              <a:rPr lang="fi-FI" sz="1600" b="1" dirty="0"/>
              <a:t>kunta- tai hyvinvointialuestrategian sekä mahdollisten tarkentavien hankintalinjausten laatimisessa</a:t>
            </a:r>
            <a:r>
              <a:rPr lang="fi-FI" sz="1600" dirty="0"/>
              <a:t>, sillä strategiset valinnat ohjaavat hankintatoimea ja sen johtamista</a:t>
            </a:r>
          </a:p>
          <a:p>
            <a:r>
              <a:rPr lang="fi-FI" sz="1600" dirty="0"/>
              <a:t>Jos kunta tai hyvinvointialue asettaa esim. hiilineutraaliustavoitteen tiettyyn vuoteen mennessä, tämä tavoite vaikuttaa suoraan joidenkin hankintojen tekemiseen ja valintoihin</a:t>
            </a:r>
          </a:p>
          <a:p>
            <a:r>
              <a:rPr lang="fi-FI" sz="1600" dirty="0"/>
              <a:t>Operatiivinen hankintatoimi tunnistaa hankintakategoriat, joihin voidaan sisällyttää </a:t>
            </a:r>
            <a:br>
              <a:rPr lang="fi-FI" sz="1600" dirty="0"/>
            </a:br>
            <a:r>
              <a:rPr lang="fi-FI" sz="1600" dirty="0"/>
              <a:t>kriteerejä, kuten kestävä kehitys tai työllisyyden edistäminen</a:t>
            </a:r>
          </a:p>
          <a:p>
            <a:r>
              <a:rPr lang="fi-FI" sz="1600" dirty="0"/>
              <a:t>Tavoitteiden asettamisen jälkeen seurataan, miten ne toteutuvat</a:t>
            </a:r>
          </a:p>
          <a:p>
            <a:r>
              <a:rPr lang="fi-FI" sz="1600" dirty="0"/>
              <a:t>Strategisia tavoitteita voidaan seurata ja mitata</a:t>
            </a:r>
          </a:p>
          <a:p>
            <a:pPr lvl="1">
              <a:spcBef>
                <a:spcPts val="0"/>
              </a:spcBef>
            </a:pPr>
            <a:r>
              <a:rPr lang="fi-FI" sz="1400" dirty="0"/>
              <a:t>Tämä voidaan tehdä osana kunnan tai hyvinvointialueen strategian seurantaa ja johtamista</a:t>
            </a:r>
          </a:p>
          <a:p>
            <a:pPr lvl="1"/>
            <a:r>
              <a:rPr lang="fi-FI" sz="1400" dirty="0"/>
              <a:t>Asetettujen tavoitteiden toteutumista tulisi seurata säännöllisesti ja </a:t>
            </a:r>
            <a:br>
              <a:rPr lang="fi-FI" sz="1400" dirty="0"/>
            </a:br>
            <a:r>
              <a:rPr lang="fi-FI" sz="1400" dirty="0"/>
              <a:t>niistä raportoida ajantasaisesti</a:t>
            </a:r>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928056"/>
            <a:ext cx="7408333" cy="754165"/>
          </a:xfrm>
        </p:spPr>
        <p:txBody>
          <a:bodyPr>
            <a:normAutofit fontScale="90000"/>
          </a:bodyPr>
          <a:lstStyle/>
          <a:p>
            <a:pPr>
              <a:lnSpc>
                <a:spcPct val="150000"/>
              </a:lnSpc>
            </a:pPr>
            <a:r>
              <a:rPr lang="fi-FI" sz="1600" b="0" spc="300" dirty="0"/>
              <a:t>VAIKUTTAMISEN PAIKKA 1: </a:t>
            </a:r>
            <a:br>
              <a:rPr lang="fi-FI" sz="1400" dirty="0"/>
            </a:br>
            <a:r>
              <a:rPr lang="fi-FI" sz="3600" dirty="0"/>
              <a:t>Kunta- tai hyvinvointialuestrategia</a:t>
            </a:r>
            <a:endParaRPr lang="en-GB" dirty="0"/>
          </a:p>
        </p:txBody>
      </p:sp>
      <p:cxnSp>
        <p:nvCxnSpPr>
          <p:cNvPr id="5" name="Suora yhdysviiva 4">
            <a:extLst>
              <a:ext uri="{FF2B5EF4-FFF2-40B4-BE49-F238E27FC236}">
                <a16:creationId xmlns:a16="http://schemas.microsoft.com/office/drawing/2014/main" id="{CD48A0A2-304E-7241-36A6-2105438B2ECB}"/>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Kuva 8">
            <a:extLst>
              <a:ext uri="{FF2B5EF4-FFF2-40B4-BE49-F238E27FC236}">
                <a16:creationId xmlns:a16="http://schemas.microsoft.com/office/drawing/2014/main" id="{0DE4ADDC-E488-01F5-333D-487DFDE326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20150">
            <a:off x="8162538" y="2903029"/>
            <a:ext cx="5773766" cy="3575035"/>
          </a:xfrm>
          <a:prstGeom prst="rect">
            <a:avLst/>
          </a:prstGeom>
        </p:spPr>
      </p:pic>
    </p:spTree>
    <p:extLst>
      <p:ext uri="{BB962C8B-B14F-4D97-AF65-F5344CB8AC3E}">
        <p14:creationId xmlns:p14="http://schemas.microsoft.com/office/powerpoint/2010/main" val="7877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751CD-31F3-00F0-61E0-2611A5643E63}"/>
            </a:ext>
          </a:extLst>
        </p:cNvPr>
        <p:cNvGrpSpPr/>
        <p:nvPr/>
      </p:nvGrpSpPr>
      <p:grpSpPr>
        <a:xfrm>
          <a:off x="0" y="0"/>
          <a:ext cx="0" cy="0"/>
          <a:chOff x="0" y="0"/>
          <a:chExt cx="0" cy="0"/>
        </a:xfrm>
      </p:grpSpPr>
      <p:sp>
        <p:nvSpPr>
          <p:cNvPr id="7" name="Otsikko 1">
            <a:extLst>
              <a:ext uri="{FF2B5EF4-FFF2-40B4-BE49-F238E27FC236}">
                <a16:creationId xmlns:a16="http://schemas.microsoft.com/office/drawing/2014/main" id="{CD7D38F6-3ED8-4ADD-ADA3-EC4D948C4675}"/>
              </a:ext>
            </a:extLst>
          </p:cNvPr>
          <p:cNvSpPr txBox="1">
            <a:spLocks noGrp="1"/>
          </p:cNvSpPr>
          <p:nvPr>
            <p:ph type="title" idx="4294967295"/>
          </p:nvPr>
        </p:nvSpPr>
        <p:spPr>
          <a:xfrm>
            <a:off x="838200" y="547378"/>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i-FI" sz="1400" b="0" i="0" u="none" strike="noStrike" kern="1200" cap="none" spc="3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VAIKUTTAMISEN PAIKKA 2: </a:t>
            </a:r>
            <a:br>
              <a:rPr kumimoji="0" lang="fi-FI"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Hankintalinjaukset</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8" name="Sisällön paikkamerkki 2">
            <a:extLst>
              <a:ext uri="{FF2B5EF4-FFF2-40B4-BE49-F238E27FC236}">
                <a16:creationId xmlns:a16="http://schemas.microsoft.com/office/drawing/2014/main" id="{9667876F-DCDB-14BF-44C1-CD6F29EF148F}"/>
              </a:ext>
            </a:extLst>
          </p:cNvPr>
          <p:cNvSpPr txBox="1">
            <a:spLocks/>
          </p:cNvSpPr>
          <p:nvPr/>
        </p:nvSpPr>
        <p:spPr>
          <a:xfrm>
            <a:off x="838200" y="2196605"/>
            <a:ext cx="7499350" cy="454285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dirty="0"/>
              <a:t>Hankintalinjauksissa kunta- tai hyvinvointialuestrategia konkretisoituu tavoitteiden tasolle</a:t>
            </a:r>
          </a:p>
          <a:p>
            <a:r>
              <a:rPr lang="fi-FI" sz="1600" dirty="0"/>
              <a:t>Strateginen vaikuttavuus syntyy useiden hankintojen yhteisvaikutuksena</a:t>
            </a:r>
          </a:p>
          <a:p>
            <a:pPr lvl="1"/>
            <a:r>
              <a:rPr lang="fi-FI" sz="1400" dirty="0"/>
              <a:t>Hankintojen tulokset näkyvät usein vasta pitkällä aikavälillä, koska sopimukset kestävät vuosia</a:t>
            </a:r>
          </a:p>
          <a:p>
            <a:pPr lvl="1"/>
            <a:r>
              <a:rPr lang="fi-FI" sz="1400" dirty="0"/>
              <a:t>Hankintalinjauksissa määritetään kunnalle tai hyvinvointialueelle tärkeimmät hankintojen painotukset</a:t>
            </a:r>
          </a:p>
          <a:p>
            <a:r>
              <a:rPr lang="fi-FI" sz="1600" dirty="0"/>
              <a:t>Yksittäisten hankintojen avulla edistetään valittuja tavoitteita, mutta on tärkeää välttää liian monen tavoitteen yhdistämistä yhteen hankintaan</a:t>
            </a:r>
          </a:p>
          <a:p>
            <a:r>
              <a:rPr lang="fi-FI" sz="1600" dirty="0"/>
              <a:t>Kunnan tai hyvinvointialueen hallintosäännössä tai hankintalinjauksissa voidaan linjata, minkälaiset hankintojen käynnistyspäätökset tulee viedä hallituksen päätöksentekoon</a:t>
            </a:r>
          </a:p>
          <a:p>
            <a:pPr lvl="1"/>
            <a:r>
              <a:rPr lang="fi-FI" sz="1400" dirty="0"/>
              <a:t>Tämä edistää oikea-aikaista päättäjien osallistumista hankinnan valmisteluun</a:t>
            </a:r>
          </a:p>
          <a:p>
            <a:r>
              <a:rPr lang="fi-FI" sz="1600" dirty="0"/>
              <a:t>Hankintalinjauksissa voidaan ottaa huomioon myös painotus markkinan kuulemiseen (markkinavuoropuhelun käyttö) sekä käyttäjien osallistaminen</a:t>
            </a:r>
          </a:p>
          <a:p>
            <a:endParaRPr lang="en-FI" sz="1600" dirty="0"/>
          </a:p>
          <a:p>
            <a:endParaRPr lang="fi-FI" sz="1600" dirty="0"/>
          </a:p>
          <a:p>
            <a:endParaRPr lang="fi-FI" sz="1600" dirty="0"/>
          </a:p>
          <a:p>
            <a:endParaRPr lang="fi-FI" sz="1600" dirty="0"/>
          </a:p>
          <a:p>
            <a:endParaRPr lang="fi-FI" sz="1600" dirty="0"/>
          </a:p>
          <a:p>
            <a:endParaRPr lang="fi-FI" sz="1600" dirty="0"/>
          </a:p>
        </p:txBody>
      </p:sp>
      <p:cxnSp>
        <p:nvCxnSpPr>
          <p:cNvPr id="14" name="Suora yhdysviiva 13">
            <a:extLst>
              <a:ext uri="{FF2B5EF4-FFF2-40B4-BE49-F238E27FC236}">
                <a16:creationId xmlns:a16="http://schemas.microsoft.com/office/drawing/2014/main" id="{2F6B86FB-8368-11EF-AF4B-7BA8D9BD4486}"/>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393A936F-21A5-82F5-B1EF-8C6FB8EF455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247" y="1435253"/>
            <a:ext cx="8572946" cy="5304211"/>
          </a:xfrm>
          <a:prstGeom prst="rect">
            <a:avLst/>
          </a:prstGeom>
        </p:spPr>
      </p:pic>
    </p:spTree>
    <p:extLst>
      <p:ext uri="{BB962C8B-B14F-4D97-AF65-F5344CB8AC3E}">
        <p14:creationId xmlns:p14="http://schemas.microsoft.com/office/powerpoint/2010/main" val="71831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4752-9F43-06C4-30E5-FB2C2193321C}"/>
            </a:ext>
          </a:extLst>
        </p:cNvPr>
        <p:cNvGrpSpPr/>
        <p:nvPr/>
      </p:nvGrpSpPr>
      <p:grpSpPr>
        <a:xfrm>
          <a:off x="0" y="0"/>
          <a:ext cx="0" cy="0"/>
          <a:chOff x="0" y="0"/>
          <a:chExt cx="0" cy="0"/>
        </a:xfrm>
      </p:grpSpPr>
      <p:sp>
        <p:nvSpPr>
          <p:cNvPr id="6" name="Suorakulmio 5" descr="Palvelut voi järjestää myös palveluseteleillä tai muina taloudellisina palveluina. Nämä eivät ole julkista hankintaa.">
            <a:extLst>
              <a:ext uri="{FF2B5EF4-FFF2-40B4-BE49-F238E27FC236}">
                <a16:creationId xmlns:a16="http://schemas.microsoft.com/office/drawing/2014/main" id="{3B36A629-4A2D-CC5B-8909-7F16793F315F}"/>
              </a:ext>
            </a:extLst>
          </p:cNvPr>
          <p:cNvSpPr/>
          <p:nvPr/>
        </p:nvSpPr>
        <p:spPr>
          <a:xfrm>
            <a:off x="5979586" y="5002958"/>
            <a:ext cx="5486400" cy="1352550"/>
          </a:xfrm>
          <a:prstGeom prst="rect">
            <a:avLst/>
          </a:prstGeom>
          <a:solidFill>
            <a:schemeClr val="bg1"/>
          </a:solidFill>
          <a:ln w="12700" cap="flat">
            <a:solidFill>
              <a:schemeClr val="tx1"/>
            </a:solidFill>
            <a:prstDash val="solid"/>
            <a:miter/>
          </a:ln>
        </p:spPr>
        <p:txBody>
          <a:bodyPr rtlCol="0" anchor="ctr"/>
          <a:lstStyle/>
          <a:p>
            <a:pPr algn="l"/>
            <a:endParaRPr lang="fi-FI"/>
          </a:p>
        </p:txBody>
      </p:sp>
      <p:sp>
        <p:nvSpPr>
          <p:cNvPr id="7" name="Ellipsi 6">
            <a:extLst>
              <a:ext uri="{FF2B5EF4-FFF2-40B4-BE49-F238E27FC236}">
                <a16:creationId xmlns:a16="http://schemas.microsoft.com/office/drawing/2014/main" id="{DDC0CBB5-35E8-2451-324F-CB0B5F140C58}"/>
              </a:ext>
              <a:ext uri="{C183D7F6-B498-43B3-948B-1728B52AA6E4}">
                <adec:decorative xmlns:adec="http://schemas.microsoft.com/office/drawing/2017/decorative" val="1"/>
              </a:ext>
            </a:extLst>
          </p:cNvPr>
          <p:cNvSpPr/>
          <p:nvPr/>
        </p:nvSpPr>
        <p:spPr>
          <a:xfrm>
            <a:off x="6294969" y="5877689"/>
            <a:ext cx="223820" cy="223820"/>
          </a:xfrm>
          <a:prstGeom prst="ellipse">
            <a:avLst/>
          </a:prstGeom>
          <a:solidFill>
            <a:schemeClr val="tx1"/>
          </a:solidFill>
          <a:ln w="0" cap="flat">
            <a:noFill/>
            <a:prstDash val="solid"/>
            <a:miter/>
          </a:ln>
        </p:spPr>
        <p:txBody>
          <a:bodyPr rtlCol="0" anchor="ctr"/>
          <a:lstStyle/>
          <a:p>
            <a:pPr algn="l"/>
            <a:endParaRPr lang="fi-FI"/>
          </a:p>
        </p:txBody>
      </p:sp>
      <p:sp>
        <p:nvSpPr>
          <p:cNvPr id="2" name="Otsikko 1">
            <a:extLst>
              <a:ext uri="{FF2B5EF4-FFF2-40B4-BE49-F238E27FC236}">
                <a16:creationId xmlns:a16="http://schemas.microsoft.com/office/drawing/2014/main" id="{33953353-9B74-350F-34A8-E76D405E6030}"/>
              </a:ext>
            </a:extLst>
          </p:cNvPr>
          <p:cNvSpPr>
            <a:spLocks noGrp="1"/>
          </p:cNvSpPr>
          <p:nvPr>
            <p:ph type="title"/>
          </p:nvPr>
        </p:nvSpPr>
        <p:spPr/>
        <p:txBody>
          <a:bodyPr/>
          <a:lstStyle/>
          <a:p>
            <a:r>
              <a:rPr lang="fi-FI" dirty="0"/>
              <a:t>Mitä on julkinen hankinta?</a:t>
            </a:r>
            <a:endParaRPr lang="en-GB" dirty="0"/>
          </a:p>
        </p:txBody>
      </p:sp>
      <p:sp>
        <p:nvSpPr>
          <p:cNvPr id="3" name="Sisällön paikkamerkki 2">
            <a:extLst>
              <a:ext uri="{FF2B5EF4-FFF2-40B4-BE49-F238E27FC236}">
                <a16:creationId xmlns:a16="http://schemas.microsoft.com/office/drawing/2014/main" id="{EDAE6C59-0917-BF98-F10F-FF81A77FE123}"/>
              </a:ext>
            </a:extLst>
          </p:cNvPr>
          <p:cNvSpPr>
            <a:spLocks noGrp="1"/>
          </p:cNvSpPr>
          <p:nvPr>
            <p:ph idx="1"/>
          </p:nvPr>
        </p:nvSpPr>
        <p:spPr>
          <a:xfrm>
            <a:off x="838200" y="1900273"/>
            <a:ext cx="4864100" cy="4351338"/>
          </a:xfrm>
        </p:spPr>
        <p:txBody>
          <a:bodyPr numCol="1">
            <a:normAutofit/>
          </a:bodyPr>
          <a:lstStyle/>
          <a:p>
            <a:r>
              <a:rPr lang="fi-FI" dirty="0"/>
              <a:t>Julkisia hankintoja tehdään Suomessa </a:t>
            </a:r>
            <a:r>
              <a:rPr lang="fi-FI" b="1" dirty="0"/>
              <a:t>noin 38 miljardilla eurolla vuodessa</a:t>
            </a:r>
          </a:p>
          <a:p>
            <a:pPr lvl="1"/>
            <a:r>
              <a:rPr lang="fi-FI" dirty="0"/>
              <a:t>Tästä 9 miljardia euroa käytetään kunnissa ja 15 miljardia euroa hyvinvointialueilla</a:t>
            </a:r>
          </a:p>
          <a:p>
            <a:pPr>
              <a:spcBef>
                <a:spcPts val="2400"/>
              </a:spcBef>
            </a:pPr>
            <a:r>
              <a:rPr lang="fi-FI" dirty="0"/>
              <a:t>Hankinnat voivat muodostaa </a:t>
            </a:r>
            <a:r>
              <a:rPr lang="fi-FI" b="1" dirty="0"/>
              <a:t>jopa puolet yksittäisen hankintayksikön vuosibudjetista</a:t>
            </a:r>
          </a:p>
          <a:p>
            <a:pPr lvl="1"/>
            <a:r>
              <a:rPr lang="fi-FI" dirty="0"/>
              <a:t>Kyseessä ulkoistetut tavara-, palvelu- ja urakkaostot yksityiseltä ja kolmannelta sektorilta</a:t>
            </a:r>
          </a:p>
          <a:p>
            <a:pPr lvl="1"/>
            <a:r>
              <a:rPr lang="fi-FI" dirty="0"/>
              <a:t>Hankintayksikkö voi valita, hoitaako tehtävän omana tuotantona esimerkiksi kuntayhtymässä tai osakeyhtiömuodossa. Hankintalaki ei velvoita ulkoistamaan toimintoja</a:t>
            </a:r>
          </a:p>
        </p:txBody>
      </p:sp>
      <p:sp>
        <p:nvSpPr>
          <p:cNvPr id="14" name="Tekstiruutu 13">
            <a:extLst>
              <a:ext uri="{FF2B5EF4-FFF2-40B4-BE49-F238E27FC236}">
                <a16:creationId xmlns:a16="http://schemas.microsoft.com/office/drawing/2014/main" id="{4331BE59-2FA2-CE8A-824D-96154BE05382}"/>
              </a:ext>
            </a:extLst>
          </p:cNvPr>
          <p:cNvSpPr txBox="1"/>
          <p:nvPr/>
        </p:nvSpPr>
        <p:spPr>
          <a:xfrm>
            <a:off x="5884336" y="1900273"/>
            <a:ext cx="4639733" cy="2893100"/>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1800" b="1"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Hankintojen toteutustavalla on suuri merkitys, </a:t>
            </a:r>
            <a:r>
              <a:rPr kumimoji="0" lang="fi-FI" sz="1800" b="0"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sillä se vaikuttaa suoraan talouteen ja palveluiden laatuun sekä varautumiseen</a:t>
            </a:r>
          </a:p>
          <a:p>
            <a:pPr marL="228600" marR="0" lvl="0" indent="-22860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Laki julkisista hankinnoista ja käyttöoikeussopimuksista (hankintalaki) on ostamisen menettelylaki, joka </a:t>
            </a:r>
            <a:r>
              <a:rPr kumimoji="0" lang="fi-FI" sz="1800" b="1"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varmistaa hankintojen avoimuuden, kilpailun ja lainmukaisuuden</a:t>
            </a:r>
          </a:p>
        </p:txBody>
      </p:sp>
      <p:sp>
        <p:nvSpPr>
          <p:cNvPr id="5" name="Tekstiruutu 4">
            <a:extLst>
              <a:ext uri="{FF2B5EF4-FFF2-40B4-BE49-F238E27FC236}">
                <a16:creationId xmlns:a16="http://schemas.microsoft.com/office/drawing/2014/main" id="{91407C08-D747-0973-AF33-C5455FD4EAE9}"/>
              </a:ext>
            </a:extLst>
          </p:cNvPr>
          <p:cNvSpPr txBox="1"/>
          <p:nvPr/>
        </p:nvSpPr>
        <p:spPr>
          <a:xfrm>
            <a:off x="6207658" y="5208375"/>
            <a:ext cx="4840814" cy="956672"/>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fi-FI" sz="1800" b="0"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Palvelut voi järjestää myös </a:t>
            </a:r>
            <a:r>
              <a:rPr kumimoji="0" lang="fi-FI" sz="1800" b="1"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palveluseteleillä tai muina taloudellisina palveluina</a:t>
            </a:r>
          </a:p>
          <a:p>
            <a:pPr marL="74250">
              <a:spcBef>
                <a:spcPts val="500"/>
              </a:spcBef>
              <a:buClr>
                <a:srgbClr val="96C31E"/>
              </a:buClr>
              <a:defRPr/>
            </a:pPr>
            <a:r>
              <a:rPr kumimoji="0" lang="fi-FI"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r>
              <a:rPr kumimoji="0" lang="fi-FI"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fi-FI" sz="1600" b="0" i="0" u="none" strike="noStrike" kern="1200" cap="none" spc="0" normalizeH="0" baseline="0" noProof="0" dirty="0">
                <a:ln>
                  <a:noFill/>
                </a:ln>
                <a:solidFill>
                  <a:srgbClr val="302283"/>
                </a:solidFill>
                <a:effectLst/>
                <a:uLnTx/>
                <a:uFillTx/>
                <a:latin typeface="Arial" panose="020B0604020202020204" pitchFamily="34" charset="0"/>
                <a:ea typeface="+mn-ea"/>
                <a:cs typeface="Arial" panose="020B0604020202020204" pitchFamily="34" charset="0"/>
              </a:rPr>
              <a:t>  Nämä eivät ole julkista hankintaa</a:t>
            </a:r>
          </a:p>
        </p:txBody>
      </p:sp>
    </p:spTree>
    <p:extLst>
      <p:ext uri="{BB962C8B-B14F-4D97-AF65-F5344CB8AC3E}">
        <p14:creationId xmlns:p14="http://schemas.microsoft.com/office/powerpoint/2010/main" val="11658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1FDBC06-B3F9-F003-0E4F-33A4C6D65EFD}"/>
              </a:ext>
            </a:extLst>
          </p:cNvPr>
          <p:cNvSpPr txBox="1">
            <a:spLocks noGrp="1"/>
          </p:cNvSpPr>
          <p:nvPr>
            <p:ph type="title" idx="4294967295"/>
          </p:nvPr>
        </p:nvSpPr>
        <p:spPr>
          <a:xfrm>
            <a:off x="838200" y="542891"/>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i-FI" sz="1400" b="0" i="0" u="none" strike="noStrike" kern="1200" cap="none" spc="3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VAIKUTTAMISEN PAIKKA 3: </a:t>
            </a:r>
            <a:br>
              <a:rPr kumimoji="0" lang="fi-FI"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Hankintatoimen resursointi ja ammattitaito</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Sisällön paikkamerkki 2">
            <a:extLst>
              <a:ext uri="{FF2B5EF4-FFF2-40B4-BE49-F238E27FC236}">
                <a16:creationId xmlns:a16="http://schemas.microsoft.com/office/drawing/2014/main" id="{4AB07AF0-C292-017A-F5B3-225090B23FA5}"/>
              </a:ext>
            </a:extLst>
          </p:cNvPr>
          <p:cNvSpPr txBox="1">
            <a:spLocks/>
          </p:cNvSpPr>
          <p:nvPr/>
        </p:nvSpPr>
        <p:spPr>
          <a:xfrm>
            <a:off x="838200" y="2176810"/>
            <a:ext cx="7575550" cy="4483593"/>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dirty="0"/>
              <a:t>Onnistuneiden julkisten hankintojen tekeminen edellyttää osaamista ja resursseja</a:t>
            </a:r>
          </a:p>
          <a:p>
            <a:pPr lvl="1"/>
            <a:r>
              <a:rPr lang="fi-FI" sz="1400" dirty="0"/>
              <a:t>Jo yhdessä onnistuneessa hankinnassa voi saavuttaa merkittäviä säästöjä</a:t>
            </a:r>
          </a:p>
          <a:p>
            <a:pPr lvl="1"/>
            <a:r>
              <a:rPr lang="fi-FI" sz="1400" dirty="0"/>
              <a:t>Epäonnistunut hankinta voi entisestään nostaa kustannuksia </a:t>
            </a:r>
          </a:p>
          <a:p>
            <a:r>
              <a:rPr lang="fi-FI" sz="1600" dirty="0"/>
              <a:t>Tehtäessä organisaation taloudellisia päätöksiä, hankintatoimen resursointiin panostaminen tarkoittaa suoraan vaikuttavampia hankintoja</a:t>
            </a:r>
          </a:p>
          <a:p>
            <a:r>
              <a:rPr lang="fi-FI" sz="1600" dirty="0"/>
              <a:t>Liian monessa organisaatiossa hankinnat on aiemmin hahmotettu tylsänä ja välttämättömänä tukitoimintona. Hankinnat ovat nykyään strategista toimintaa, jossa osaamisella saavutetaan merkittäviä tuloksia</a:t>
            </a:r>
          </a:p>
          <a:p>
            <a:pPr lvl="1"/>
            <a:r>
              <a:rPr lang="fi-FI" sz="1400" dirty="0"/>
              <a:t>Kokonaiskustannukset alenevat, kun toimitaan tehokkaammin ja hyödynnetään toimittajamarkkinan mahdollisuuksia</a:t>
            </a:r>
          </a:p>
          <a:p>
            <a:pPr lvl="1"/>
            <a:r>
              <a:rPr lang="fi-FI" sz="1400" dirty="0"/>
              <a:t>Parhailla käytännöillä vähemmällä saa enemmän</a:t>
            </a:r>
          </a:p>
          <a:p>
            <a:r>
              <a:rPr lang="fi-FI" sz="1600" dirty="0"/>
              <a:t>Ole kiinnostunut organisaatiosi hankintakyvykkyydestä ja riittävästä resursoinnista</a:t>
            </a:r>
          </a:p>
          <a:p>
            <a:pPr lvl="1"/>
            <a:r>
              <a:rPr lang="fi-FI" sz="1400" dirty="0"/>
              <a:t>Julkisten hankintojen osaamisen lisäksi valmisteluun osallistuvien substanssialojen osallistuminen on resursoitava riittävästi</a:t>
            </a:r>
          </a:p>
        </p:txBody>
      </p:sp>
      <p:cxnSp>
        <p:nvCxnSpPr>
          <p:cNvPr id="11" name="Suora yhdysviiva 10">
            <a:extLst>
              <a:ext uri="{FF2B5EF4-FFF2-40B4-BE49-F238E27FC236}">
                <a16:creationId xmlns:a16="http://schemas.microsoft.com/office/drawing/2014/main" id="{1ECFD5C7-A5D8-B9ED-2D70-C742715FB29E}"/>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6" name="Kuva 35">
            <a:extLst>
              <a:ext uri="{FF2B5EF4-FFF2-40B4-BE49-F238E27FC236}">
                <a16:creationId xmlns:a16="http://schemas.microsoft.com/office/drawing/2014/main" id="{8A717175-D916-000A-55C7-5F100E1BDD5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18691" flipH="1">
            <a:off x="8591440" y="2653101"/>
            <a:ext cx="4260690" cy="5073423"/>
          </a:xfrm>
          <a:prstGeom prst="rect">
            <a:avLst/>
          </a:prstGeom>
        </p:spPr>
      </p:pic>
    </p:spTree>
    <p:extLst>
      <p:ext uri="{BB962C8B-B14F-4D97-AF65-F5344CB8AC3E}">
        <p14:creationId xmlns:p14="http://schemas.microsoft.com/office/powerpoint/2010/main" val="109638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4">
            <a:extLst>
              <a:ext uri="{FF2B5EF4-FFF2-40B4-BE49-F238E27FC236}">
                <a16:creationId xmlns:a16="http://schemas.microsoft.com/office/drawing/2014/main" id="{6ED595A8-AFF3-52E7-EA22-EDB1450D1734}"/>
              </a:ext>
            </a:extLst>
          </p:cNvPr>
          <p:cNvSpPr>
            <a:spLocks noGrp="1"/>
          </p:cNvSpPr>
          <p:nvPr>
            <p:ph idx="1"/>
          </p:nvPr>
        </p:nvSpPr>
        <p:spPr>
          <a:xfrm>
            <a:off x="822507" y="1817819"/>
            <a:ext cx="9457274" cy="4351338"/>
          </a:xfrm>
        </p:spPr>
        <p:txBody>
          <a:bodyPr>
            <a:normAutofit/>
          </a:bodyPr>
          <a:lstStyle/>
          <a:p>
            <a:pPr marL="0" indent="0">
              <a:lnSpc>
                <a:spcPct val="120000"/>
              </a:lnSpc>
              <a:buNone/>
            </a:pPr>
            <a:r>
              <a:rPr lang="fi-FI" sz="1600" i="1" dirty="0"/>
              <a:t>”Minun näkökulmastani keskeinen riski julkisen hankinnan menestymiselle </a:t>
            </a:r>
            <a:br>
              <a:rPr lang="fi-FI" sz="1600" i="1" dirty="0"/>
            </a:br>
            <a:r>
              <a:rPr lang="fi-FI" sz="1600" i="1" dirty="0"/>
              <a:t>on jatkuvasti lisääntyvä byrokratia yhdistettynä osaamisvaatimusten kasvuun, joka kuormittaa henkilöstöä ja kasvattaa osaltaan riskiä mm. työuupumukseen ja jopa alan vaihtoon. </a:t>
            </a:r>
          </a:p>
          <a:p>
            <a:pPr marL="0" indent="0">
              <a:lnSpc>
                <a:spcPct val="120000"/>
              </a:lnSpc>
              <a:spcBef>
                <a:spcPts val="1800"/>
              </a:spcBef>
              <a:buNone/>
            </a:pPr>
            <a:r>
              <a:rPr lang="fi-FI" sz="1600" i="1" dirty="0"/>
              <a:t>Siinä missä menneinä vuosina julkisten hankintojen ammattilaiselta pyydettiin lähinnä kilpailutustemppuradan suorittamista ja ehkä eurosäästöjä, tänään heiltä odotetaan melkoisen paljon enemmän - hankinta-ammattilaisten tulisi pelkästään kilpailutusvaiheessa edellä mainittujen lisäksi osata mm. varmistaa kansalaisten tietosuoja, kehittää välineet ja keinot torjua harmaa talous, varmistaa julkisen sektorin tietoturva, voittaa inflaatiokehitys, olla digitalisaation ja tekoälyosaamisen aallonharjalla, tuoda kaikki palvelut saavutettavaksi, johtaa tiedolla, pelastaa maapallo, jne. Eikä hankinta pääty suinkaan kilpailutukseen vaan myös sopimus- ja toimittajahallinnan edellyttämä työ on äärimmäisen tärkeää.”</a:t>
            </a:r>
          </a:p>
        </p:txBody>
      </p:sp>
      <p:sp>
        <p:nvSpPr>
          <p:cNvPr id="6" name="Otsikko 5">
            <a:extLst>
              <a:ext uri="{FF2B5EF4-FFF2-40B4-BE49-F238E27FC236}">
                <a16:creationId xmlns:a16="http://schemas.microsoft.com/office/drawing/2014/main" id="{53AAC125-4339-88E0-30C3-6FC86F942852}"/>
              </a:ext>
            </a:extLst>
          </p:cNvPr>
          <p:cNvSpPr txBox="1">
            <a:spLocks noGrp="1"/>
          </p:cNvSpPr>
          <p:nvPr>
            <p:ph type="title" idx="4294967295"/>
          </p:nvPr>
        </p:nvSpPr>
        <p:spPr>
          <a:xfrm>
            <a:off x="737841" y="5701612"/>
            <a:ext cx="57737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chemeClr val="tx1"/>
                </a:solidFill>
                <a:effectLst/>
                <a:uLnTx/>
                <a:uFillTx/>
                <a:latin typeface="+mn-lt"/>
                <a:ea typeface="+mn-ea"/>
                <a:cs typeface="+mn-cs"/>
              </a:rPr>
              <a:t>Suuren kaupungin hankintajohtajan näkemys resurssoinnin keskeisestä merkityksestä</a:t>
            </a:r>
          </a:p>
        </p:txBody>
      </p:sp>
      <p:sp>
        <p:nvSpPr>
          <p:cNvPr id="4" name="Vapaamuotoinen: Muoto 3">
            <a:extLst>
              <a:ext uri="{FF2B5EF4-FFF2-40B4-BE49-F238E27FC236}">
                <a16:creationId xmlns:a16="http://schemas.microsoft.com/office/drawing/2014/main" id="{88DFCEEA-8F0E-6422-435B-7092F25E11B8}"/>
              </a:ext>
              <a:ext uri="{C183D7F6-B498-43B3-948B-1728B52AA6E4}">
                <adec:decorative xmlns:adec="http://schemas.microsoft.com/office/drawing/2017/decorative" val="1"/>
              </a:ext>
            </a:extLst>
          </p:cNvPr>
          <p:cNvSpPr/>
          <p:nvPr/>
        </p:nvSpPr>
        <p:spPr>
          <a:xfrm>
            <a:off x="737841" y="-226101"/>
            <a:ext cx="1846786" cy="1829885"/>
          </a:xfrm>
          <a:custGeom>
            <a:avLst/>
            <a:gdLst>
              <a:gd name="connsiteX0" fmla="*/ 349626 w 699252"/>
              <a:gd name="connsiteY0" fmla="*/ 692853 h 692853"/>
              <a:gd name="connsiteX1" fmla="*/ 699253 w 699252"/>
              <a:gd name="connsiteY1" fmla="*/ 346427 h 692853"/>
              <a:gd name="connsiteX2" fmla="*/ 349626 w 699252"/>
              <a:gd name="connsiteY2" fmla="*/ 0 h 692853"/>
              <a:gd name="connsiteX3" fmla="*/ 0 w 699252"/>
              <a:gd name="connsiteY3" fmla="*/ 346427 h 692853"/>
              <a:gd name="connsiteX4" fmla="*/ 349626 w 699252"/>
              <a:gd name="connsiteY4" fmla="*/ 692853 h 69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252" h="692853">
                <a:moveTo>
                  <a:pt x="349626" y="692853"/>
                </a:moveTo>
                <a:cubicBezTo>
                  <a:pt x="542628" y="692853"/>
                  <a:pt x="699253" y="537744"/>
                  <a:pt x="699253" y="346427"/>
                </a:cubicBezTo>
                <a:cubicBezTo>
                  <a:pt x="699253" y="155109"/>
                  <a:pt x="542628" y="0"/>
                  <a:pt x="349626" y="0"/>
                </a:cubicBezTo>
                <a:cubicBezTo>
                  <a:pt x="156625" y="0"/>
                  <a:pt x="0" y="155109"/>
                  <a:pt x="0" y="346427"/>
                </a:cubicBezTo>
                <a:cubicBezTo>
                  <a:pt x="0" y="537744"/>
                  <a:pt x="156456" y="692853"/>
                  <a:pt x="349626" y="692853"/>
                </a:cubicBezTo>
              </a:path>
            </a:pathLst>
          </a:custGeom>
          <a:solidFill>
            <a:schemeClr val="accent2"/>
          </a:solidFill>
          <a:ln w="16772" cap="flat">
            <a:noFill/>
            <a:prstDash val="solid"/>
            <a:miter/>
          </a:ln>
        </p:spPr>
        <p:txBody>
          <a:bodyPr rtlCol="0" anchor="ctr"/>
          <a:lstStyle/>
          <a:p>
            <a:endParaRPr lang="fi-FI"/>
          </a:p>
        </p:txBody>
      </p:sp>
      <p:sp>
        <p:nvSpPr>
          <p:cNvPr id="7" name="Vapaamuotoinen: Muoto 6">
            <a:extLst>
              <a:ext uri="{FF2B5EF4-FFF2-40B4-BE49-F238E27FC236}">
                <a16:creationId xmlns:a16="http://schemas.microsoft.com/office/drawing/2014/main" id="{4DBF0405-3465-9C87-4790-1B65F8BA8104}"/>
              </a:ext>
              <a:ext uri="{C183D7F6-B498-43B3-948B-1728B52AA6E4}">
                <adec:decorative xmlns:adec="http://schemas.microsoft.com/office/drawing/2017/decorative" val="1"/>
              </a:ext>
            </a:extLst>
          </p:cNvPr>
          <p:cNvSpPr/>
          <p:nvPr/>
        </p:nvSpPr>
        <p:spPr>
          <a:xfrm>
            <a:off x="822507" y="848711"/>
            <a:ext cx="871539" cy="755073"/>
          </a:xfrm>
          <a:custGeom>
            <a:avLst/>
            <a:gdLst>
              <a:gd name="connsiteX0" fmla="*/ 0 w 563343"/>
              <a:gd name="connsiteY0" fmla="*/ 0 h 488062"/>
              <a:gd name="connsiteX1" fmla="*/ 260199 w 563343"/>
              <a:gd name="connsiteY1" fmla="*/ 0 h 488062"/>
              <a:gd name="connsiteX2" fmla="*/ 260199 w 563343"/>
              <a:gd name="connsiteY2" fmla="*/ 200412 h 488062"/>
              <a:gd name="connsiteX3" fmla="*/ 214222 w 563343"/>
              <a:gd name="connsiteY3" fmla="*/ 375394 h 488062"/>
              <a:gd name="connsiteX4" fmla="*/ 56924 w 563343"/>
              <a:gd name="connsiteY4" fmla="*/ 488062 h 488062"/>
              <a:gd name="connsiteX5" fmla="*/ 168 w 563343"/>
              <a:gd name="connsiteY5" fmla="*/ 381625 h 488062"/>
              <a:gd name="connsiteX6" fmla="*/ 95490 w 563343"/>
              <a:gd name="connsiteY6" fmla="*/ 317291 h 488062"/>
              <a:gd name="connsiteX7" fmla="*/ 124458 w 563343"/>
              <a:gd name="connsiteY7" fmla="*/ 241673 h 488062"/>
              <a:gd name="connsiteX8" fmla="*/ 0 w 563343"/>
              <a:gd name="connsiteY8" fmla="*/ 241673 h 488062"/>
              <a:gd name="connsiteX9" fmla="*/ 0 w 563343"/>
              <a:gd name="connsiteY9" fmla="*/ 0 h 488062"/>
              <a:gd name="connsiteX10" fmla="*/ 303144 w 563343"/>
              <a:gd name="connsiteY10" fmla="*/ 0 h 488062"/>
              <a:gd name="connsiteX11" fmla="*/ 563343 w 563343"/>
              <a:gd name="connsiteY11" fmla="*/ 0 h 488062"/>
              <a:gd name="connsiteX12" fmla="*/ 563343 w 563343"/>
              <a:gd name="connsiteY12" fmla="*/ 200412 h 488062"/>
              <a:gd name="connsiteX13" fmla="*/ 517366 w 563343"/>
              <a:gd name="connsiteY13" fmla="*/ 375394 h 488062"/>
              <a:gd name="connsiteX14" fmla="*/ 360068 w 563343"/>
              <a:gd name="connsiteY14" fmla="*/ 488062 h 488062"/>
              <a:gd name="connsiteX15" fmla="*/ 303313 w 563343"/>
              <a:gd name="connsiteY15" fmla="*/ 381625 h 488062"/>
              <a:gd name="connsiteX16" fmla="*/ 398635 w 563343"/>
              <a:gd name="connsiteY16" fmla="*/ 317291 h 488062"/>
              <a:gd name="connsiteX17" fmla="*/ 427602 w 563343"/>
              <a:gd name="connsiteY17" fmla="*/ 241673 h 488062"/>
              <a:gd name="connsiteX18" fmla="*/ 303144 w 563343"/>
              <a:gd name="connsiteY18" fmla="*/ 241673 h 488062"/>
              <a:gd name="connsiteX19" fmla="*/ 303144 w 563343"/>
              <a:gd name="connsiteY19" fmla="*/ 0 h 48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3343" h="488062">
                <a:moveTo>
                  <a:pt x="0" y="0"/>
                </a:moveTo>
                <a:lnTo>
                  <a:pt x="260199" y="0"/>
                </a:lnTo>
                <a:lnTo>
                  <a:pt x="260199" y="200412"/>
                </a:lnTo>
                <a:cubicBezTo>
                  <a:pt x="260199" y="274177"/>
                  <a:pt x="244873" y="332448"/>
                  <a:pt x="214222" y="375394"/>
                </a:cubicBezTo>
                <a:cubicBezTo>
                  <a:pt x="183571" y="418339"/>
                  <a:pt x="131026" y="455895"/>
                  <a:pt x="56924" y="488062"/>
                </a:cubicBezTo>
                <a:lnTo>
                  <a:pt x="168" y="381625"/>
                </a:lnTo>
                <a:cubicBezTo>
                  <a:pt x="46482" y="360068"/>
                  <a:pt x="78144" y="338680"/>
                  <a:pt x="95490" y="317291"/>
                </a:cubicBezTo>
                <a:cubicBezTo>
                  <a:pt x="112837" y="295903"/>
                  <a:pt x="122437" y="270809"/>
                  <a:pt x="124458" y="241673"/>
                </a:cubicBezTo>
                <a:lnTo>
                  <a:pt x="0" y="241673"/>
                </a:lnTo>
                <a:lnTo>
                  <a:pt x="0" y="0"/>
                </a:lnTo>
                <a:close/>
                <a:moveTo>
                  <a:pt x="303144" y="0"/>
                </a:moveTo>
                <a:lnTo>
                  <a:pt x="563343" y="0"/>
                </a:lnTo>
                <a:lnTo>
                  <a:pt x="563343" y="200412"/>
                </a:lnTo>
                <a:cubicBezTo>
                  <a:pt x="563343" y="274177"/>
                  <a:pt x="548017" y="332448"/>
                  <a:pt x="517366" y="375394"/>
                </a:cubicBezTo>
                <a:cubicBezTo>
                  <a:pt x="486715" y="418339"/>
                  <a:pt x="434170" y="455895"/>
                  <a:pt x="360068" y="488062"/>
                </a:cubicBezTo>
                <a:lnTo>
                  <a:pt x="303313" y="381625"/>
                </a:lnTo>
                <a:cubicBezTo>
                  <a:pt x="349626" y="360068"/>
                  <a:pt x="381288" y="338680"/>
                  <a:pt x="398635" y="317291"/>
                </a:cubicBezTo>
                <a:cubicBezTo>
                  <a:pt x="415981" y="295903"/>
                  <a:pt x="425581" y="270809"/>
                  <a:pt x="427602" y="241673"/>
                </a:cubicBezTo>
                <a:lnTo>
                  <a:pt x="303144" y="241673"/>
                </a:lnTo>
                <a:lnTo>
                  <a:pt x="303144" y="0"/>
                </a:lnTo>
                <a:close/>
              </a:path>
            </a:pathLst>
          </a:custGeom>
          <a:solidFill>
            <a:srgbClr val="312783"/>
          </a:solidFill>
          <a:ln w="16772" cap="flat">
            <a:noFill/>
            <a:prstDash val="solid"/>
            <a:miter/>
          </a:ln>
        </p:spPr>
        <p:txBody>
          <a:bodyPr rtlCol="0" anchor="ctr"/>
          <a:lstStyle/>
          <a:p>
            <a:endParaRPr lang="fi-FI"/>
          </a:p>
        </p:txBody>
      </p:sp>
    </p:spTree>
    <p:extLst>
      <p:ext uri="{BB962C8B-B14F-4D97-AF65-F5344CB8AC3E}">
        <p14:creationId xmlns:p14="http://schemas.microsoft.com/office/powerpoint/2010/main" val="106655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984EAD8-5C30-54CB-872D-967D42EB723E}"/>
              </a:ext>
            </a:extLst>
          </p:cNvPr>
          <p:cNvSpPr txBox="1">
            <a:spLocks noGrp="1"/>
          </p:cNvSpPr>
          <p:nvPr>
            <p:ph type="title" idx="4294967295"/>
          </p:nvPr>
        </p:nvSpPr>
        <p:spPr>
          <a:xfrm>
            <a:off x="838200" y="453989"/>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i-FI" sz="1400" b="0" i="0" u="none" strike="noStrike" kern="1200" cap="none" spc="3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VAIKUTTAMISEN PAIKKA 4: </a:t>
            </a:r>
            <a:br>
              <a:rPr kumimoji="0" lang="fi-FI"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Yksittäisen hankinnan valmistelu</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Sisällön paikkamerkki 2">
            <a:extLst>
              <a:ext uri="{FF2B5EF4-FFF2-40B4-BE49-F238E27FC236}">
                <a16:creationId xmlns:a16="http://schemas.microsoft.com/office/drawing/2014/main" id="{5E18F21B-D7DB-5DFF-AFEF-24FB9CF242FF}"/>
              </a:ext>
            </a:extLst>
          </p:cNvPr>
          <p:cNvSpPr txBox="1">
            <a:spLocks/>
          </p:cNvSpPr>
          <p:nvPr/>
        </p:nvSpPr>
        <p:spPr>
          <a:xfrm>
            <a:off x="838200" y="2052672"/>
            <a:ext cx="8017933" cy="454285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dirty="0"/>
              <a:t>Strategiset linjaukset konkretisoituvat yksittäisissä hankinnoissa</a:t>
            </a:r>
          </a:p>
          <a:p>
            <a:r>
              <a:rPr lang="fi-FI" sz="1600" dirty="0"/>
              <a:t>Luottamushenkilöt voivat osallistua hankinnan </a:t>
            </a:r>
            <a:r>
              <a:rPr lang="fi-FI" sz="1600" b="1" dirty="0"/>
              <a:t>valmistelu- ja suunnitteluvaiheeseen</a:t>
            </a:r>
          </a:p>
          <a:p>
            <a:pPr lvl="1"/>
            <a:r>
              <a:rPr lang="fi-FI" sz="1400" dirty="0"/>
              <a:t>Erityisesti organisaatioiden tuotantotapavalinnat ovat keskiössä </a:t>
            </a:r>
          </a:p>
          <a:p>
            <a:r>
              <a:rPr lang="fi-FI" sz="1600" dirty="0"/>
              <a:t>Suunnitteluvaiheessa määritellään, mitä kuntalaisille tai asiakkaille tarjotaan ja millä ehdoin – vaiheen tavoitteena on asettaa laatutavoitteet ja reunaehdot hankinnalle</a:t>
            </a:r>
          </a:p>
          <a:p>
            <a:r>
              <a:rPr lang="fi-FI" sz="1600" dirty="0"/>
              <a:t>Hankintayksiköissä on erilaisia mekanismeja strategisten linjausten käsittelyyn</a:t>
            </a:r>
          </a:p>
          <a:p>
            <a:pPr lvl="1"/>
            <a:r>
              <a:rPr lang="fi-FI" sz="1400" dirty="0"/>
              <a:t>Joissakin organisaatioissa hankintoja käsitellään esimerkiksi hallituksen iltakoulussa, jossa keskustellaan kilpailutuksen ehdoista</a:t>
            </a:r>
          </a:p>
          <a:p>
            <a:r>
              <a:rPr lang="fi-FI" sz="1600" dirty="0"/>
              <a:t>Vain valmistelu- ja suunnitteluvaiheessa on mahdollista vaikuttaa hankintaan ja varmistaa, että se vastaa organisaation tavoitteita</a:t>
            </a:r>
          </a:p>
          <a:p>
            <a:r>
              <a:rPr lang="fi-FI" sz="1600" dirty="0"/>
              <a:t>Kun kilpailutusasiakirjat on tehty ja hankintailmoitus julkaistu, hankintayksikkö ei voi enää tehdä muutoksia</a:t>
            </a:r>
          </a:p>
          <a:p>
            <a:pPr lvl="1"/>
            <a:r>
              <a:rPr lang="fi-FI" sz="1400" dirty="0"/>
              <a:t>Hankinnan voi kuitenkin keskeyttää, jos sille löytyy hankintalain mukainen peruste</a:t>
            </a:r>
          </a:p>
        </p:txBody>
      </p:sp>
      <p:cxnSp>
        <p:nvCxnSpPr>
          <p:cNvPr id="11" name="Suora yhdysviiva 10">
            <a:extLst>
              <a:ext uri="{FF2B5EF4-FFF2-40B4-BE49-F238E27FC236}">
                <a16:creationId xmlns:a16="http://schemas.microsoft.com/office/drawing/2014/main" id="{416392AE-9FF3-642A-1B3D-647EAEB91280}"/>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BAFE0030-8A61-AE65-8CD4-3963A038EE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273713" flipH="1">
            <a:off x="8415195" y="2295426"/>
            <a:ext cx="4782226" cy="5474160"/>
          </a:xfrm>
          <a:prstGeom prst="rect">
            <a:avLst/>
          </a:prstGeom>
        </p:spPr>
      </p:pic>
    </p:spTree>
    <p:extLst>
      <p:ext uri="{BB962C8B-B14F-4D97-AF65-F5344CB8AC3E}">
        <p14:creationId xmlns:p14="http://schemas.microsoft.com/office/powerpoint/2010/main" val="38656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899A-7F49-B25A-CBA8-043EE52C5877}"/>
            </a:ext>
          </a:extLst>
        </p:cNvPr>
        <p:cNvGrpSpPr/>
        <p:nvPr/>
      </p:nvGrpSpPr>
      <p:grpSpPr>
        <a:xfrm>
          <a:off x="0" y="0"/>
          <a:ext cx="0" cy="0"/>
          <a:chOff x="0" y="0"/>
          <a:chExt cx="0" cy="0"/>
        </a:xfrm>
      </p:grpSpPr>
      <p:sp>
        <p:nvSpPr>
          <p:cNvPr id="4" name="Otsikko 1">
            <a:extLst>
              <a:ext uri="{FF2B5EF4-FFF2-40B4-BE49-F238E27FC236}">
                <a16:creationId xmlns:a16="http://schemas.microsoft.com/office/drawing/2014/main" id="{FE1D26C1-2687-32AB-F5F8-73F35DC2184A}"/>
              </a:ext>
            </a:extLst>
          </p:cNvPr>
          <p:cNvSpPr txBox="1">
            <a:spLocks noGrp="1"/>
          </p:cNvSpPr>
          <p:nvPr>
            <p:ph type="title" idx="4294967295"/>
          </p:nvPr>
        </p:nvSpPr>
        <p:spPr>
          <a:xfrm>
            <a:off x="838200" y="453989"/>
            <a:ext cx="8777748" cy="1120876"/>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fi-FI" sz="1400" b="0" i="0" u="none" strike="noStrike" kern="1200" cap="none" spc="30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VAIKUTTAMISEN PAIKKA 5: </a:t>
            </a:r>
            <a:br>
              <a:rPr kumimoji="0" lang="fi-FI"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fi-FI"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Sopimusseuranta</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Sisällön paikkamerkki 2">
            <a:extLst>
              <a:ext uri="{FF2B5EF4-FFF2-40B4-BE49-F238E27FC236}">
                <a16:creationId xmlns:a16="http://schemas.microsoft.com/office/drawing/2014/main" id="{DC4DCD04-7CC7-C919-4B00-AC8E02741DA6}"/>
              </a:ext>
            </a:extLst>
          </p:cNvPr>
          <p:cNvSpPr txBox="1">
            <a:spLocks/>
          </p:cNvSpPr>
          <p:nvPr/>
        </p:nvSpPr>
        <p:spPr>
          <a:xfrm>
            <a:off x="838200" y="1952934"/>
            <a:ext cx="7593531" cy="464259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600" dirty="0"/>
              <a:t>Luottamushenkilöiden kannattaa olla kiinnostuneita myös </a:t>
            </a:r>
            <a:r>
              <a:rPr lang="fi-FI" sz="1600" b="1" dirty="0"/>
              <a:t>sopimuskauden </a:t>
            </a:r>
            <a:br>
              <a:rPr lang="fi-FI" sz="1600" b="1" dirty="0"/>
            </a:br>
            <a:r>
              <a:rPr lang="fi-FI" sz="1600" b="1" dirty="0"/>
              <a:t>aikaisesta toiminnasta</a:t>
            </a:r>
          </a:p>
          <a:p>
            <a:pPr lvl="1"/>
            <a:r>
              <a:rPr lang="fi-FI" sz="1400" dirty="0"/>
              <a:t>On hyvä sopia mekanismista, jolla sopimuskauden aikaista palautetta tuodaan päättävälle toimielimelle. Hankintojen, sopimusten ja ostojen raportointi on hyvä olla säännönmukaista ennalta sovittujen mittareiden mukaisesti</a:t>
            </a:r>
          </a:p>
          <a:p>
            <a:r>
              <a:rPr lang="fi-FI" sz="1600" dirty="0"/>
              <a:t>Yksittäiset hankinnat muodostavat isomman kokonaisuuden, </a:t>
            </a:r>
            <a:br>
              <a:rPr lang="fi-FI" sz="1600" dirty="0"/>
            </a:br>
            <a:r>
              <a:rPr lang="fi-FI" sz="1600" dirty="0"/>
              <a:t>jota tulee seurata ja mitata</a:t>
            </a:r>
          </a:p>
          <a:p>
            <a:r>
              <a:rPr lang="fi-FI" sz="1600" dirty="0"/>
              <a:t>Sopimusseurannalla tarkoitetaan hankintasopimusten johtamista ja valvontaa sekä kumppanuuden toteutumista toimittajien kanssa. Kunnassa tai hyvinvointialueella tulee varmistaa, että sopimusseuranta on toimeenpantu prosessien muodossa:</a:t>
            </a:r>
          </a:p>
          <a:p>
            <a:pPr lvl="1"/>
            <a:r>
              <a:rPr lang="fi-FI" sz="1400" dirty="0"/>
              <a:t>On olemassa järjestelmä, johon sopimukset tallennetaan ja josta ne löytää</a:t>
            </a:r>
          </a:p>
          <a:p>
            <a:pPr lvl="1"/>
            <a:r>
              <a:rPr lang="fi-FI" sz="1400" dirty="0"/>
              <a:t>Sopimuksille on sovittu vastuuhenkilö</a:t>
            </a:r>
          </a:p>
          <a:p>
            <a:pPr lvl="1"/>
            <a:r>
              <a:rPr lang="fi-FI" sz="1400" dirty="0"/>
              <a:t>Sopimuksissa on ehdot siitä, mitä sopimuksesta seurataan (tavoitteet ja mittarit)</a:t>
            </a:r>
          </a:p>
          <a:p>
            <a:pPr lvl="1"/>
            <a:r>
              <a:rPr lang="fi-FI" sz="1400" dirty="0"/>
              <a:t>On olemassa säännöt siitä, mitä laskusta tarkastetaan </a:t>
            </a:r>
          </a:p>
          <a:p>
            <a:pPr lvl="2"/>
            <a:r>
              <a:rPr lang="fi-FI" sz="1200" dirty="0"/>
              <a:t>Paitsi laskutusperusteet myös sen varmistaminen, että ennen maksua on saatu, mitä on tilattu</a:t>
            </a:r>
          </a:p>
          <a:p>
            <a:pPr lvl="1"/>
            <a:r>
              <a:rPr lang="fi-FI" sz="1400" dirty="0"/>
              <a:t>On sovittu kumppanuuden rakentamisesta</a:t>
            </a:r>
          </a:p>
        </p:txBody>
      </p:sp>
      <p:cxnSp>
        <p:nvCxnSpPr>
          <p:cNvPr id="11" name="Suora yhdysviiva 10">
            <a:extLst>
              <a:ext uri="{FF2B5EF4-FFF2-40B4-BE49-F238E27FC236}">
                <a16:creationId xmlns:a16="http://schemas.microsoft.com/office/drawing/2014/main" id="{0A20608A-B613-2421-2889-A345E3A64094}"/>
              </a:ext>
              <a:ext uri="{C183D7F6-B498-43B3-948B-1728B52AA6E4}">
                <adec:decorative xmlns:adec="http://schemas.microsoft.com/office/drawing/2017/decorative" val="1"/>
              </a:ext>
            </a:extLst>
          </p:cNvPr>
          <p:cNvCxnSpPr>
            <a:cxnSpLocks/>
          </p:cNvCxnSpPr>
          <p:nvPr/>
        </p:nvCxnSpPr>
        <p:spPr>
          <a:xfrm>
            <a:off x="838200" y="1784167"/>
            <a:ext cx="1354667" cy="0"/>
          </a:xfrm>
          <a:prstGeom prst="line">
            <a:avLst/>
          </a:prstGeom>
          <a:ln w="6985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C7EEF8EA-538F-95B8-8E56-AB53DD96B5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98637" flipH="1">
            <a:off x="9792902" y="364684"/>
            <a:ext cx="5210606" cy="6596626"/>
          </a:xfrm>
          <a:prstGeom prst="rect">
            <a:avLst/>
          </a:prstGeom>
        </p:spPr>
      </p:pic>
    </p:spTree>
    <p:extLst>
      <p:ext uri="{BB962C8B-B14F-4D97-AF65-F5344CB8AC3E}">
        <p14:creationId xmlns:p14="http://schemas.microsoft.com/office/powerpoint/2010/main" val="24301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0B8A59-1E40-92BF-F096-56A1C2C91C3D}"/>
              </a:ext>
            </a:extLst>
          </p:cNvPr>
          <p:cNvSpPr>
            <a:spLocks noGrp="1"/>
          </p:cNvSpPr>
          <p:nvPr>
            <p:ph type="title"/>
          </p:nvPr>
        </p:nvSpPr>
        <p:spPr>
          <a:xfrm>
            <a:off x="831849" y="1709738"/>
            <a:ext cx="5103283" cy="2852737"/>
          </a:xfrm>
        </p:spPr>
        <p:txBody>
          <a:bodyPr/>
          <a:lstStyle/>
          <a:p>
            <a:r>
              <a:rPr lang="fi-FI" dirty="0"/>
              <a:t>Mitä pitää tietää pienhankinnoista?</a:t>
            </a:r>
            <a:endParaRPr lang="en-GB" dirty="0"/>
          </a:p>
        </p:txBody>
      </p:sp>
    </p:spTree>
    <p:extLst>
      <p:ext uri="{BB962C8B-B14F-4D97-AF65-F5344CB8AC3E}">
        <p14:creationId xmlns:p14="http://schemas.microsoft.com/office/powerpoint/2010/main" val="40739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DD9F8B9-22D4-1FCA-6FD7-90187A444B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9937" y="1192314"/>
            <a:ext cx="563779" cy="550356"/>
          </a:xfrm>
          <a:prstGeom prst="rect">
            <a:avLst/>
          </a:prstGeom>
        </p:spPr>
      </p:pic>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fi-FI" dirty="0"/>
              <a:t>Pienhankinnat</a:t>
            </a:r>
            <a:endParaRPr lang="en-GB" spc="600" dirty="0"/>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a:xfrm>
            <a:off x="838201" y="1636769"/>
            <a:ext cx="9982200" cy="3408327"/>
          </a:xfrm>
        </p:spPr>
        <p:txBody>
          <a:bodyPr numCol="2" spcCol="720000">
            <a:normAutofit/>
          </a:bodyPr>
          <a:lstStyle/>
          <a:p>
            <a:endParaRPr lang="fi-FI" dirty="0"/>
          </a:p>
          <a:p>
            <a:r>
              <a:rPr lang="fi-FI" dirty="0"/>
              <a:t>Hankintakokonaisuudet, jotka alittavat hankintalain kynnysarvot, eivät ole hankintalain piirissä</a:t>
            </a:r>
          </a:p>
          <a:p>
            <a:r>
              <a:rPr lang="fi-FI" dirty="0"/>
              <a:t>Niitä ohjaavat:</a:t>
            </a:r>
          </a:p>
          <a:p>
            <a:pPr marL="800100" lvl="1" indent="-342900">
              <a:spcBef>
                <a:spcPts val="1200"/>
              </a:spcBef>
              <a:buAutoNum type="arabicPeriod"/>
            </a:pPr>
            <a:r>
              <a:rPr lang="fi-FI" b="1" dirty="0"/>
              <a:t>Kunnan tai hyvinvointialueen omat hankintaohjeet</a:t>
            </a:r>
          </a:p>
          <a:p>
            <a:pPr marL="800100" lvl="1" indent="-342900">
              <a:buAutoNum type="arabicPeriod"/>
            </a:pPr>
            <a:r>
              <a:rPr lang="fi-FI" b="1" dirty="0"/>
              <a:t>Yleiset oikeusperiaatteet:</a:t>
            </a:r>
          </a:p>
          <a:p>
            <a:pPr>
              <a:spcBef>
                <a:spcPts val="3000"/>
              </a:spcBef>
            </a:pPr>
            <a:endParaRPr lang="fi-FI" dirty="0"/>
          </a:p>
          <a:p>
            <a:pPr>
              <a:spcBef>
                <a:spcPts val="3000"/>
              </a:spcBef>
            </a:pPr>
            <a:r>
              <a:rPr lang="fi-FI" dirty="0"/>
              <a:t>Pienhankintojen kilpailuttaminen on kevyempää kuin hankintalaissa – kunta tai hyvinvointialue voi määritellä hankintaohjeessaan, mitkä kokonaisuudet kilpailutetaan avoimesti</a:t>
            </a:r>
          </a:p>
          <a:p>
            <a:r>
              <a:rPr lang="fi-FI" dirty="0"/>
              <a:t>Kunnassa tai hyvinvointialueella voidaan myös esim. suoraan kysyä tarjouksia tietyistä hankinnoista ilman avointa kilpailutusta, mikäli se on määritelty hankintaohjeessa</a:t>
            </a:r>
          </a:p>
        </p:txBody>
      </p:sp>
      <p:sp>
        <p:nvSpPr>
          <p:cNvPr id="7" name="Tekstiruutu 6">
            <a:extLst>
              <a:ext uri="{FF2B5EF4-FFF2-40B4-BE49-F238E27FC236}">
                <a16:creationId xmlns:a16="http://schemas.microsoft.com/office/drawing/2014/main" id="{C12A7AEE-DBB4-08C5-4771-9C8FCC3F6757}"/>
              </a:ext>
            </a:extLst>
          </p:cNvPr>
          <p:cNvSpPr txBox="1"/>
          <p:nvPr/>
        </p:nvSpPr>
        <p:spPr>
          <a:xfrm>
            <a:off x="3615635" y="1298215"/>
            <a:ext cx="857780" cy="338554"/>
          </a:xfrm>
          <a:prstGeom prst="rect">
            <a:avLst/>
          </a:prstGeom>
          <a:noFill/>
        </p:spPr>
        <p:txBody>
          <a:bodyPr wrap="square" anchor="ctr">
            <a:spAutoFit/>
          </a:bodyPr>
          <a:lstStyle/>
          <a:p>
            <a:pPr algn="ctr"/>
            <a:r>
              <a:rPr lang="fi-FI" sz="1600" b="1" spc="300" dirty="0">
                <a:solidFill>
                  <a:schemeClr val="bg1"/>
                </a:solidFill>
              </a:rPr>
              <a:t>1/2</a:t>
            </a:r>
          </a:p>
        </p:txBody>
      </p:sp>
      <p:graphicFrame>
        <p:nvGraphicFramePr>
          <p:cNvPr id="9" name="Kaaviokuva 8" descr="Avoimuus, tasapuolisuus, syrjimättömyys ja suhteellisuus.">
            <a:extLst>
              <a:ext uri="{FF2B5EF4-FFF2-40B4-BE49-F238E27FC236}">
                <a16:creationId xmlns:a16="http://schemas.microsoft.com/office/drawing/2014/main" id="{5F93FBF7-0213-8AB6-A66E-268F7C704DB9}"/>
              </a:ext>
            </a:extLst>
          </p:cNvPr>
          <p:cNvGraphicFramePr/>
          <p:nvPr>
            <p:extLst>
              <p:ext uri="{D42A27DB-BD31-4B8C-83A1-F6EECF244321}">
                <p14:modId xmlns:p14="http://schemas.microsoft.com/office/powerpoint/2010/main" val="3943195772"/>
              </p:ext>
            </p:extLst>
          </p:nvPr>
        </p:nvGraphicFramePr>
        <p:xfrm>
          <a:off x="706791" y="4514257"/>
          <a:ext cx="5817687" cy="1853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54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181B-D832-F9F3-91AD-5BCFAB80F3E7}"/>
            </a:ext>
          </a:extLst>
        </p:cNvPr>
        <p:cNvGrpSpPr/>
        <p:nvPr/>
      </p:nvGrpSpPr>
      <p:grpSpPr>
        <a:xfrm>
          <a:off x="0" y="0"/>
          <a:ext cx="0" cy="0"/>
          <a:chOff x="0" y="0"/>
          <a:chExt cx="0" cy="0"/>
        </a:xfrm>
      </p:grpSpPr>
      <p:sp>
        <p:nvSpPr>
          <p:cNvPr id="13" name="Ellipsi 12">
            <a:extLst>
              <a:ext uri="{FF2B5EF4-FFF2-40B4-BE49-F238E27FC236}">
                <a16:creationId xmlns:a16="http://schemas.microsoft.com/office/drawing/2014/main" id="{C8AD75DA-9A9E-6B04-F6F6-FDE126F4785A}"/>
              </a:ext>
              <a:ext uri="{C183D7F6-B498-43B3-948B-1728B52AA6E4}">
                <adec:decorative xmlns:adec="http://schemas.microsoft.com/office/drawing/2017/decorative" val="1"/>
              </a:ext>
            </a:extLst>
          </p:cNvPr>
          <p:cNvSpPr/>
          <p:nvPr/>
        </p:nvSpPr>
        <p:spPr>
          <a:xfrm>
            <a:off x="6903219" y="2286350"/>
            <a:ext cx="3493975" cy="3493975"/>
          </a:xfrm>
          <a:prstGeom prst="ellipse">
            <a:avLst/>
          </a:prstGeom>
          <a:solidFill>
            <a:schemeClr val="tx1"/>
          </a:solidFill>
          <a:ln w="0" cap="flat">
            <a:noFill/>
            <a:prstDash val="solid"/>
            <a:miter/>
          </a:ln>
        </p:spPr>
        <p:txBody>
          <a:bodyPr rtlCol="0" anchor="ctr"/>
          <a:lstStyle/>
          <a:p>
            <a:pPr algn="l"/>
            <a:endParaRPr lang="fi-FI"/>
          </a:p>
        </p:txBody>
      </p:sp>
      <p:sp>
        <p:nvSpPr>
          <p:cNvPr id="3" name="Sisällön paikkamerkki 2">
            <a:extLst>
              <a:ext uri="{FF2B5EF4-FFF2-40B4-BE49-F238E27FC236}">
                <a16:creationId xmlns:a16="http://schemas.microsoft.com/office/drawing/2014/main" id="{7897D35B-D768-3A54-9BAC-366C8B327CB0}"/>
              </a:ext>
            </a:extLst>
          </p:cNvPr>
          <p:cNvSpPr>
            <a:spLocks noGrp="1"/>
          </p:cNvSpPr>
          <p:nvPr>
            <p:ph idx="1"/>
          </p:nvPr>
        </p:nvSpPr>
        <p:spPr>
          <a:xfrm>
            <a:off x="838201" y="2052380"/>
            <a:ext cx="5473699" cy="3961917"/>
          </a:xfrm>
        </p:spPr>
        <p:txBody>
          <a:bodyPr numCol="1" spcCol="360000">
            <a:normAutofit/>
          </a:bodyPr>
          <a:lstStyle/>
          <a:p>
            <a:pPr>
              <a:spcAft>
                <a:spcPts val="1200"/>
              </a:spcAft>
            </a:pPr>
            <a:r>
              <a:rPr lang="fi-FI" dirty="0"/>
              <a:t>Kunta tai hyvinvointialue voi </a:t>
            </a:r>
            <a:r>
              <a:rPr lang="fi-FI" b="1" dirty="0"/>
              <a:t>hankintaohjeessaan määrittää oman kynnysarvon</a:t>
            </a:r>
            <a:r>
              <a:rPr lang="fi-FI" dirty="0"/>
              <a:t>, joka määrittelee, mitkä kokonaisuudet kilpailutetaan ja mitkä jäävät vapaammin hankittaviksi</a:t>
            </a:r>
          </a:p>
          <a:p>
            <a:pPr>
              <a:spcAft>
                <a:spcPts val="1200"/>
              </a:spcAft>
              <a:buClr>
                <a:schemeClr val="bg1"/>
              </a:buClr>
            </a:pPr>
            <a:r>
              <a:rPr lang="fi-FI" dirty="0"/>
              <a:t>On hyvä muistaa, että myöskään pienhankinnoissa ei ole mahdollista asettaa </a:t>
            </a:r>
            <a:r>
              <a:rPr lang="fi-FI" b="1" dirty="0"/>
              <a:t>paikallisuuteen perustuvia kriteereitä</a:t>
            </a:r>
          </a:p>
          <a:p>
            <a:pPr lvl="1">
              <a:spcBef>
                <a:spcPts val="0"/>
              </a:spcBef>
            </a:pPr>
            <a:r>
              <a:rPr lang="fi-FI" dirty="0"/>
              <a:t>Tarjouksia voidaan kuitenkin kysyä esim. oman alueen pienemmiltä yrityksiltä, mikäli kunnan hankintaohje sen sallii</a:t>
            </a:r>
          </a:p>
          <a:p>
            <a:pPr>
              <a:spcAft>
                <a:spcPts val="1200"/>
              </a:spcAft>
            </a:pPr>
            <a:endParaRPr lang="fi-FI" sz="1600" dirty="0"/>
          </a:p>
        </p:txBody>
      </p:sp>
      <p:grpSp>
        <p:nvGrpSpPr>
          <p:cNvPr id="6" name="Ryhmä 5">
            <a:extLst>
              <a:ext uri="{FF2B5EF4-FFF2-40B4-BE49-F238E27FC236}">
                <a16:creationId xmlns:a16="http://schemas.microsoft.com/office/drawing/2014/main" id="{DB6851FC-7C03-5036-41F8-3760FC68325B}"/>
              </a:ext>
              <a:ext uri="{C183D7F6-B498-43B3-948B-1728B52AA6E4}">
                <adec:decorative xmlns:adec="http://schemas.microsoft.com/office/drawing/2017/decorative" val="1"/>
              </a:ext>
            </a:extLst>
          </p:cNvPr>
          <p:cNvGrpSpPr/>
          <p:nvPr/>
        </p:nvGrpSpPr>
        <p:grpSpPr>
          <a:xfrm>
            <a:off x="3615635" y="1192314"/>
            <a:ext cx="857780" cy="550356"/>
            <a:chOff x="3615635" y="1192314"/>
            <a:chExt cx="857780" cy="550356"/>
          </a:xfrm>
        </p:grpSpPr>
        <p:pic>
          <p:nvPicPr>
            <p:cNvPr id="4" name="Kuva 3">
              <a:extLst>
                <a:ext uri="{FF2B5EF4-FFF2-40B4-BE49-F238E27FC236}">
                  <a16:creationId xmlns:a16="http://schemas.microsoft.com/office/drawing/2014/main" id="{5FD233B2-0E4F-B915-C5F6-08037A4A2B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9937" y="1192314"/>
              <a:ext cx="563779" cy="550356"/>
            </a:xfrm>
            <a:prstGeom prst="rect">
              <a:avLst/>
            </a:prstGeom>
          </p:spPr>
        </p:pic>
        <p:sp>
          <p:nvSpPr>
            <p:cNvPr id="5" name="Tekstiruutu 4">
              <a:extLst>
                <a:ext uri="{FF2B5EF4-FFF2-40B4-BE49-F238E27FC236}">
                  <a16:creationId xmlns:a16="http://schemas.microsoft.com/office/drawing/2014/main" id="{F1CA81F8-E0F6-2B6D-7214-05A1A1DA13A1}"/>
                </a:ext>
              </a:extLst>
            </p:cNvPr>
            <p:cNvSpPr txBox="1"/>
            <p:nvPr/>
          </p:nvSpPr>
          <p:spPr>
            <a:xfrm>
              <a:off x="3615635" y="1298215"/>
              <a:ext cx="857780" cy="338554"/>
            </a:xfrm>
            <a:prstGeom prst="rect">
              <a:avLst/>
            </a:prstGeom>
            <a:noFill/>
          </p:spPr>
          <p:txBody>
            <a:bodyPr wrap="square" anchor="ctr">
              <a:spAutoFit/>
            </a:bodyPr>
            <a:lstStyle/>
            <a:p>
              <a:pPr algn="ctr"/>
              <a:r>
                <a:rPr lang="fi-FI" sz="1600" b="1" spc="300" dirty="0">
                  <a:solidFill>
                    <a:schemeClr val="bg1"/>
                  </a:solidFill>
                </a:rPr>
                <a:t>2/2</a:t>
              </a:r>
            </a:p>
          </p:txBody>
        </p:sp>
      </p:grpSp>
      <p:sp>
        <p:nvSpPr>
          <p:cNvPr id="12" name="Tekstiruutu 11">
            <a:extLst>
              <a:ext uri="{FF2B5EF4-FFF2-40B4-BE49-F238E27FC236}">
                <a16:creationId xmlns:a16="http://schemas.microsoft.com/office/drawing/2014/main" id="{2FA90E57-0BC4-F10C-2ECD-E6F927B8D2BC}"/>
              </a:ext>
            </a:extLst>
          </p:cNvPr>
          <p:cNvSpPr txBox="1"/>
          <p:nvPr/>
        </p:nvSpPr>
        <p:spPr>
          <a:xfrm>
            <a:off x="7179831" y="3454371"/>
            <a:ext cx="2940750" cy="1477328"/>
          </a:xfrm>
          <a:prstGeom prst="rect">
            <a:avLst/>
          </a:prstGeom>
          <a:noFill/>
        </p:spPr>
        <p:txBody>
          <a:bodyPr wrap="square">
            <a:spAutoFit/>
          </a:bodyPr>
          <a:lstStyle/>
          <a:p>
            <a:pPr marL="0" indent="0" algn="ctr">
              <a:buNone/>
            </a:pPr>
            <a:r>
              <a:rPr lang="fi-FI" b="1" dirty="0">
                <a:solidFill>
                  <a:schemeClr val="bg1"/>
                </a:solidFill>
              </a:rPr>
              <a:t>Tärkeää on siis määrittää oma hankintaohje ja kynnysarvo sekä ottaa huomioon paikallisuuden näkökulma</a:t>
            </a:r>
          </a:p>
        </p:txBody>
      </p:sp>
      <p:sp>
        <p:nvSpPr>
          <p:cNvPr id="14" name="Tekstiruutu 13">
            <a:extLst>
              <a:ext uri="{FF2B5EF4-FFF2-40B4-BE49-F238E27FC236}">
                <a16:creationId xmlns:a16="http://schemas.microsoft.com/office/drawing/2014/main" id="{3EF5E2E4-60A7-1CBC-BAF9-A261D8C41767}"/>
              </a:ext>
            </a:extLst>
          </p:cNvPr>
          <p:cNvSpPr txBox="1"/>
          <p:nvPr/>
        </p:nvSpPr>
        <p:spPr>
          <a:xfrm>
            <a:off x="721241" y="3315222"/>
            <a:ext cx="611855" cy="584775"/>
          </a:xfrm>
          <a:prstGeom prst="rect">
            <a:avLst/>
          </a:prstGeom>
          <a:noFill/>
        </p:spPr>
        <p:txBody>
          <a:bodyPr wrap="square" rtlCol="0">
            <a:spAutoFit/>
          </a:bodyPr>
          <a:lstStyle/>
          <a:p>
            <a:r>
              <a:rPr lang="fi-FI" sz="3200" b="1" dirty="0"/>
              <a:t>!</a:t>
            </a:r>
          </a:p>
        </p:txBody>
      </p:sp>
      <p:sp>
        <p:nvSpPr>
          <p:cNvPr id="9" name="Otsikko 8">
            <a:extLst>
              <a:ext uri="{FF2B5EF4-FFF2-40B4-BE49-F238E27FC236}">
                <a16:creationId xmlns:a16="http://schemas.microsoft.com/office/drawing/2014/main" id="{391A97E1-8B51-17E4-6804-0CA690FA042C}"/>
              </a:ext>
            </a:extLst>
          </p:cNvPr>
          <p:cNvSpPr>
            <a:spLocks noGrp="1"/>
          </p:cNvSpPr>
          <p:nvPr>
            <p:ph type="title"/>
          </p:nvPr>
        </p:nvSpPr>
        <p:spPr/>
        <p:txBody>
          <a:bodyPr/>
          <a:lstStyle/>
          <a:p>
            <a:r>
              <a:rPr lang="fi-FI" dirty="0"/>
              <a:t>Pienhankinnat</a:t>
            </a:r>
          </a:p>
        </p:txBody>
      </p:sp>
    </p:spTree>
    <p:extLst>
      <p:ext uri="{BB962C8B-B14F-4D97-AF65-F5344CB8AC3E}">
        <p14:creationId xmlns:p14="http://schemas.microsoft.com/office/powerpoint/2010/main" val="23788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4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343466"/>
            <a:ext cx="8777748" cy="754165"/>
          </a:xfrm>
        </p:spPr>
        <p:txBody>
          <a:bodyPr/>
          <a:lstStyle/>
          <a:p>
            <a:r>
              <a:rPr lang="fi-FI" dirty="0"/>
              <a:t>Mitä hankitaan?</a:t>
            </a:r>
            <a:endParaRPr lang="en-GB" dirty="0"/>
          </a:p>
        </p:txBody>
      </p:sp>
      <p:sp>
        <p:nvSpPr>
          <p:cNvPr id="4" name="Sisällön paikkamerkki 2">
            <a:extLst>
              <a:ext uri="{FF2B5EF4-FFF2-40B4-BE49-F238E27FC236}">
                <a16:creationId xmlns:a16="http://schemas.microsoft.com/office/drawing/2014/main" id="{A051EF47-7C88-5C79-B07A-830A9431197A}"/>
              </a:ext>
            </a:extLst>
          </p:cNvPr>
          <p:cNvSpPr txBox="1">
            <a:spLocks/>
          </p:cNvSpPr>
          <p:nvPr/>
        </p:nvSpPr>
        <p:spPr>
          <a:xfrm>
            <a:off x="2150533" y="2410255"/>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Vesi- ja jätehuollon hankinnat</a:t>
            </a:r>
          </a:p>
        </p:txBody>
      </p:sp>
      <p:sp>
        <p:nvSpPr>
          <p:cNvPr id="5" name="Sisällön paikkamerkki 2">
            <a:extLst>
              <a:ext uri="{FF2B5EF4-FFF2-40B4-BE49-F238E27FC236}">
                <a16:creationId xmlns:a16="http://schemas.microsoft.com/office/drawing/2014/main" id="{64E50164-C3E8-2C47-0727-3DE0F5ECFBAE}"/>
              </a:ext>
            </a:extLst>
          </p:cNvPr>
          <p:cNvSpPr txBox="1">
            <a:spLocks/>
          </p:cNvSpPr>
          <p:nvPr/>
        </p:nvSpPr>
        <p:spPr>
          <a:xfrm>
            <a:off x="5130799" y="2410255"/>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Liikenteen, liikkumisen ja logistiikan hankinnat</a:t>
            </a:r>
          </a:p>
        </p:txBody>
      </p:sp>
      <p:sp>
        <p:nvSpPr>
          <p:cNvPr id="6" name="Sisällön paikkamerkki 2">
            <a:extLst>
              <a:ext uri="{FF2B5EF4-FFF2-40B4-BE49-F238E27FC236}">
                <a16:creationId xmlns:a16="http://schemas.microsoft.com/office/drawing/2014/main" id="{29282EEB-E272-F40D-853A-04F6F77CEB01}"/>
              </a:ext>
            </a:extLst>
          </p:cNvPr>
          <p:cNvSpPr txBox="1">
            <a:spLocks/>
          </p:cNvSpPr>
          <p:nvPr/>
        </p:nvSpPr>
        <p:spPr>
          <a:xfrm>
            <a:off x="8111065" y="2410255"/>
            <a:ext cx="2336800"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Palvelut, kuten siivous-, talous- ja palkanlaskentapalvelut sekä vuokratyö</a:t>
            </a:r>
          </a:p>
        </p:txBody>
      </p:sp>
      <p:sp>
        <p:nvSpPr>
          <p:cNvPr id="7" name="Sisällön paikkamerkki 2">
            <a:extLst>
              <a:ext uri="{FF2B5EF4-FFF2-40B4-BE49-F238E27FC236}">
                <a16:creationId xmlns:a16="http://schemas.microsoft.com/office/drawing/2014/main" id="{006E3F6B-EF9F-BA99-723E-6DF615864AB3}"/>
              </a:ext>
            </a:extLst>
          </p:cNvPr>
          <p:cNvSpPr txBox="1">
            <a:spLocks/>
          </p:cNvSpPr>
          <p:nvPr/>
        </p:nvSpPr>
        <p:spPr>
          <a:xfrm>
            <a:off x="694266" y="4233522"/>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Sivistyksen ja opetuksen hankinnat</a:t>
            </a:r>
          </a:p>
        </p:txBody>
      </p:sp>
      <p:sp>
        <p:nvSpPr>
          <p:cNvPr id="8" name="Sisällön paikkamerkki 2">
            <a:extLst>
              <a:ext uri="{FF2B5EF4-FFF2-40B4-BE49-F238E27FC236}">
                <a16:creationId xmlns:a16="http://schemas.microsoft.com/office/drawing/2014/main" id="{F2265A01-8D0C-F355-4395-48F0648505A0}"/>
              </a:ext>
            </a:extLst>
          </p:cNvPr>
          <p:cNvSpPr txBox="1">
            <a:spLocks/>
          </p:cNvSpPr>
          <p:nvPr/>
        </p:nvSpPr>
        <p:spPr>
          <a:xfrm>
            <a:off x="3581398" y="4233522"/>
            <a:ext cx="2133601"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Sosiaali- ja terveydenhuollon palvelut sekä hoitotarvikkeet ja laitteet</a:t>
            </a:r>
          </a:p>
        </p:txBody>
      </p:sp>
      <p:sp>
        <p:nvSpPr>
          <p:cNvPr id="9" name="Sisällön paikkamerkki 2">
            <a:extLst>
              <a:ext uri="{FF2B5EF4-FFF2-40B4-BE49-F238E27FC236}">
                <a16:creationId xmlns:a16="http://schemas.microsoft.com/office/drawing/2014/main" id="{06E35834-A8AC-8E92-2FEE-C97861C07FF4}"/>
              </a:ext>
            </a:extLst>
          </p:cNvPr>
          <p:cNvSpPr txBox="1">
            <a:spLocks/>
          </p:cNvSpPr>
          <p:nvPr/>
        </p:nvSpPr>
        <p:spPr>
          <a:xfrm>
            <a:off x="6794497" y="4233522"/>
            <a:ext cx="1667935"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Turvallisuuden hankinnat</a:t>
            </a:r>
          </a:p>
        </p:txBody>
      </p:sp>
      <p:sp>
        <p:nvSpPr>
          <p:cNvPr id="10" name="Sisällön paikkamerkki 2">
            <a:extLst>
              <a:ext uri="{FF2B5EF4-FFF2-40B4-BE49-F238E27FC236}">
                <a16:creationId xmlns:a16="http://schemas.microsoft.com/office/drawing/2014/main" id="{B51830AB-AD78-8FBB-8B5D-5D9E8E594A78}"/>
              </a:ext>
            </a:extLst>
          </p:cNvPr>
          <p:cNvSpPr txBox="1">
            <a:spLocks/>
          </p:cNvSpPr>
          <p:nvPr/>
        </p:nvSpPr>
        <p:spPr>
          <a:xfrm>
            <a:off x="9541930" y="4233522"/>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ICT:n, tietojärjestelmien ja teknologian hankinnat</a:t>
            </a:r>
          </a:p>
        </p:txBody>
      </p:sp>
      <p:sp>
        <p:nvSpPr>
          <p:cNvPr id="11" name="Sisällön paikkamerkki 2">
            <a:extLst>
              <a:ext uri="{FF2B5EF4-FFF2-40B4-BE49-F238E27FC236}">
                <a16:creationId xmlns:a16="http://schemas.microsoft.com/office/drawing/2014/main" id="{B6416E09-3C59-F2D6-B1DA-C422DD139F85}"/>
              </a:ext>
            </a:extLst>
          </p:cNvPr>
          <p:cNvSpPr txBox="1">
            <a:spLocks/>
          </p:cNvSpPr>
          <p:nvPr/>
        </p:nvSpPr>
        <p:spPr>
          <a:xfrm>
            <a:off x="2150533" y="6006606"/>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Rakentamisen ja infran hankinnat</a:t>
            </a:r>
          </a:p>
        </p:txBody>
      </p:sp>
      <p:sp>
        <p:nvSpPr>
          <p:cNvPr id="12" name="Sisällön paikkamerkki 2">
            <a:extLst>
              <a:ext uri="{FF2B5EF4-FFF2-40B4-BE49-F238E27FC236}">
                <a16:creationId xmlns:a16="http://schemas.microsoft.com/office/drawing/2014/main" id="{9DA5B7B1-72C1-FF4F-88DE-CF758AA51114}"/>
              </a:ext>
            </a:extLst>
          </p:cNvPr>
          <p:cNvSpPr txBox="1">
            <a:spLocks/>
          </p:cNvSpPr>
          <p:nvPr/>
        </p:nvSpPr>
        <p:spPr>
          <a:xfrm>
            <a:off x="5130799" y="6006606"/>
            <a:ext cx="1947333"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Elintarvikkeiden ja ruokahuollon hankinnat</a:t>
            </a:r>
          </a:p>
        </p:txBody>
      </p:sp>
      <p:sp>
        <p:nvSpPr>
          <p:cNvPr id="13" name="Sisällön paikkamerkki 2">
            <a:extLst>
              <a:ext uri="{FF2B5EF4-FFF2-40B4-BE49-F238E27FC236}">
                <a16:creationId xmlns:a16="http://schemas.microsoft.com/office/drawing/2014/main" id="{90C7BDC5-D935-9189-F1BC-CB0CFEE8F143}"/>
              </a:ext>
            </a:extLst>
          </p:cNvPr>
          <p:cNvSpPr txBox="1">
            <a:spLocks/>
          </p:cNvSpPr>
          <p:nvPr/>
        </p:nvSpPr>
        <p:spPr>
          <a:xfrm>
            <a:off x="8079991" y="6006606"/>
            <a:ext cx="1828802" cy="851394"/>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1100" b="1" dirty="0"/>
              <a:t>Energiatuotannon hankinnat</a:t>
            </a:r>
          </a:p>
        </p:txBody>
      </p:sp>
      <p:sp>
        <p:nvSpPr>
          <p:cNvPr id="24" name="Vapaamuotoinen: Muoto 23">
            <a:extLst>
              <a:ext uri="{FF2B5EF4-FFF2-40B4-BE49-F238E27FC236}">
                <a16:creationId xmlns:a16="http://schemas.microsoft.com/office/drawing/2014/main" id="{A10B0D6B-47C8-8B99-84B1-1B4CAD25D574}"/>
              </a:ext>
              <a:ext uri="{C183D7F6-B498-43B3-948B-1728B52AA6E4}">
                <adec:decorative xmlns:adec="http://schemas.microsoft.com/office/drawing/2017/decorative" val="1"/>
              </a:ext>
            </a:extLst>
          </p:cNvPr>
          <p:cNvSpPr/>
          <p:nvPr/>
        </p:nvSpPr>
        <p:spPr>
          <a:xfrm>
            <a:off x="1225162" y="3200565"/>
            <a:ext cx="793914" cy="786858"/>
          </a:xfrm>
          <a:custGeom>
            <a:avLst/>
            <a:gdLst>
              <a:gd name="connsiteX0" fmla="*/ 396957 w 793914"/>
              <a:gd name="connsiteY0" fmla="*/ 786859 h 786858"/>
              <a:gd name="connsiteX1" fmla="*/ 793915 w 793914"/>
              <a:gd name="connsiteY1" fmla="*/ 393430 h 786858"/>
              <a:gd name="connsiteX2" fmla="*/ 396957 w 793914"/>
              <a:gd name="connsiteY2" fmla="*/ 0 h 786858"/>
              <a:gd name="connsiteX3" fmla="*/ 0 w 793914"/>
              <a:gd name="connsiteY3" fmla="*/ 393430 h 786858"/>
              <a:gd name="connsiteX4" fmla="*/ 396957 w 793914"/>
              <a:gd name="connsiteY4" fmla="*/ 786859 h 78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914" h="786858">
                <a:moveTo>
                  <a:pt x="396957" y="786859"/>
                </a:moveTo>
                <a:cubicBezTo>
                  <a:pt x="616176" y="786859"/>
                  <a:pt x="793915" y="610693"/>
                  <a:pt x="793915" y="393430"/>
                </a:cubicBezTo>
                <a:cubicBezTo>
                  <a:pt x="793915" y="176166"/>
                  <a:pt x="616176" y="0"/>
                  <a:pt x="396957" y="0"/>
                </a:cubicBezTo>
                <a:cubicBezTo>
                  <a:pt x="177739" y="0"/>
                  <a:pt x="0" y="176166"/>
                  <a:pt x="0" y="393430"/>
                </a:cubicBezTo>
                <a:cubicBezTo>
                  <a:pt x="0" y="610693"/>
                  <a:pt x="177692" y="786859"/>
                  <a:pt x="396957" y="786859"/>
                </a:cubicBezTo>
              </a:path>
            </a:pathLst>
          </a:custGeom>
          <a:solidFill>
            <a:srgbClr val="EBF2DB"/>
          </a:solidFill>
          <a:ln w="4763"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6077C9D8-D9AE-8A1D-CE09-1E912EE45929}"/>
              </a:ext>
              <a:ext uri="{C183D7F6-B498-43B3-948B-1728B52AA6E4}">
                <adec:decorative xmlns:adec="http://schemas.microsoft.com/office/drawing/2017/decorative" val="1"/>
              </a:ext>
            </a:extLst>
          </p:cNvPr>
          <p:cNvSpPr/>
          <p:nvPr/>
        </p:nvSpPr>
        <p:spPr>
          <a:xfrm>
            <a:off x="7242097" y="3290554"/>
            <a:ext cx="770511" cy="763663"/>
          </a:xfrm>
          <a:custGeom>
            <a:avLst/>
            <a:gdLst>
              <a:gd name="connsiteX0" fmla="*/ 385256 w 770511"/>
              <a:gd name="connsiteY0" fmla="*/ 763663 h 763663"/>
              <a:gd name="connsiteX1" fmla="*/ 770512 w 770511"/>
              <a:gd name="connsiteY1" fmla="*/ 381832 h 763663"/>
              <a:gd name="connsiteX2" fmla="*/ 385256 w 770511"/>
              <a:gd name="connsiteY2" fmla="*/ 0 h 763663"/>
              <a:gd name="connsiteX3" fmla="*/ 0 w 770511"/>
              <a:gd name="connsiteY3" fmla="*/ 381832 h 763663"/>
              <a:gd name="connsiteX4" fmla="*/ 385256 w 770511"/>
              <a:gd name="connsiteY4" fmla="*/ 763663 h 76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11" h="763663">
                <a:moveTo>
                  <a:pt x="385256" y="763663"/>
                </a:moveTo>
                <a:cubicBezTo>
                  <a:pt x="598012" y="763663"/>
                  <a:pt x="770512" y="592691"/>
                  <a:pt x="770512" y="381832"/>
                </a:cubicBezTo>
                <a:cubicBezTo>
                  <a:pt x="770512" y="170973"/>
                  <a:pt x="598012" y="0"/>
                  <a:pt x="385256" y="0"/>
                </a:cubicBezTo>
                <a:cubicBezTo>
                  <a:pt x="172500" y="0"/>
                  <a:pt x="0" y="170927"/>
                  <a:pt x="0" y="381832"/>
                </a:cubicBezTo>
                <a:cubicBezTo>
                  <a:pt x="0" y="592737"/>
                  <a:pt x="172454" y="763663"/>
                  <a:pt x="385256" y="763663"/>
                </a:cubicBezTo>
              </a:path>
            </a:pathLst>
          </a:custGeom>
          <a:solidFill>
            <a:srgbClr val="F7F0E8"/>
          </a:solidFill>
          <a:ln w="4620"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E1A1CE8-09A7-ADF6-DD50-CEDAABD35591}"/>
              </a:ext>
              <a:ext uri="{C183D7F6-B498-43B3-948B-1728B52AA6E4}">
                <adec:decorative xmlns:adec="http://schemas.microsoft.com/office/drawing/2017/decorative" val="1"/>
              </a:ext>
            </a:extLst>
          </p:cNvPr>
          <p:cNvSpPr/>
          <p:nvPr/>
        </p:nvSpPr>
        <p:spPr>
          <a:xfrm>
            <a:off x="7315205" y="3222581"/>
            <a:ext cx="695228" cy="841584"/>
          </a:xfrm>
          <a:custGeom>
            <a:avLst/>
            <a:gdLst>
              <a:gd name="connsiteX0" fmla="*/ 474467 w 695228"/>
              <a:gd name="connsiteY0" fmla="*/ 732060 h 841584"/>
              <a:gd name="connsiteX1" fmla="*/ 347637 w 695228"/>
              <a:gd name="connsiteY1" fmla="*/ 821179 h 841584"/>
              <a:gd name="connsiteX2" fmla="*/ 225573 w 695228"/>
              <a:gd name="connsiteY2" fmla="*/ 735438 h 841584"/>
              <a:gd name="connsiteX3" fmla="*/ 16704 w 695228"/>
              <a:gd name="connsiteY3" fmla="*/ 333478 h 841584"/>
              <a:gd name="connsiteX4" fmla="*/ 16704 w 695228"/>
              <a:gd name="connsiteY4" fmla="*/ 168521 h 841584"/>
              <a:gd name="connsiteX5" fmla="*/ 320754 w 695228"/>
              <a:gd name="connsiteY5" fmla="*/ 40626 h 841584"/>
              <a:gd name="connsiteX6" fmla="*/ 349673 w 695228"/>
              <a:gd name="connsiteY6" fmla="*/ 20498 h 841584"/>
              <a:gd name="connsiteX7" fmla="*/ 367118 w 695228"/>
              <a:gd name="connsiteY7" fmla="*/ 33130 h 841584"/>
              <a:gd name="connsiteX8" fmla="*/ 671908 w 695228"/>
              <a:gd name="connsiteY8" fmla="*/ 167086 h 841584"/>
              <a:gd name="connsiteX9" fmla="*/ 678478 w 695228"/>
              <a:gd name="connsiteY9" fmla="*/ 168428 h 841584"/>
              <a:gd name="connsiteX10" fmla="*/ 678478 w 695228"/>
              <a:gd name="connsiteY10" fmla="*/ 339355 h 841584"/>
              <a:gd name="connsiteX11" fmla="*/ 474421 w 695228"/>
              <a:gd name="connsiteY11" fmla="*/ 732060 h 841584"/>
              <a:gd name="connsiteX12" fmla="*/ 695228 w 695228"/>
              <a:gd name="connsiteY12" fmla="*/ 339355 h 841584"/>
              <a:gd name="connsiteX13" fmla="*/ 695228 w 695228"/>
              <a:gd name="connsiteY13" fmla="*/ 154778 h 841584"/>
              <a:gd name="connsiteX14" fmla="*/ 675285 w 695228"/>
              <a:gd name="connsiteY14" fmla="*/ 150706 h 841584"/>
              <a:gd name="connsiteX15" fmla="*/ 376927 w 695228"/>
              <a:gd name="connsiteY15" fmla="*/ 19573 h 841584"/>
              <a:gd name="connsiteX16" fmla="*/ 349858 w 695228"/>
              <a:gd name="connsiteY16" fmla="*/ 0 h 841584"/>
              <a:gd name="connsiteX17" fmla="*/ 311222 w 695228"/>
              <a:gd name="connsiteY17" fmla="*/ 26930 h 841584"/>
              <a:gd name="connsiteX18" fmla="*/ 10596 w 695228"/>
              <a:gd name="connsiteY18" fmla="*/ 152696 h 841584"/>
              <a:gd name="connsiteX19" fmla="*/ 0 w 695228"/>
              <a:gd name="connsiteY19" fmla="*/ 154639 h 841584"/>
              <a:gd name="connsiteX20" fmla="*/ 0 w 695228"/>
              <a:gd name="connsiteY20" fmla="*/ 333478 h 841584"/>
              <a:gd name="connsiteX21" fmla="*/ 215949 w 695228"/>
              <a:gd name="connsiteY21" fmla="*/ 749088 h 841584"/>
              <a:gd name="connsiteX22" fmla="*/ 347591 w 695228"/>
              <a:gd name="connsiteY22" fmla="*/ 841584 h 841584"/>
              <a:gd name="connsiteX23" fmla="*/ 484046 w 695228"/>
              <a:gd name="connsiteY23" fmla="*/ 745710 h 841584"/>
              <a:gd name="connsiteX24" fmla="*/ 695182 w 695228"/>
              <a:gd name="connsiteY24" fmla="*/ 339308 h 8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5228" h="841584">
                <a:moveTo>
                  <a:pt x="474467" y="732060"/>
                </a:moveTo>
                <a:lnTo>
                  <a:pt x="347637" y="821179"/>
                </a:lnTo>
                <a:lnTo>
                  <a:pt x="225573" y="735438"/>
                </a:lnTo>
                <a:cubicBezTo>
                  <a:pt x="94810" y="643543"/>
                  <a:pt x="16704" y="493300"/>
                  <a:pt x="16704" y="333478"/>
                </a:cubicBezTo>
                <a:lnTo>
                  <a:pt x="16704" y="168521"/>
                </a:lnTo>
                <a:cubicBezTo>
                  <a:pt x="126645" y="147606"/>
                  <a:pt x="228905" y="104573"/>
                  <a:pt x="320754" y="40626"/>
                </a:cubicBezTo>
                <a:lnTo>
                  <a:pt x="349673" y="20498"/>
                </a:lnTo>
                <a:lnTo>
                  <a:pt x="367118" y="33130"/>
                </a:lnTo>
                <a:cubicBezTo>
                  <a:pt x="458642" y="99345"/>
                  <a:pt x="561180" y="144367"/>
                  <a:pt x="671908" y="167086"/>
                </a:cubicBezTo>
                <a:lnTo>
                  <a:pt x="678478" y="168428"/>
                </a:lnTo>
                <a:lnTo>
                  <a:pt x="678478" y="339355"/>
                </a:lnTo>
                <a:cubicBezTo>
                  <a:pt x="678478" y="495521"/>
                  <a:pt x="602177" y="642340"/>
                  <a:pt x="474421" y="732060"/>
                </a:cubicBezTo>
                <a:moveTo>
                  <a:pt x="695228" y="339355"/>
                </a:moveTo>
                <a:lnTo>
                  <a:pt x="695228" y="154778"/>
                </a:lnTo>
                <a:lnTo>
                  <a:pt x="675285" y="150706"/>
                </a:lnTo>
                <a:cubicBezTo>
                  <a:pt x="566918" y="128496"/>
                  <a:pt x="466555" y="84399"/>
                  <a:pt x="376927" y="19573"/>
                </a:cubicBezTo>
                <a:lnTo>
                  <a:pt x="349858" y="0"/>
                </a:lnTo>
                <a:lnTo>
                  <a:pt x="311222" y="26930"/>
                </a:lnTo>
                <a:cubicBezTo>
                  <a:pt x="220483" y="90137"/>
                  <a:pt x="119334" y="132429"/>
                  <a:pt x="10596" y="152696"/>
                </a:cubicBezTo>
                <a:lnTo>
                  <a:pt x="0" y="154639"/>
                </a:lnTo>
                <a:lnTo>
                  <a:pt x="0" y="333478"/>
                </a:lnTo>
                <a:cubicBezTo>
                  <a:pt x="0" y="498713"/>
                  <a:pt x="80744" y="654093"/>
                  <a:pt x="215949" y="749088"/>
                </a:cubicBezTo>
                <a:lnTo>
                  <a:pt x="347591" y="841584"/>
                </a:lnTo>
                <a:lnTo>
                  <a:pt x="484046" y="745710"/>
                </a:lnTo>
                <a:cubicBezTo>
                  <a:pt x="616243" y="652843"/>
                  <a:pt x="695182" y="500888"/>
                  <a:pt x="695182" y="339308"/>
                </a:cubicBezTo>
              </a:path>
            </a:pathLst>
          </a:custGeom>
          <a:solidFill>
            <a:srgbClr val="312783"/>
          </a:solidFill>
          <a:ln w="9240" cap="flat">
            <a:solidFill>
              <a:srgbClr val="312783"/>
            </a:solid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46ADB362-7D59-5A39-1196-77BC0DC1F395}"/>
              </a:ext>
              <a:ext uri="{C183D7F6-B498-43B3-948B-1728B52AA6E4}">
                <adec:decorative xmlns:adec="http://schemas.microsoft.com/office/drawing/2017/decorative" val="1"/>
              </a:ext>
            </a:extLst>
          </p:cNvPr>
          <p:cNvSpPr/>
          <p:nvPr/>
        </p:nvSpPr>
        <p:spPr>
          <a:xfrm>
            <a:off x="7463367" y="3475917"/>
            <a:ext cx="398859" cy="334912"/>
          </a:xfrm>
          <a:custGeom>
            <a:avLst/>
            <a:gdLst>
              <a:gd name="connsiteX0" fmla="*/ 143071 w 398859"/>
              <a:gd name="connsiteY0" fmla="*/ 311314 h 334912"/>
              <a:gd name="connsiteX1" fmla="*/ 23645 w 398859"/>
              <a:gd name="connsiteY1" fmla="*/ 191888 h 334912"/>
              <a:gd name="connsiteX2" fmla="*/ 79078 w 398859"/>
              <a:gd name="connsiteY2" fmla="*/ 136454 h 334912"/>
              <a:gd name="connsiteX3" fmla="*/ 143071 w 398859"/>
              <a:gd name="connsiteY3" fmla="*/ 200448 h 334912"/>
              <a:gd name="connsiteX4" fmla="*/ 319828 w 398859"/>
              <a:gd name="connsiteY4" fmla="*/ 23691 h 334912"/>
              <a:gd name="connsiteX5" fmla="*/ 375261 w 398859"/>
              <a:gd name="connsiteY5" fmla="*/ 79124 h 334912"/>
              <a:gd name="connsiteX6" fmla="*/ 143071 w 398859"/>
              <a:gd name="connsiteY6" fmla="*/ 311314 h 334912"/>
              <a:gd name="connsiteX7" fmla="*/ 143071 w 398859"/>
              <a:gd name="connsiteY7" fmla="*/ 176803 h 334912"/>
              <a:gd name="connsiteX8" fmla="*/ 79078 w 398859"/>
              <a:gd name="connsiteY8" fmla="*/ 112810 h 334912"/>
              <a:gd name="connsiteX9" fmla="*/ 0 w 398859"/>
              <a:gd name="connsiteY9" fmla="*/ 191888 h 334912"/>
              <a:gd name="connsiteX10" fmla="*/ 143025 w 398859"/>
              <a:gd name="connsiteY10" fmla="*/ 334913 h 334912"/>
              <a:gd name="connsiteX11" fmla="*/ 398860 w 398859"/>
              <a:gd name="connsiteY11" fmla="*/ 79078 h 334912"/>
              <a:gd name="connsiteX12" fmla="*/ 319782 w 398859"/>
              <a:gd name="connsiteY12" fmla="*/ 0 h 334912"/>
              <a:gd name="connsiteX13" fmla="*/ 143025 w 398859"/>
              <a:gd name="connsiteY13" fmla="*/ 176757 h 3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8859" h="334912">
                <a:moveTo>
                  <a:pt x="143071" y="311314"/>
                </a:moveTo>
                <a:lnTo>
                  <a:pt x="23645" y="191888"/>
                </a:lnTo>
                <a:lnTo>
                  <a:pt x="79078" y="136454"/>
                </a:lnTo>
                <a:lnTo>
                  <a:pt x="143071" y="200448"/>
                </a:lnTo>
                <a:lnTo>
                  <a:pt x="319828" y="23691"/>
                </a:lnTo>
                <a:lnTo>
                  <a:pt x="375261" y="79124"/>
                </a:lnTo>
                <a:lnTo>
                  <a:pt x="143071" y="311314"/>
                </a:lnTo>
                <a:close/>
                <a:moveTo>
                  <a:pt x="143071" y="176803"/>
                </a:moveTo>
                <a:lnTo>
                  <a:pt x="79078" y="112810"/>
                </a:lnTo>
                <a:lnTo>
                  <a:pt x="0" y="191888"/>
                </a:lnTo>
                <a:lnTo>
                  <a:pt x="143025" y="334913"/>
                </a:lnTo>
                <a:lnTo>
                  <a:pt x="398860" y="79078"/>
                </a:lnTo>
                <a:lnTo>
                  <a:pt x="319782" y="0"/>
                </a:lnTo>
                <a:lnTo>
                  <a:pt x="143025" y="176757"/>
                </a:lnTo>
                <a:close/>
              </a:path>
            </a:pathLst>
          </a:custGeom>
          <a:solidFill>
            <a:srgbClr val="312783"/>
          </a:solidFill>
          <a:ln w="9240" cap="flat">
            <a:solidFill>
              <a:srgbClr val="312783"/>
            </a:solid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F531D1DA-4ACA-D6F8-A842-EB7362D66EA5}"/>
              </a:ext>
              <a:ext uri="{C183D7F6-B498-43B3-948B-1728B52AA6E4}">
                <adec:decorative xmlns:adec="http://schemas.microsoft.com/office/drawing/2017/decorative" val="1"/>
              </a:ext>
            </a:extLst>
          </p:cNvPr>
          <p:cNvSpPr/>
          <p:nvPr/>
        </p:nvSpPr>
        <p:spPr>
          <a:xfrm>
            <a:off x="10097438" y="3261784"/>
            <a:ext cx="854219" cy="846677"/>
          </a:xfrm>
          <a:custGeom>
            <a:avLst/>
            <a:gdLst>
              <a:gd name="connsiteX0" fmla="*/ 427084 w 854219"/>
              <a:gd name="connsiteY0" fmla="*/ 846678 h 846677"/>
              <a:gd name="connsiteX1" fmla="*/ 854220 w 854219"/>
              <a:gd name="connsiteY1" fmla="*/ 423339 h 846677"/>
              <a:gd name="connsiteX2" fmla="*/ 427084 w 854219"/>
              <a:gd name="connsiteY2" fmla="*/ 0 h 846677"/>
              <a:gd name="connsiteX3" fmla="*/ 0 w 854219"/>
              <a:gd name="connsiteY3" fmla="*/ 423339 h 846677"/>
              <a:gd name="connsiteX4" fmla="*/ 427136 w 854219"/>
              <a:gd name="connsiteY4" fmla="*/ 846678 h 84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19" h="846677">
                <a:moveTo>
                  <a:pt x="427084" y="846678"/>
                </a:moveTo>
                <a:cubicBezTo>
                  <a:pt x="662968" y="846678"/>
                  <a:pt x="854220" y="657119"/>
                  <a:pt x="854220" y="423339"/>
                </a:cubicBezTo>
                <a:cubicBezTo>
                  <a:pt x="854220" y="189559"/>
                  <a:pt x="663019" y="0"/>
                  <a:pt x="427084" y="0"/>
                </a:cubicBezTo>
                <a:cubicBezTo>
                  <a:pt x="191149" y="0"/>
                  <a:pt x="0" y="189559"/>
                  <a:pt x="0" y="423339"/>
                </a:cubicBezTo>
                <a:cubicBezTo>
                  <a:pt x="0" y="657119"/>
                  <a:pt x="191200" y="846678"/>
                  <a:pt x="427136" y="846678"/>
                </a:cubicBezTo>
              </a:path>
            </a:pathLst>
          </a:custGeom>
          <a:solidFill>
            <a:srgbClr val="FDE8E4"/>
          </a:solidFill>
          <a:ln w="51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DB1F8F21-5E2C-289A-4F64-9F655A3A2487}"/>
              </a:ext>
              <a:ext uri="{C183D7F6-B498-43B3-948B-1728B52AA6E4}">
                <adec:decorative xmlns:adec="http://schemas.microsoft.com/office/drawing/2017/decorative" val="1"/>
              </a:ext>
            </a:extLst>
          </p:cNvPr>
          <p:cNvSpPr/>
          <p:nvPr/>
        </p:nvSpPr>
        <p:spPr>
          <a:xfrm>
            <a:off x="5677842" y="1422919"/>
            <a:ext cx="854219" cy="846677"/>
          </a:xfrm>
          <a:custGeom>
            <a:avLst/>
            <a:gdLst>
              <a:gd name="connsiteX0" fmla="*/ 427084 w 854219"/>
              <a:gd name="connsiteY0" fmla="*/ 846678 h 846677"/>
              <a:gd name="connsiteX1" fmla="*/ 854220 w 854219"/>
              <a:gd name="connsiteY1" fmla="*/ 423339 h 846677"/>
              <a:gd name="connsiteX2" fmla="*/ 427084 w 854219"/>
              <a:gd name="connsiteY2" fmla="*/ 0 h 846677"/>
              <a:gd name="connsiteX3" fmla="*/ 0 w 854219"/>
              <a:gd name="connsiteY3" fmla="*/ 423339 h 846677"/>
              <a:gd name="connsiteX4" fmla="*/ 427136 w 854219"/>
              <a:gd name="connsiteY4" fmla="*/ 846678 h 84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19" h="846677">
                <a:moveTo>
                  <a:pt x="427084" y="846678"/>
                </a:moveTo>
                <a:cubicBezTo>
                  <a:pt x="662968" y="846678"/>
                  <a:pt x="854220" y="657119"/>
                  <a:pt x="854220" y="423339"/>
                </a:cubicBezTo>
                <a:cubicBezTo>
                  <a:pt x="854220" y="189559"/>
                  <a:pt x="663019" y="0"/>
                  <a:pt x="427084" y="0"/>
                </a:cubicBezTo>
                <a:cubicBezTo>
                  <a:pt x="191149" y="0"/>
                  <a:pt x="0" y="189559"/>
                  <a:pt x="0" y="423339"/>
                </a:cubicBezTo>
                <a:cubicBezTo>
                  <a:pt x="0" y="657119"/>
                  <a:pt x="191200" y="846678"/>
                  <a:pt x="427136" y="846678"/>
                </a:cubicBezTo>
              </a:path>
            </a:pathLst>
          </a:custGeom>
          <a:solidFill>
            <a:srgbClr val="FDE8E4"/>
          </a:solidFill>
          <a:ln w="51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A1227B0A-8456-4D17-DE41-938D1E6AE986}"/>
              </a:ext>
              <a:ext uri="{C183D7F6-B498-43B3-948B-1728B52AA6E4}">
                <adec:decorative xmlns:adec="http://schemas.microsoft.com/office/drawing/2017/decorative" val="1"/>
              </a:ext>
            </a:extLst>
          </p:cNvPr>
          <p:cNvSpPr/>
          <p:nvPr/>
        </p:nvSpPr>
        <p:spPr>
          <a:xfrm>
            <a:off x="5657373" y="5008350"/>
            <a:ext cx="793914" cy="786858"/>
          </a:xfrm>
          <a:custGeom>
            <a:avLst/>
            <a:gdLst>
              <a:gd name="connsiteX0" fmla="*/ 396957 w 793914"/>
              <a:gd name="connsiteY0" fmla="*/ 786859 h 786858"/>
              <a:gd name="connsiteX1" fmla="*/ 793915 w 793914"/>
              <a:gd name="connsiteY1" fmla="*/ 393430 h 786858"/>
              <a:gd name="connsiteX2" fmla="*/ 396957 w 793914"/>
              <a:gd name="connsiteY2" fmla="*/ 0 h 786858"/>
              <a:gd name="connsiteX3" fmla="*/ 0 w 793914"/>
              <a:gd name="connsiteY3" fmla="*/ 393430 h 786858"/>
              <a:gd name="connsiteX4" fmla="*/ 396957 w 793914"/>
              <a:gd name="connsiteY4" fmla="*/ 786859 h 78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914" h="786858">
                <a:moveTo>
                  <a:pt x="396957" y="786859"/>
                </a:moveTo>
                <a:cubicBezTo>
                  <a:pt x="616176" y="786859"/>
                  <a:pt x="793915" y="610693"/>
                  <a:pt x="793915" y="393430"/>
                </a:cubicBezTo>
                <a:cubicBezTo>
                  <a:pt x="793915" y="176166"/>
                  <a:pt x="616176" y="0"/>
                  <a:pt x="396957" y="0"/>
                </a:cubicBezTo>
                <a:cubicBezTo>
                  <a:pt x="177739" y="0"/>
                  <a:pt x="0" y="176166"/>
                  <a:pt x="0" y="393430"/>
                </a:cubicBezTo>
                <a:cubicBezTo>
                  <a:pt x="0" y="610693"/>
                  <a:pt x="177692" y="786859"/>
                  <a:pt x="396957" y="786859"/>
                </a:cubicBezTo>
              </a:path>
            </a:pathLst>
          </a:custGeom>
          <a:solidFill>
            <a:srgbClr val="EBF2DB"/>
          </a:solidFill>
          <a:ln w="4763"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DB33281B-82BA-C27B-D234-441AE34A72C6}"/>
              </a:ext>
              <a:ext uri="{C183D7F6-B498-43B3-948B-1728B52AA6E4}">
                <adec:decorative xmlns:adec="http://schemas.microsoft.com/office/drawing/2017/decorative" val="1"/>
              </a:ext>
            </a:extLst>
          </p:cNvPr>
          <p:cNvSpPr/>
          <p:nvPr/>
        </p:nvSpPr>
        <p:spPr>
          <a:xfrm>
            <a:off x="2688494" y="5082014"/>
            <a:ext cx="770511" cy="763663"/>
          </a:xfrm>
          <a:custGeom>
            <a:avLst/>
            <a:gdLst>
              <a:gd name="connsiteX0" fmla="*/ 385256 w 770511"/>
              <a:gd name="connsiteY0" fmla="*/ 763663 h 763663"/>
              <a:gd name="connsiteX1" fmla="*/ 770512 w 770511"/>
              <a:gd name="connsiteY1" fmla="*/ 381832 h 763663"/>
              <a:gd name="connsiteX2" fmla="*/ 385256 w 770511"/>
              <a:gd name="connsiteY2" fmla="*/ 0 h 763663"/>
              <a:gd name="connsiteX3" fmla="*/ 0 w 770511"/>
              <a:gd name="connsiteY3" fmla="*/ 381832 h 763663"/>
              <a:gd name="connsiteX4" fmla="*/ 385256 w 770511"/>
              <a:gd name="connsiteY4" fmla="*/ 763663 h 763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11" h="763663">
                <a:moveTo>
                  <a:pt x="385256" y="763663"/>
                </a:moveTo>
                <a:cubicBezTo>
                  <a:pt x="598012" y="763663"/>
                  <a:pt x="770512" y="592691"/>
                  <a:pt x="770512" y="381832"/>
                </a:cubicBezTo>
                <a:cubicBezTo>
                  <a:pt x="770512" y="170973"/>
                  <a:pt x="598012" y="0"/>
                  <a:pt x="385256" y="0"/>
                </a:cubicBezTo>
                <a:cubicBezTo>
                  <a:pt x="172500" y="0"/>
                  <a:pt x="0" y="170927"/>
                  <a:pt x="0" y="381832"/>
                </a:cubicBezTo>
                <a:cubicBezTo>
                  <a:pt x="0" y="592737"/>
                  <a:pt x="172454" y="763663"/>
                  <a:pt x="385256" y="763663"/>
                </a:cubicBezTo>
              </a:path>
            </a:pathLst>
          </a:custGeom>
          <a:solidFill>
            <a:srgbClr val="F7F0E8"/>
          </a:solidFill>
          <a:ln w="4620"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1818BC3-78DA-CC9D-7F56-03C7ED39748D}"/>
              </a:ext>
              <a:ext uri="{C183D7F6-B498-43B3-948B-1728B52AA6E4}">
                <adec:decorative xmlns:adec="http://schemas.microsoft.com/office/drawing/2017/decorative" val="1"/>
              </a:ext>
            </a:extLst>
          </p:cNvPr>
          <p:cNvSpPr/>
          <p:nvPr/>
        </p:nvSpPr>
        <p:spPr>
          <a:xfrm>
            <a:off x="4224055" y="3236426"/>
            <a:ext cx="856056" cy="848497"/>
          </a:xfrm>
          <a:custGeom>
            <a:avLst/>
            <a:gdLst>
              <a:gd name="connsiteX0" fmla="*/ 428002 w 856056"/>
              <a:gd name="connsiteY0" fmla="*/ 848498 h 848497"/>
              <a:gd name="connsiteX1" fmla="*/ 856056 w 856056"/>
              <a:gd name="connsiteY1" fmla="*/ 424249 h 848497"/>
              <a:gd name="connsiteX2" fmla="*/ 428002 w 856056"/>
              <a:gd name="connsiteY2" fmla="*/ 0 h 848497"/>
              <a:gd name="connsiteX3" fmla="*/ 0 w 856056"/>
              <a:gd name="connsiteY3" fmla="*/ 424249 h 848497"/>
              <a:gd name="connsiteX4" fmla="*/ 428054 w 856056"/>
              <a:gd name="connsiteY4" fmla="*/ 848498 h 848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56" h="848497">
                <a:moveTo>
                  <a:pt x="428002" y="848498"/>
                </a:moveTo>
                <a:cubicBezTo>
                  <a:pt x="664393" y="848498"/>
                  <a:pt x="856056" y="658532"/>
                  <a:pt x="856056" y="424249"/>
                </a:cubicBezTo>
                <a:cubicBezTo>
                  <a:pt x="856056" y="189966"/>
                  <a:pt x="664445" y="0"/>
                  <a:pt x="428002" y="0"/>
                </a:cubicBezTo>
                <a:cubicBezTo>
                  <a:pt x="191560" y="0"/>
                  <a:pt x="0" y="189966"/>
                  <a:pt x="0" y="424249"/>
                </a:cubicBezTo>
                <a:cubicBezTo>
                  <a:pt x="0" y="658532"/>
                  <a:pt x="191611" y="848498"/>
                  <a:pt x="428054" y="848498"/>
                </a:cubicBezTo>
              </a:path>
            </a:pathLst>
          </a:custGeom>
          <a:solidFill>
            <a:srgbClr val="D2CDE8"/>
          </a:solidFill>
          <a:ln w="51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709D4A0F-8DE1-06B5-A517-88EE8877EB4D}"/>
              </a:ext>
              <a:ext uri="{C183D7F6-B498-43B3-948B-1728B52AA6E4}">
                <adec:decorative xmlns:adec="http://schemas.microsoft.com/office/drawing/2017/decorative" val="1"/>
              </a:ext>
            </a:extLst>
          </p:cNvPr>
          <p:cNvSpPr/>
          <p:nvPr/>
        </p:nvSpPr>
        <p:spPr>
          <a:xfrm>
            <a:off x="8602131" y="5067871"/>
            <a:ext cx="784522" cy="777550"/>
          </a:xfrm>
          <a:custGeom>
            <a:avLst/>
            <a:gdLst>
              <a:gd name="connsiteX0" fmla="*/ 392261 w 784522"/>
              <a:gd name="connsiteY0" fmla="*/ 777550 h 777550"/>
              <a:gd name="connsiteX1" fmla="*/ 784523 w 784522"/>
              <a:gd name="connsiteY1" fmla="*/ 388775 h 777550"/>
              <a:gd name="connsiteX2" fmla="*/ 392261 w 784522"/>
              <a:gd name="connsiteY2" fmla="*/ 0 h 777550"/>
              <a:gd name="connsiteX3" fmla="*/ 0 w 784522"/>
              <a:gd name="connsiteY3" fmla="*/ 388775 h 777550"/>
              <a:gd name="connsiteX4" fmla="*/ 392261 w 784522"/>
              <a:gd name="connsiteY4" fmla="*/ 777550 h 7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22" h="777550">
                <a:moveTo>
                  <a:pt x="392261" y="777550"/>
                </a:moveTo>
                <a:cubicBezTo>
                  <a:pt x="608886" y="777550"/>
                  <a:pt x="784523" y="603468"/>
                  <a:pt x="784523" y="388775"/>
                </a:cubicBezTo>
                <a:cubicBezTo>
                  <a:pt x="784523" y="174082"/>
                  <a:pt x="608886" y="0"/>
                  <a:pt x="392261" y="0"/>
                </a:cubicBezTo>
                <a:cubicBezTo>
                  <a:pt x="175637" y="0"/>
                  <a:pt x="0" y="174035"/>
                  <a:pt x="0" y="388775"/>
                </a:cubicBezTo>
                <a:cubicBezTo>
                  <a:pt x="0" y="603515"/>
                  <a:pt x="175589" y="777550"/>
                  <a:pt x="392261" y="777550"/>
                </a:cubicBezTo>
              </a:path>
            </a:pathLst>
          </a:custGeom>
          <a:solidFill>
            <a:srgbClr val="EAF3FB"/>
          </a:solidFill>
          <a:ln w="4677"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87502479-A2C6-73B0-9F1B-73EDA723A3AE}"/>
              </a:ext>
              <a:ext uri="{C183D7F6-B498-43B3-948B-1728B52AA6E4}">
                <adec:decorative xmlns:adec="http://schemas.microsoft.com/office/drawing/2017/decorative" val="1"/>
              </a:ext>
            </a:extLst>
          </p:cNvPr>
          <p:cNvSpPr/>
          <p:nvPr/>
        </p:nvSpPr>
        <p:spPr>
          <a:xfrm>
            <a:off x="2674443" y="1471520"/>
            <a:ext cx="784522" cy="777550"/>
          </a:xfrm>
          <a:custGeom>
            <a:avLst/>
            <a:gdLst>
              <a:gd name="connsiteX0" fmla="*/ 392261 w 784522"/>
              <a:gd name="connsiteY0" fmla="*/ 777550 h 777550"/>
              <a:gd name="connsiteX1" fmla="*/ 784523 w 784522"/>
              <a:gd name="connsiteY1" fmla="*/ 388775 h 777550"/>
              <a:gd name="connsiteX2" fmla="*/ 392261 w 784522"/>
              <a:gd name="connsiteY2" fmla="*/ 0 h 777550"/>
              <a:gd name="connsiteX3" fmla="*/ 0 w 784522"/>
              <a:gd name="connsiteY3" fmla="*/ 388775 h 777550"/>
              <a:gd name="connsiteX4" fmla="*/ 392261 w 784522"/>
              <a:gd name="connsiteY4" fmla="*/ 777550 h 7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22" h="777550">
                <a:moveTo>
                  <a:pt x="392261" y="777550"/>
                </a:moveTo>
                <a:cubicBezTo>
                  <a:pt x="608886" y="777550"/>
                  <a:pt x="784523" y="603468"/>
                  <a:pt x="784523" y="388775"/>
                </a:cubicBezTo>
                <a:cubicBezTo>
                  <a:pt x="784523" y="174082"/>
                  <a:pt x="608886" y="0"/>
                  <a:pt x="392261" y="0"/>
                </a:cubicBezTo>
                <a:cubicBezTo>
                  <a:pt x="175637" y="0"/>
                  <a:pt x="0" y="174035"/>
                  <a:pt x="0" y="388775"/>
                </a:cubicBezTo>
                <a:cubicBezTo>
                  <a:pt x="0" y="603515"/>
                  <a:pt x="175589" y="777550"/>
                  <a:pt x="392261" y="777550"/>
                </a:cubicBezTo>
              </a:path>
            </a:pathLst>
          </a:custGeom>
          <a:solidFill>
            <a:srgbClr val="EAF3FB"/>
          </a:solidFill>
          <a:ln w="4677" cap="flat">
            <a:noFill/>
            <a:prstDash val="solid"/>
            <a:miter/>
          </a:ln>
        </p:spPr>
        <p:txBody>
          <a:bodyPr rtlCol="0" anchor="ctr"/>
          <a:lstStyle/>
          <a:p>
            <a:endParaRPr lang="fi-FI"/>
          </a:p>
        </p:txBody>
      </p:sp>
      <p:pic>
        <p:nvPicPr>
          <p:cNvPr id="36" name="Kuva 35">
            <a:extLst>
              <a:ext uri="{FF2B5EF4-FFF2-40B4-BE49-F238E27FC236}">
                <a16:creationId xmlns:a16="http://schemas.microsoft.com/office/drawing/2014/main" id="{069E8EC9-68DC-4215-B056-B7781E61E6B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1205" y="1391481"/>
            <a:ext cx="876520" cy="866993"/>
          </a:xfrm>
          <a:prstGeom prst="rect">
            <a:avLst/>
          </a:prstGeom>
        </p:spPr>
      </p:pic>
      <p:pic>
        <p:nvPicPr>
          <p:cNvPr id="14" name="Kuva 13">
            <a:extLst>
              <a:ext uri="{FF2B5EF4-FFF2-40B4-BE49-F238E27FC236}">
                <a16:creationId xmlns:a16="http://schemas.microsoft.com/office/drawing/2014/main" id="{6DF1D4F7-4FE0-6EF1-7DAB-8149833B1B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9526" y="1590040"/>
            <a:ext cx="1050250" cy="556015"/>
          </a:xfrm>
          <a:prstGeom prst="rect">
            <a:avLst/>
          </a:prstGeom>
        </p:spPr>
      </p:pic>
      <p:pic>
        <p:nvPicPr>
          <p:cNvPr id="30" name="Kuva 29">
            <a:extLst>
              <a:ext uri="{FF2B5EF4-FFF2-40B4-BE49-F238E27FC236}">
                <a16:creationId xmlns:a16="http://schemas.microsoft.com/office/drawing/2014/main" id="{DEA4ADC4-4990-1A05-0114-A745FA2597F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5242" y="3342125"/>
            <a:ext cx="781951" cy="550670"/>
          </a:xfrm>
          <a:prstGeom prst="rect">
            <a:avLst/>
          </a:prstGeom>
        </p:spPr>
      </p:pic>
      <p:pic>
        <p:nvPicPr>
          <p:cNvPr id="41" name="Kuva 40">
            <a:extLst>
              <a:ext uri="{FF2B5EF4-FFF2-40B4-BE49-F238E27FC236}">
                <a16:creationId xmlns:a16="http://schemas.microsoft.com/office/drawing/2014/main" id="{ECCEE401-4BC9-FE1D-4B06-103BA8702B1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3942" y="3320459"/>
            <a:ext cx="856056" cy="726968"/>
          </a:xfrm>
          <a:prstGeom prst="rect">
            <a:avLst/>
          </a:prstGeom>
        </p:spPr>
      </p:pic>
      <p:pic>
        <p:nvPicPr>
          <p:cNvPr id="48" name="Kuva 47">
            <a:extLst>
              <a:ext uri="{FF2B5EF4-FFF2-40B4-BE49-F238E27FC236}">
                <a16:creationId xmlns:a16="http://schemas.microsoft.com/office/drawing/2014/main" id="{E1291F10-694C-7AC1-C07C-45DCC0D79AD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4456" y="3397167"/>
            <a:ext cx="772794" cy="695515"/>
          </a:xfrm>
          <a:prstGeom prst="rect">
            <a:avLst/>
          </a:prstGeom>
        </p:spPr>
      </p:pic>
      <p:pic>
        <p:nvPicPr>
          <p:cNvPr id="54" name="Kuva 53">
            <a:extLst>
              <a:ext uri="{FF2B5EF4-FFF2-40B4-BE49-F238E27FC236}">
                <a16:creationId xmlns:a16="http://schemas.microsoft.com/office/drawing/2014/main" id="{C093720B-CCCF-90F9-4715-7B0EA723622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03084" y="5070265"/>
            <a:ext cx="719665" cy="719665"/>
          </a:xfrm>
          <a:prstGeom prst="rect">
            <a:avLst/>
          </a:prstGeom>
        </p:spPr>
      </p:pic>
      <p:pic>
        <p:nvPicPr>
          <p:cNvPr id="63" name="Kuva 62">
            <a:extLst>
              <a:ext uri="{FF2B5EF4-FFF2-40B4-BE49-F238E27FC236}">
                <a16:creationId xmlns:a16="http://schemas.microsoft.com/office/drawing/2014/main" id="{83D67954-FDE6-6930-544A-4F4135FD7762}"/>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8388" y="5067871"/>
            <a:ext cx="709120" cy="658916"/>
          </a:xfrm>
          <a:prstGeom prst="rect">
            <a:avLst/>
          </a:prstGeom>
        </p:spPr>
      </p:pic>
      <p:pic>
        <p:nvPicPr>
          <p:cNvPr id="65" name="Kuva 64">
            <a:extLst>
              <a:ext uri="{FF2B5EF4-FFF2-40B4-BE49-F238E27FC236}">
                <a16:creationId xmlns:a16="http://schemas.microsoft.com/office/drawing/2014/main" id="{151D20BD-FA23-2E6D-218D-9CDE1276896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722717" y="5016653"/>
            <a:ext cx="780789" cy="759299"/>
          </a:xfrm>
          <a:prstGeom prst="rect">
            <a:avLst/>
          </a:prstGeom>
        </p:spPr>
      </p:pic>
      <p:pic>
        <p:nvPicPr>
          <p:cNvPr id="19" name="Kuva 18">
            <a:extLst>
              <a:ext uri="{FF2B5EF4-FFF2-40B4-BE49-F238E27FC236}">
                <a16:creationId xmlns:a16="http://schemas.microsoft.com/office/drawing/2014/main" id="{33864CE1-A155-0DC6-E9CD-D0062045533B}"/>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17700" y="1399014"/>
            <a:ext cx="612997" cy="859460"/>
          </a:xfrm>
          <a:prstGeom prst="rect">
            <a:avLst/>
          </a:prstGeom>
        </p:spPr>
      </p:pic>
    </p:spTree>
    <p:extLst>
      <p:ext uri="{BB962C8B-B14F-4D97-AF65-F5344CB8AC3E}">
        <p14:creationId xmlns:p14="http://schemas.microsoft.com/office/powerpoint/2010/main" val="1336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a:xfrm>
            <a:off x="838200" y="936523"/>
            <a:ext cx="5562600" cy="754165"/>
          </a:xfrm>
        </p:spPr>
        <p:txBody>
          <a:bodyPr>
            <a:noAutofit/>
          </a:bodyPr>
          <a:lstStyle/>
          <a:p>
            <a:r>
              <a:rPr lang="fi-FI" dirty="0"/>
              <a:t>Hankintalaki ja kynnysarvot</a:t>
            </a:r>
            <a:endParaRPr lang="en-GB" dirty="0"/>
          </a:p>
        </p:txBody>
      </p:sp>
      <p:sp>
        <p:nvSpPr>
          <p:cNvPr id="3" name="Sisällön paikkamerkki 2">
            <a:extLst>
              <a:ext uri="{FF2B5EF4-FFF2-40B4-BE49-F238E27FC236}">
                <a16:creationId xmlns:a16="http://schemas.microsoft.com/office/drawing/2014/main" id="{4D49CC23-6FD1-C5EF-A1C4-22F22379C782}"/>
              </a:ext>
            </a:extLst>
          </p:cNvPr>
          <p:cNvSpPr>
            <a:spLocks noGrp="1"/>
          </p:cNvSpPr>
          <p:nvPr>
            <p:ph idx="1"/>
          </p:nvPr>
        </p:nvSpPr>
        <p:spPr>
          <a:xfrm>
            <a:off x="838200" y="1895963"/>
            <a:ext cx="6026150" cy="4351338"/>
          </a:xfrm>
        </p:spPr>
        <p:txBody>
          <a:bodyPr/>
          <a:lstStyle/>
          <a:p>
            <a:r>
              <a:rPr lang="fi-FI" dirty="0"/>
              <a:t>Hankintalaki määrittelee, milloin hankinta on kilpailutettava</a:t>
            </a:r>
          </a:p>
          <a:p>
            <a:pPr lvl="1"/>
            <a:r>
              <a:rPr lang="fi-FI" dirty="0"/>
              <a:t>Tämä perustuu kynnysarvoihin, jotka määrittelevät kilpailutuksen tarpeen</a:t>
            </a:r>
          </a:p>
          <a:p>
            <a:r>
              <a:rPr lang="fi-FI" dirty="0"/>
              <a:t>Kun hankinnan arvo ylittää kynnysarvon, on se kilpailutettava lain edellyttämällä tavalla</a:t>
            </a:r>
          </a:p>
          <a:p>
            <a:pPr lvl="1"/>
            <a:r>
              <a:rPr lang="fi-FI" dirty="0"/>
              <a:t>Kynnysarvo lasketaan sopimuksen arvon mukaan, ja sen ylittäminen tarkoittaa, että hankinta on kilpailutettava avoimella kilpailutuksella</a:t>
            </a:r>
          </a:p>
          <a:p>
            <a:r>
              <a:rPr lang="fi-FI" sz="1800" dirty="0">
                <a:solidFill>
                  <a:schemeClr val="tx1"/>
                </a:solidFill>
              </a:rPr>
              <a:t>Kynnysarvojen alittavia hankintoja kutsutaan pienhankinnoiksi, jotka kilpailutetaan organisaation omien ohjeiden mukaisesti</a:t>
            </a:r>
          </a:p>
          <a:p>
            <a:endParaRPr lang="fi-FI" dirty="0"/>
          </a:p>
          <a:p>
            <a:endParaRPr lang="en-FI" dirty="0"/>
          </a:p>
          <a:p>
            <a:endParaRPr lang="fi-FI" dirty="0"/>
          </a:p>
          <a:p>
            <a:endParaRPr lang="fi-FI" dirty="0"/>
          </a:p>
          <a:p>
            <a:endParaRPr lang="fi-FI" dirty="0"/>
          </a:p>
          <a:p>
            <a:endParaRPr lang="fi-FI" dirty="0"/>
          </a:p>
        </p:txBody>
      </p:sp>
      <p:pic>
        <p:nvPicPr>
          <p:cNvPr id="5" name="Kuva 4">
            <a:extLst>
              <a:ext uri="{FF2B5EF4-FFF2-40B4-BE49-F238E27FC236}">
                <a16:creationId xmlns:a16="http://schemas.microsoft.com/office/drawing/2014/main" id="{DF7E0131-3B94-9CDB-71A1-C2AD6DDD79D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0790">
            <a:off x="8063885" y="1995005"/>
            <a:ext cx="2928581" cy="2867989"/>
          </a:xfrm>
          <a:prstGeom prst="rect">
            <a:avLst/>
          </a:prstGeom>
        </p:spPr>
      </p:pic>
      <p:pic>
        <p:nvPicPr>
          <p:cNvPr id="11" name="Kuva 10">
            <a:extLst>
              <a:ext uri="{FF2B5EF4-FFF2-40B4-BE49-F238E27FC236}">
                <a16:creationId xmlns:a16="http://schemas.microsoft.com/office/drawing/2014/main" id="{1CD1ADE1-A966-30D2-9512-3AD0EBCC3CF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42900">
            <a:off x="6847192" y="1925869"/>
            <a:ext cx="4063674" cy="5236278"/>
          </a:xfrm>
          <a:prstGeom prst="rect">
            <a:avLst/>
          </a:prstGeom>
        </p:spPr>
      </p:pic>
    </p:spTree>
    <p:extLst>
      <p:ext uri="{BB962C8B-B14F-4D97-AF65-F5344CB8AC3E}">
        <p14:creationId xmlns:p14="http://schemas.microsoft.com/office/powerpoint/2010/main" val="96158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8">
            <a:extLst>
              <a:ext uri="{FF2B5EF4-FFF2-40B4-BE49-F238E27FC236}">
                <a16:creationId xmlns:a16="http://schemas.microsoft.com/office/drawing/2014/main" id="{2159DB2A-48ED-F631-EDA8-B1BDA46AD5D0}"/>
              </a:ext>
              <a:ext uri="{C183D7F6-B498-43B3-948B-1728B52AA6E4}">
                <adec:decorative xmlns:adec="http://schemas.microsoft.com/office/drawing/2017/decorative" val="1"/>
              </a:ext>
            </a:extLst>
          </p:cNvPr>
          <p:cNvSpPr/>
          <p:nvPr/>
        </p:nvSpPr>
        <p:spPr>
          <a:xfrm>
            <a:off x="3478421" y="2999237"/>
            <a:ext cx="2568575"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6" name="Rectangle 8">
            <a:extLst>
              <a:ext uri="{FF2B5EF4-FFF2-40B4-BE49-F238E27FC236}">
                <a16:creationId xmlns:a16="http://schemas.microsoft.com/office/drawing/2014/main" id="{5A6E87E2-7E1B-7DE8-18CD-6458CB8301D1}"/>
              </a:ext>
              <a:ext uri="{C183D7F6-B498-43B3-948B-1728B52AA6E4}">
                <adec:decorative xmlns:adec="http://schemas.microsoft.com/office/drawing/2017/decorative" val="1"/>
              </a:ext>
            </a:extLst>
          </p:cNvPr>
          <p:cNvSpPr/>
          <p:nvPr/>
        </p:nvSpPr>
        <p:spPr>
          <a:xfrm>
            <a:off x="803274" y="2997823"/>
            <a:ext cx="2568575" cy="914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3" name="Rectangle 8">
            <a:extLst>
              <a:ext uri="{FF2B5EF4-FFF2-40B4-BE49-F238E27FC236}">
                <a16:creationId xmlns:a16="http://schemas.microsoft.com/office/drawing/2014/main" id="{8385B4AF-4EC5-20A2-7328-47DEEB2BA67C}"/>
              </a:ext>
              <a:ext uri="{C183D7F6-B498-43B3-948B-1728B52AA6E4}">
                <adec:decorative xmlns:adec="http://schemas.microsoft.com/office/drawing/2017/decorative" val="1"/>
              </a:ext>
            </a:extLst>
          </p:cNvPr>
          <p:cNvSpPr/>
          <p:nvPr/>
        </p:nvSpPr>
        <p:spPr>
          <a:xfrm>
            <a:off x="3478419"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4" name="Rectangle 8">
            <a:extLst>
              <a:ext uri="{FF2B5EF4-FFF2-40B4-BE49-F238E27FC236}">
                <a16:creationId xmlns:a16="http://schemas.microsoft.com/office/drawing/2014/main" id="{28B0477F-02B5-7246-D5B5-9AEAFC4CD841}"/>
              </a:ext>
              <a:ext uri="{C183D7F6-B498-43B3-948B-1728B52AA6E4}">
                <adec:decorative xmlns:adec="http://schemas.microsoft.com/office/drawing/2017/decorative" val="1"/>
              </a:ext>
            </a:extLst>
          </p:cNvPr>
          <p:cNvSpPr/>
          <p:nvPr/>
        </p:nvSpPr>
        <p:spPr>
          <a:xfrm>
            <a:off x="6145005"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5" name="Rectangle 8">
            <a:extLst>
              <a:ext uri="{FF2B5EF4-FFF2-40B4-BE49-F238E27FC236}">
                <a16:creationId xmlns:a16="http://schemas.microsoft.com/office/drawing/2014/main" id="{F0B58CCD-1D75-8DED-E3B5-CF8BE6084A38}"/>
              </a:ext>
              <a:ext uri="{C183D7F6-B498-43B3-948B-1728B52AA6E4}">
                <adec:decorative xmlns:adec="http://schemas.microsoft.com/office/drawing/2017/decorative" val="1"/>
              </a:ext>
            </a:extLst>
          </p:cNvPr>
          <p:cNvSpPr/>
          <p:nvPr/>
        </p:nvSpPr>
        <p:spPr>
          <a:xfrm>
            <a:off x="8815795" y="2253657"/>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Otsikko 1">
            <a:extLst>
              <a:ext uri="{FF2B5EF4-FFF2-40B4-BE49-F238E27FC236}">
                <a16:creationId xmlns:a16="http://schemas.microsoft.com/office/drawing/2014/main" id="{560CF2CD-5834-92B1-2651-854CCB085841}"/>
              </a:ext>
            </a:extLst>
          </p:cNvPr>
          <p:cNvSpPr>
            <a:spLocks noGrp="1"/>
          </p:cNvSpPr>
          <p:nvPr>
            <p:ph type="title"/>
          </p:nvPr>
        </p:nvSpPr>
        <p:spPr/>
        <p:txBody>
          <a:bodyPr/>
          <a:lstStyle/>
          <a:p>
            <a:r>
              <a:rPr lang="fi-FI" dirty="0"/>
              <a:t>Hankintojen kynnysarvot v. 2025 (alv 0%)</a:t>
            </a:r>
          </a:p>
        </p:txBody>
      </p:sp>
      <p:sp>
        <p:nvSpPr>
          <p:cNvPr id="14" name="Rectangle 8">
            <a:extLst>
              <a:ext uri="{FF2B5EF4-FFF2-40B4-BE49-F238E27FC236}">
                <a16:creationId xmlns:a16="http://schemas.microsoft.com/office/drawing/2014/main" id="{6DE42F72-6449-84C0-C2AF-03A684444A95}"/>
              </a:ext>
              <a:ext uri="{C183D7F6-B498-43B3-948B-1728B52AA6E4}">
                <adec:decorative xmlns:adec="http://schemas.microsoft.com/office/drawing/2017/decorative" val="1"/>
              </a:ext>
            </a:extLst>
          </p:cNvPr>
          <p:cNvSpPr/>
          <p:nvPr/>
        </p:nvSpPr>
        <p:spPr>
          <a:xfrm>
            <a:off x="803275" y="2253403"/>
            <a:ext cx="2568575"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15" name="Text Placeholder 3">
            <a:extLst>
              <a:ext uri="{FF2B5EF4-FFF2-40B4-BE49-F238E27FC236}">
                <a16:creationId xmlns:a16="http://schemas.microsoft.com/office/drawing/2014/main" id="{9EFDA240-A926-DEF8-A944-E93915E53C73}"/>
              </a:ext>
            </a:extLst>
          </p:cNvPr>
          <p:cNvSpPr txBox="1">
            <a:spLocks/>
          </p:cNvSpPr>
          <p:nvPr/>
        </p:nvSpPr>
        <p:spPr>
          <a:xfrm>
            <a:off x="1071756" y="2378447"/>
            <a:ext cx="2054695" cy="418322"/>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fi-FI" sz="1600" dirty="0"/>
              <a:t>Tavarat, palvelut ja suunnittelu</a:t>
            </a:r>
          </a:p>
        </p:txBody>
      </p:sp>
      <p:sp>
        <p:nvSpPr>
          <p:cNvPr id="16" name="Text Placeholder 3">
            <a:extLst>
              <a:ext uri="{FF2B5EF4-FFF2-40B4-BE49-F238E27FC236}">
                <a16:creationId xmlns:a16="http://schemas.microsoft.com/office/drawing/2014/main" id="{EF5B5345-BB38-41EE-8C23-366C3B2F9E35}"/>
              </a:ext>
            </a:extLst>
          </p:cNvPr>
          <p:cNvSpPr txBox="1">
            <a:spLocks/>
          </p:cNvSpPr>
          <p:nvPr/>
        </p:nvSpPr>
        <p:spPr>
          <a:xfrm>
            <a:off x="1071756" y="3005691"/>
            <a:ext cx="2054695" cy="903916"/>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221 000 € tai 143 000 €</a:t>
            </a:r>
          </a:p>
        </p:txBody>
      </p:sp>
      <p:sp>
        <p:nvSpPr>
          <p:cNvPr id="26" name="Text Placeholder 3">
            <a:extLst>
              <a:ext uri="{FF2B5EF4-FFF2-40B4-BE49-F238E27FC236}">
                <a16:creationId xmlns:a16="http://schemas.microsoft.com/office/drawing/2014/main" id="{16B1491B-F6C3-5B31-F795-0064B09D9A76}"/>
              </a:ext>
            </a:extLst>
          </p:cNvPr>
          <p:cNvSpPr txBox="1">
            <a:spLocks/>
          </p:cNvSpPr>
          <p:nvPr/>
        </p:nvSpPr>
        <p:spPr>
          <a:xfrm>
            <a:off x="3794636" y="2378447"/>
            <a:ext cx="2054695" cy="418322"/>
          </a:xfrm>
          <a:prstGeom prst="rect">
            <a:avLst/>
          </a:prstGeom>
        </p:spPr>
        <p:txBody>
          <a:bodyPr lIns="0" tIns="0" rIns="0" bIns="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fi-FI" sz="1600" dirty="0"/>
              <a:t>Rakennusurakka</a:t>
            </a:r>
          </a:p>
        </p:txBody>
      </p:sp>
      <p:sp>
        <p:nvSpPr>
          <p:cNvPr id="27" name="Text Placeholder 3">
            <a:extLst>
              <a:ext uri="{FF2B5EF4-FFF2-40B4-BE49-F238E27FC236}">
                <a16:creationId xmlns:a16="http://schemas.microsoft.com/office/drawing/2014/main" id="{17DD8FB0-F530-4846-76DC-E9861CD0E7C0}"/>
              </a:ext>
            </a:extLst>
          </p:cNvPr>
          <p:cNvSpPr txBox="1">
            <a:spLocks/>
          </p:cNvSpPr>
          <p:nvPr/>
        </p:nvSpPr>
        <p:spPr>
          <a:xfrm>
            <a:off x="6480825" y="2371778"/>
            <a:ext cx="2054695" cy="418322"/>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fi-FI" sz="1600" dirty="0"/>
              <a:t>Liite E </a:t>
            </a:r>
            <a:br>
              <a:rPr lang="fi-FI" sz="1600" dirty="0"/>
            </a:br>
            <a:r>
              <a:rPr lang="fi-FI" sz="1600" dirty="0"/>
              <a:t>(sote- ym. palvelut)</a:t>
            </a:r>
          </a:p>
        </p:txBody>
      </p:sp>
      <p:sp>
        <p:nvSpPr>
          <p:cNvPr id="28" name="Text Placeholder 3">
            <a:extLst>
              <a:ext uri="{FF2B5EF4-FFF2-40B4-BE49-F238E27FC236}">
                <a16:creationId xmlns:a16="http://schemas.microsoft.com/office/drawing/2014/main" id="{A5A4D69E-1ED6-5486-CD82-30387317C805}"/>
              </a:ext>
            </a:extLst>
          </p:cNvPr>
          <p:cNvSpPr txBox="1">
            <a:spLocks/>
          </p:cNvSpPr>
          <p:nvPr/>
        </p:nvSpPr>
        <p:spPr>
          <a:xfrm>
            <a:off x="9133716" y="2378447"/>
            <a:ext cx="2054695" cy="418322"/>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ts val="1700"/>
              </a:lnSpc>
            </a:pPr>
            <a:r>
              <a:rPr lang="fi-FI" sz="1600" dirty="0"/>
              <a:t>Käyttöoikeus-sopimukset</a:t>
            </a:r>
          </a:p>
        </p:txBody>
      </p:sp>
      <p:sp>
        <p:nvSpPr>
          <p:cNvPr id="33" name="Text Placeholder 3">
            <a:extLst>
              <a:ext uri="{FF2B5EF4-FFF2-40B4-BE49-F238E27FC236}">
                <a16:creationId xmlns:a16="http://schemas.microsoft.com/office/drawing/2014/main" id="{E3A1B553-E52E-C719-D1EC-19456907231C}"/>
              </a:ext>
            </a:extLst>
          </p:cNvPr>
          <p:cNvSpPr txBox="1">
            <a:spLocks/>
          </p:cNvSpPr>
          <p:nvPr/>
        </p:nvSpPr>
        <p:spPr>
          <a:xfrm>
            <a:off x="3746904" y="3005691"/>
            <a:ext cx="2054695" cy="91439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5 538 000 €</a:t>
            </a:r>
          </a:p>
        </p:txBody>
      </p:sp>
      <p:sp>
        <p:nvSpPr>
          <p:cNvPr id="34" name="Rectangle 8">
            <a:extLst>
              <a:ext uri="{FF2B5EF4-FFF2-40B4-BE49-F238E27FC236}">
                <a16:creationId xmlns:a16="http://schemas.microsoft.com/office/drawing/2014/main" id="{1907AD39-201C-638A-9190-5A7F31955E47}"/>
              </a:ext>
              <a:ext uri="{C183D7F6-B498-43B3-948B-1728B52AA6E4}">
                <adec:decorative xmlns:adec="http://schemas.microsoft.com/office/drawing/2017/decorative" val="1"/>
              </a:ext>
            </a:extLst>
          </p:cNvPr>
          <p:cNvSpPr/>
          <p:nvPr/>
        </p:nvSpPr>
        <p:spPr>
          <a:xfrm>
            <a:off x="6145005" y="2995207"/>
            <a:ext cx="2568575" cy="1922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Text Placeholder 3">
            <a:extLst>
              <a:ext uri="{FF2B5EF4-FFF2-40B4-BE49-F238E27FC236}">
                <a16:creationId xmlns:a16="http://schemas.microsoft.com/office/drawing/2014/main" id="{3CF3862B-BE9A-00FF-059E-F899824A0212}"/>
              </a:ext>
            </a:extLst>
          </p:cNvPr>
          <p:cNvSpPr txBox="1">
            <a:spLocks/>
          </p:cNvSpPr>
          <p:nvPr/>
        </p:nvSpPr>
        <p:spPr>
          <a:xfrm>
            <a:off x="6413487" y="2995207"/>
            <a:ext cx="2054695" cy="1922183"/>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400 000 € tai 300 000 €</a:t>
            </a:r>
          </a:p>
        </p:txBody>
      </p:sp>
      <p:sp>
        <p:nvSpPr>
          <p:cNvPr id="36" name="Rectangle 8">
            <a:extLst>
              <a:ext uri="{FF2B5EF4-FFF2-40B4-BE49-F238E27FC236}">
                <a16:creationId xmlns:a16="http://schemas.microsoft.com/office/drawing/2014/main" id="{23EB1348-2779-D3DA-5070-1471ECFDEFFB}"/>
              </a:ext>
              <a:ext uri="{C183D7F6-B498-43B3-948B-1728B52AA6E4}">
                <adec:decorative xmlns:adec="http://schemas.microsoft.com/office/drawing/2017/decorative" val="1"/>
              </a:ext>
            </a:extLst>
          </p:cNvPr>
          <p:cNvSpPr/>
          <p:nvPr/>
        </p:nvSpPr>
        <p:spPr>
          <a:xfrm>
            <a:off x="3478421" y="4004409"/>
            <a:ext cx="2568575"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7" name="Rectangle 8">
            <a:extLst>
              <a:ext uri="{FF2B5EF4-FFF2-40B4-BE49-F238E27FC236}">
                <a16:creationId xmlns:a16="http://schemas.microsoft.com/office/drawing/2014/main" id="{C7212028-8BAF-B398-71AA-09CE4B17399B}"/>
              </a:ext>
              <a:ext uri="{C183D7F6-B498-43B3-948B-1728B52AA6E4}">
                <adec:decorative xmlns:adec="http://schemas.microsoft.com/office/drawing/2017/decorative" val="1"/>
              </a:ext>
            </a:extLst>
          </p:cNvPr>
          <p:cNvSpPr/>
          <p:nvPr/>
        </p:nvSpPr>
        <p:spPr>
          <a:xfrm>
            <a:off x="8820152" y="2995206"/>
            <a:ext cx="2568575" cy="1922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8" name="Text Placeholder 3">
            <a:extLst>
              <a:ext uri="{FF2B5EF4-FFF2-40B4-BE49-F238E27FC236}">
                <a16:creationId xmlns:a16="http://schemas.microsoft.com/office/drawing/2014/main" id="{C68C0FC9-5E3D-7032-D641-902CCBDDC32E}"/>
              </a:ext>
            </a:extLst>
          </p:cNvPr>
          <p:cNvSpPr txBox="1">
            <a:spLocks/>
          </p:cNvSpPr>
          <p:nvPr/>
        </p:nvSpPr>
        <p:spPr>
          <a:xfrm>
            <a:off x="9088634" y="2995206"/>
            <a:ext cx="2054695" cy="1922183"/>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500 000 €</a:t>
            </a:r>
          </a:p>
        </p:txBody>
      </p:sp>
      <p:sp>
        <p:nvSpPr>
          <p:cNvPr id="39" name="Rectangle 8">
            <a:extLst>
              <a:ext uri="{FF2B5EF4-FFF2-40B4-BE49-F238E27FC236}">
                <a16:creationId xmlns:a16="http://schemas.microsoft.com/office/drawing/2014/main" id="{ABA85170-4AF1-5DB4-0D83-073AF3DBF049}"/>
              </a:ext>
              <a:ext uri="{C183D7F6-B498-43B3-948B-1728B52AA6E4}">
                <adec:decorative xmlns:adec="http://schemas.microsoft.com/office/drawing/2017/decorative" val="1"/>
              </a:ext>
            </a:extLst>
          </p:cNvPr>
          <p:cNvSpPr/>
          <p:nvPr/>
        </p:nvSpPr>
        <p:spPr>
          <a:xfrm>
            <a:off x="803274" y="4002995"/>
            <a:ext cx="2568575" cy="914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0" name="Text Placeholder 3">
            <a:extLst>
              <a:ext uri="{FF2B5EF4-FFF2-40B4-BE49-F238E27FC236}">
                <a16:creationId xmlns:a16="http://schemas.microsoft.com/office/drawing/2014/main" id="{8A7D323D-EC15-A75B-E878-0C6D3036AE7F}"/>
              </a:ext>
            </a:extLst>
          </p:cNvPr>
          <p:cNvSpPr txBox="1">
            <a:spLocks/>
          </p:cNvSpPr>
          <p:nvPr/>
        </p:nvSpPr>
        <p:spPr>
          <a:xfrm>
            <a:off x="1071756" y="4010862"/>
            <a:ext cx="2054695" cy="90652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60 000 € </a:t>
            </a:r>
          </a:p>
        </p:txBody>
      </p:sp>
      <p:sp>
        <p:nvSpPr>
          <p:cNvPr id="41" name="Text Placeholder 3">
            <a:extLst>
              <a:ext uri="{FF2B5EF4-FFF2-40B4-BE49-F238E27FC236}">
                <a16:creationId xmlns:a16="http://schemas.microsoft.com/office/drawing/2014/main" id="{F34594AD-2AE9-9736-99A0-1B35EE72A547}"/>
              </a:ext>
            </a:extLst>
          </p:cNvPr>
          <p:cNvSpPr txBox="1">
            <a:spLocks/>
          </p:cNvSpPr>
          <p:nvPr/>
        </p:nvSpPr>
        <p:spPr>
          <a:xfrm>
            <a:off x="3735360" y="4010863"/>
            <a:ext cx="2054695" cy="906529"/>
          </a:xfrm>
          <a:prstGeom prst="rect">
            <a:avLst/>
          </a:prstGeom>
        </p:spPr>
        <p:txBody>
          <a:bodyPr lIns="0" tIns="0" rIns="0" bIns="0" anchor="ctr" anchorCtr="0">
            <a:normAutofit/>
          </a:bodyPr>
          <a:lstStyle>
            <a:lvl1pPr marL="285750" indent="-285750" algn="l" defTabSz="914400" rtl="0" eaLnBrk="1" latinLnBrk="0" hangingPunct="1">
              <a:lnSpc>
                <a:spcPct val="110000"/>
              </a:lnSpc>
              <a:spcBef>
                <a:spcPts val="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ctr">
              <a:buNone/>
            </a:pPr>
            <a:r>
              <a:rPr lang="fi-FI" sz="1400" dirty="0">
                <a:solidFill>
                  <a:schemeClr val="tx1"/>
                </a:solidFill>
              </a:rPr>
              <a:t>150 000 €</a:t>
            </a:r>
          </a:p>
        </p:txBody>
      </p:sp>
      <p:sp>
        <p:nvSpPr>
          <p:cNvPr id="43" name="Rectangle 8">
            <a:extLst>
              <a:ext uri="{FF2B5EF4-FFF2-40B4-BE49-F238E27FC236}">
                <a16:creationId xmlns:a16="http://schemas.microsoft.com/office/drawing/2014/main" id="{694A63CA-4042-ADAF-AA76-CC56420C4E67}"/>
              </a:ext>
              <a:ext uri="{C183D7F6-B498-43B3-948B-1728B52AA6E4}">
                <adec:decorative xmlns:adec="http://schemas.microsoft.com/office/drawing/2017/decorative" val="1"/>
              </a:ext>
            </a:extLst>
          </p:cNvPr>
          <p:cNvSpPr/>
          <p:nvPr/>
        </p:nvSpPr>
        <p:spPr>
          <a:xfrm>
            <a:off x="803274" y="5014104"/>
            <a:ext cx="10581096" cy="6615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44" name="Text Placeholder 3">
            <a:extLst>
              <a:ext uri="{FF2B5EF4-FFF2-40B4-BE49-F238E27FC236}">
                <a16:creationId xmlns:a16="http://schemas.microsoft.com/office/drawing/2014/main" id="{37CED957-8AB0-E94B-8EE0-D2CC012EE577}"/>
              </a:ext>
            </a:extLst>
          </p:cNvPr>
          <p:cNvSpPr txBox="1">
            <a:spLocks/>
          </p:cNvSpPr>
          <p:nvPr/>
        </p:nvSpPr>
        <p:spPr>
          <a:xfrm>
            <a:off x="5068653" y="5135700"/>
            <a:ext cx="2054695" cy="418322"/>
          </a:xfrm>
          <a:prstGeom prst="rect">
            <a:avLst/>
          </a:prstGeom>
        </p:spPr>
        <p:txBody>
          <a:bodyPr lIns="0" tIns="0" rIns="0" bIns="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1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ts val="1700"/>
              </a:lnSpc>
            </a:pPr>
            <a:r>
              <a:rPr lang="fi-FI" sz="1600" dirty="0"/>
              <a:t>Pienhankinnat</a:t>
            </a:r>
          </a:p>
        </p:txBody>
      </p:sp>
    </p:spTree>
    <p:extLst>
      <p:ext uri="{BB962C8B-B14F-4D97-AF65-F5344CB8AC3E}">
        <p14:creationId xmlns:p14="http://schemas.microsoft.com/office/powerpoint/2010/main" val="14684908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descr="Avoimuus, tarjoajien tasavertainen kohtelu, syrjimättömyys, suhteellisuus">
            <a:extLst>
              <a:ext uri="{FF2B5EF4-FFF2-40B4-BE49-F238E27FC236}">
                <a16:creationId xmlns:a16="http://schemas.microsoft.com/office/drawing/2014/main" id="{AFCD8626-831A-39CA-8B96-C8E91696BF51}"/>
              </a:ext>
            </a:extLst>
          </p:cNvPr>
          <p:cNvGraphicFramePr/>
          <p:nvPr>
            <p:extLst>
              <p:ext uri="{D42A27DB-BD31-4B8C-83A1-F6EECF244321}">
                <p14:modId xmlns:p14="http://schemas.microsoft.com/office/powerpoint/2010/main" val="3100752774"/>
              </p:ext>
            </p:extLst>
          </p:nvPr>
        </p:nvGraphicFramePr>
        <p:xfrm>
          <a:off x="955776" y="2454442"/>
          <a:ext cx="10494784" cy="418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Otsikko 1">
            <a:extLst>
              <a:ext uri="{FF2B5EF4-FFF2-40B4-BE49-F238E27FC236}">
                <a16:creationId xmlns:a16="http://schemas.microsoft.com/office/drawing/2014/main" id="{0043446B-090B-CB84-EBCB-E8070F85A566}"/>
              </a:ext>
            </a:extLst>
          </p:cNvPr>
          <p:cNvSpPr txBox="1">
            <a:spLocks noGrp="1"/>
          </p:cNvSpPr>
          <p:nvPr>
            <p:ph type="title" idx="4294967295"/>
          </p:nvPr>
        </p:nvSpPr>
        <p:spPr>
          <a:xfrm>
            <a:off x="838200" y="1177155"/>
            <a:ext cx="5562600" cy="99815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Julkisten hankintojen perusperiaatteet</a:t>
            </a:r>
            <a:endParaRPr kumimoji="0" lang="en-GB"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677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E0CC09C6-4A97-85B8-3E75-EF288B452B46}"/>
              </a:ext>
              <a:ext uri="{C183D7F6-B498-43B3-948B-1728B52AA6E4}">
                <adec:decorative xmlns:adec="http://schemas.microsoft.com/office/drawing/2017/decorative" val="1"/>
              </a:ext>
            </a:extLst>
          </p:cNvPr>
          <p:cNvSpPr/>
          <p:nvPr/>
        </p:nvSpPr>
        <p:spPr>
          <a:xfrm>
            <a:off x="838201" y="1979803"/>
            <a:ext cx="3449320" cy="2195322"/>
          </a:xfrm>
          <a:prstGeom prst="rect">
            <a:avLst/>
          </a:prstGeom>
          <a:solidFill>
            <a:srgbClr val="302283"/>
          </a:solidFill>
          <a:ln w="12700" cap="flat">
            <a:solidFill>
              <a:schemeClr val="tx1"/>
            </a:solidFill>
            <a:prstDash val="solid"/>
            <a:miter/>
          </a:ln>
        </p:spPr>
        <p:txBody>
          <a:bodyPr rtlCol="0" anchor="ctr"/>
          <a:lstStyle/>
          <a:p>
            <a:pPr algn="l"/>
            <a:endParaRPr lang="fi-FI" sz="1600"/>
          </a:p>
        </p:txBody>
      </p:sp>
      <p:sp>
        <p:nvSpPr>
          <p:cNvPr id="2" name="Otsikko 1">
            <a:extLst>
              <a:ext uri="{FF2B5EF4-FFF2-40B4-BE49-F238E27FC236}">
                <a16:creationId xmlns:a16="http://schemas.microsoft.com/office/drawing/2014/main" id="{482D716D-553A-2214-A0A1-96B9CF292800}"/>
              </a:ext>
            </a:extLst>
          </p:cNvPr>
          <p:cNvSpPr>
            <a:spLocks noGrp="1"/>
          </p:cNvSpPr>
          <p:nvPr>
            <p:ph type="title"/>
          </p:nvPr>
        </p:nvSpPr>
        <p:spPr/>
        <p:txBody>
          <a:bodyPr/>
          <a:lstStyle/>
          <a:p>
            <a:r>
              <a:rPr lang="fi-FI" dirty="0"/>
              <a:t>Mitkä asiat vaikuttavat hankintoihin?</a:t>
            </a:r>
            <a:endParaRPr lang="en-GB" dirty="0"/>
          </a:p>
        </p:txBody>
      </p:sp>
      <p:sp>
        <p:nvSpPr>
          <p:cNvPr id="5" name="Tekstiruutu 4">
            <a:extLst>
              <a:ext uri="{FF2B5EF4-FFF2-40B4-BE49-F238E27FC236}">
                <a16:creationId xmlns:a16="http://schemas.microsoft.com/office/drawing/2014/main" id="{F11DE4C0-85B6-4F27-CAED-044E3A6B211C}"/>
              </a:ext>
            </a:extLst>
          </p:cNvPr>
          <p:cNvSpPr txBox="1"/>
          <p:nvPr/>
        </p:nvSpPr>
        <p:spPr>
          <a:xfrm>
            <a:off x="1089170" y="2593162"/>
            <a:ext cx="2981180" cy="1384995"/>
          </a:xfrm>
          <a:prstGeom prst="rect">
            <a:avLst/>
          </a:prstGeom>
          <a:noFill/>
          <a:ln w="9525">
            <a:noFill/>
          </a:ln>
        </p:spPr>
        <p:txBody>
          <a:bodyPr wrap="square" rtlCol="0" anchor="t">
            <a:spAutoFit/>
          </a:bodyPr>
          <a:lstStyle/>
          <a:p>
            <a:r>
              <a:rPr lang="fi-FI" sz="1400" dirty="0">
                <a:solidFill>
                  <a:schemeClr val="bg1"/>
                </a:solidFill>
              </a:rPr>
              <a:t>Hankintalain lisäksi hankintojen toteutukseen vaikuttaa </a:t>
            </a:r>
            <a:r>
              <a:rPr lang="fi-FI" sz="1400" b="1" dirty="0">
                <a:solidFill>
                  <a:schemeClr val="bg1"/>
                </a:solidFill>
              </a:rPr>
              <a:t>muu lainsäädäntö</a:t>
            </a:r>
            <a:r>
              <a:rPr lang="fi-FI" sz="1400" dirty="0">
                <a:solidFill>
                  <a:schemeClr val="bg1"/>
                </a:solidFill>
              </a:rPr>
              <a:t>, kuten sosiaali- ja terveyspalveluja, ajoneuvoja, rakentamista ja saavutettavuutta koskevat säännökset</a:t>
            </a:r>
          </a:p>
        </p:txBody>
      </p:sp>
      <p:sp>
        <p:nvSpPr>
          <p:cNvPr id="10" name="Suorakulmio 9">
            <a:extLst>
              <a:ext uri="{FF2B5EF4-FFF2-40B4-BE49-F238E27FC236}">
                <a16:creationId xmlns:a16="http://schemas.microsoft.com/office/drawing/2014/main" id="{D87B6169-28DA-2964-9022-8A961C291293}"/>
              </a:ext>
              <a:ext uri="{C183D7F6-B498-43B3-948B-1728B52AA6E4}">
                <adec:decorative xmlns:adec="http://schemas.microsoft.com/office/drawing/2017/decorative" val="1"/>
              </a:ext>
            </a:extLst>
          </p:cNvPr>
          <p:cNvSpPr/>
          <p:nvPr/>
        </p:nvSpPr>
        <p:spPr>
          <a:xfrm>
            <a:off x="4419600" y="1979803"/>
            <a:ext cx="3449320" cy="4513072"/>
          </a:xfrm>
          <a:prstGeom prst="rect">
            <a:avLst/>
          </a:prstGeom>
          <a:solidFill>
            <a:schemeClr val="tx1"/>
          </a:solidFill>
          <a:ln w="12700" cap="flat">
            <a:solidFill>
              <a:schemeClr val="tx1"/>
            </a:solidFill>
            <a:prstDash val="solid"/>
            <a:miter/>
          </a:ln>
        </p:spPr>
        <p:txBody>
          <a:bodyPr rtlCol="0" anchor="ctr"/>
          <a:lstStyle/>
          <a:p>
            <a:pPr algn="l"/>
            <a:endParaRPr lang="fi-FI" sz="1600"/>
          </a:p>
        </p:txBody>
      </p:sp>
      <p:sp>
        <p:nvSpPr>
          <p:cNvPr id="11" name="Tekstiruutu 10">
            <a:extLst>
              <a:ext uri="{FF2B5EF4-FFF2-40B4-BE49-F238E27FC236}">
                <a16:creationId xmlns:a16="http://schemas.microsoft.com/office/drawing/2014/main" id="{EF0C65F3-584A-8381-D141-342BBDD72DF2}"/>
              </a:ext>
            </a:extLst>
          </p:cNvPr>
          <p:cNvSpPr txBox="1"/>
          <p:nvPr/>
        </p:nvSpPr>
        <p:spPr>
          <a:xfrm>
            <a:off x="4670569" y="2593162"/>
            <a:ext cx="2940964" cy="2031325"/>
          </a:xfrm>
          <a:prstGeom prst="rect">
            <a:avLst/>
          </a:prstGeom>
          <a:noFill/>
          <a:ln w="9525">
            <a:noFill/>
          </a:ln>
        </p:spPr>
        <p:txBody>
          <a:bodyPr wrap="square" rtlCol="0" anchor="t">
            <a:spAutoFit/>
          </a:bodyPr>
          <a:lstStyle/>
          <a:p>
            <a:r>
              <a:rPr lang="fi-FI" sz="1400" dirty="0">
                <a:solidFill>
                  <a:schemeClr val="bg1"/>
                </a:solidFill>
              </a:rPr>
              <a:t>Kunnan, hyvinvointialueen tai yhtiön omat </a:t>
            </a:r>
            <a:r>
              <a:rPr lang="fi-FI" sz="1400" b="1" dirty="0">
                <a:solidFill>
                  <a:schemeClr val="bg1"/>
                </a:solidFill>
              </a:rPr>
              <a:t>hankintaohjeet</a:t>
            </a:r>
            <a:r>
              <a:rPr lang="fi-FI" sz="1400" dirty="0">
                <a:solidFill>
                  <a:schemeClr val="bg1"/>
                </a:solidFill>
              </a:rPr>
              <a:t> määrittävät organisaation painopisteet hankintojen tekemisessä, esimerkiksi painotetaanko organisaation hankinnoissa hiilineutraalisuutta, sosiaalista vastuuta tai taloudellista kestävyyttä</a:t>
            </a:r>
          </a:p>
        </p:txBody>
      </p:sp>
      <p:sp>
        <p:nvSpPr>
          <p:cNvPr id="13" name="Tekstiruutu 12">
            <a:extLst>
              <a:ext uri="{FF2B5EF4-FFF2-40B4-BE49-F238E27FC236}">
                <a16:creationId xmlns:a16="http://schemas.microsoft.com/office/drawing/2014/main" id="{B9FC3EF6-122C-D46F-DA0F-6DD325930BF2}"/>
              </a:ext>
            </a:extLst>
          </p:cNvPr>
          <p:cNvSpPr txBox="1"/>
          <p:nvPr/>
        </p:nvSpPr>
        <p:spPr>
          <a:xfrm>
            <a:off x="4917867" y="4665973"/>
            <a:ext cx="2647101" cy="1615827"/>
          </a:xfrm>
          <a:prstGeom prst="rect">
            <a:avLst/>
          </a:prstGeom>
          <a:noFill/>
        </p:spPr>
        <p:txBody>
          <a:bodyPr wrap="square" rtlCol="0">
            <a:spAutoFit/>
          </a:bodyPr>
          <a:lstStyle/>
          <a:p>
            <a:pPr marL="0" lvl="1" algn="l"/>
            <a:r>
              <a:rPr lang="fi-FI" sz="1300" dirty="0">
                <a:solidFill>
                  <a:schemeClr val="bg1"/>
                </a:solidFill>
              </a:rPr>
              <a:t>Hankintaohjeissa on määritetty myös toimivaltuudet eri kokoisten hankintojen hyväksymiseen</a:t>
            </a:r>
          </a:p>
          <a:p>
            <a:pPr marL="0" lvl="1" algn="l"/>
            <a:endParaRPr lang="fi-FI" sz="800" dirty="0">
              <a:solidFill>
                <a:schemeClr val="bg1"/>
              </a:solidFill>
            </a:endParaRPr>
          </a:p>
          <a:p>
            <a:pPr marL="0" lvl="1" algn="l"/>
            <a:r>
              <a:rPr lang="fi-FI" sz="1300" dirty="0">
                <a:solidFill>
                  <a:schemeClr val="bg1"/>
                </a:solidFill>
              </a:rPr>
              <a:t>Hankintaohjeissa myös pienhankinnan kynnysarvo, joka on usein hankintalain kynnysarvoja matalampi</a:t>
            </a:r>
          </a:p>
        </p:txBody>
      </p:sp>
      <p:sp>
        <p:nvSpPr>
          <p:cNvPr id="14" name="Suorakulmio 13">
            <a:extLst>
              <a:ext uri="{FF2B5EF4-FFF2-40B4-BE49-F238E27FC236}">
                <a16:creationId xmlns:a16="http://schemas.microsoft.com/office/drawing/2014/main" id="{A2A56FA8-4227-379C-6C60-FEB0D6629D68}"/>
              </a:ext>
              <a:ext uri="{C183D7F6-B498-43B3-948B-1728B52AA6E4}">
                <adec:decorative xmlns:adec="http://schemas.microsoft.com/office/drawing/2017/decorative" val="1"/>
              </a:ext>
            </a:extLst>
          </p:cNvPr>
          <p:cNvSpPr/>
          <p:nvPr/>
        </p:nvSpPr>
        <p:spPr>
          <a:xfrm>
            <a:off x="8000999" y="1979802"/>
            <a:ext cx="3449320" cy="1998355"/>
          </a:xfrm>
          <a:prstGeom prst="rect">
            <a:avLst/>
          </a:prstGeom>
          <a:solidFill>
            <a:schemeClr val="tx1"/>
          </a:solidFill>
          <a:ln w="12700" cap="flat">
            <a:solidFill>
              <a:schemeClr val="tx1"/>
            </a:solidFill>
            <a:prstDash val="solid"/>
            <a:miter/>
          </a:ln>
        </p:spPr>
        <p:txBody>
          <a:bodyPr rtlCol="0" anchor="ctr"/>
          <a:lstStyle/>
          <a:p>
            <a:pPr algn="l"/>
            <a:endParaRPr lang="fi-FI" sz="1600"/>
          </a:p>
        </p:txBody>
      </p:sp>
      <p:sp>
        <p:nvSpPr>
          <p:cNvPr id="15" name="Tekstiruutu 14">
            <a:extLst>
              <a:ext uri="{FF2B5EF4-FFF2-40B4-BE49-F238E27FC236}">
                <a16:creationId xmlns:a16="http://schemas.microsoft.com/office/drawing/2014/main" id="{644405B6-4F11-4D1C-B42F-7986C76D9DB8}"/>
              </a:ext>
            </a:extLst>
          </p:cNvPr>
          <p:cNvSpPr txBox="1"/>
          <p:nvPr/>
        </p:nvSpPr>
        <p:spPr>
          <a:xfrm>
            <a:off x="8251968" y="2593162"/>
            <a:ext cx="2969752" cy="1169551"/>
          </a:xfrm>
          <a:prstGeom prst="rect">
            <a:avLst/>
          </a:prstGeom>
          <a:noFill/>
          <a:ln w="9525">
            <a:noFill/>
          </a:ln>
        </p:spPr>
        <p:txBody>
          <a:bodyPr wrap="square" rtlCol="0" anchor="t">
            <a:spAutoFit/>
          </a:bodyPr>
          <a:lstStyle/>
          <a:p>
            <a:r>
              <a:rPr lang="fi-FI" sz="1400" b="1" dirty="0">
                <a:solidFill>
                  <a:schemeClr val="bg1"/>
                </a:solidFill>
              </a:rPr>
              <a:t>Hallintosääntö</a:t>
            </a:r>
            <a:r>
              <a:rPr lang="fi-FI" sz="1400" dirty="0">
                <a:solidFill>
                  <a:schemeClr val="bg1"/>
                </a:solidFill>
              </a:rPr>
              <a:t> tai hankintojen toimivaltaohjeistus määrittelee toimielinten ja viranhaltijoiden toimivallan suhteessa hankintoihin ja hankintojen euromääriin</a:t>
            </a:r>
          </a:p>
        </p:txBody>
      </p:sp>
      <p:sp>
        <p:nvSpPr>
          <p:cNvPr id="4" name="Tekstiruutu 3">
            <a:extLst>
              <a:ext uri="{FF2B5EF4-FFF2-40B4-BE49-F238E27FC236}">
                <a16:creationId xmlns:a16="http://schemas.microsoft.com/office/drawing/2014/main" id="{E5099923-F0A3-07B9-6A6E-B59D1B32B519}"/>
              </a:ext>
            </a:extLst>
          </p:cNvPr>
          <p:cNvSpPr txBox="1"/>
          <p:nvPr/>
        </p:nvSpPr>
        <p:spPr>
          <a:xfrm>
            <a:off x="1089170" y="2162275"/>
            <a:ext cx="2981180" cy="430887"/>
          </a:xfrm>
          <a:prstGeom prst="rect">
            <a:avLst/>
          </a:prstGeom>
          <a:noFill/>
          <a:ln w="9525">
            <a:noFill/>
          </a:ln>
        </p:spPr>
        <p:txBody>
          <a:bodyPr wrap="square" rtlCol="0" anchor="t">
            <a:spAutoFit/>
          </a:bodyPr>
          <a:lstStyle/>
          <a:p>
            <a:r>
              <a:rPr lang="fi-FI" sz="2200" b="1" dirty="0">
                <a:solidFill>
                  <a:schemeClr val="bg1"/>
                </a:solidFill>
              </a:rPr>
              <a:t>Muu lainsäädäntö</a:t>
            </a:r>
          </a:p>
        </p:txBody>
      </p:sp>
      <p:sp>
        <p:nvSpPr>
          <p:cNvPr id="19" name="Tekstiruutu 18">
            <a:extLst>
              <a:ext uri="{FF2B5EF4-FFF2-40B4-BE49-F238E27FC236}">
                <a16:creationId xmlns:a16="http://schemas.microsoft.com/office/drawing/2014/main" id="{6F5CA0CE-15B5-EF57-EFCD-D159CF981B6A}"/>
              </a:ext>
            </a:extLst>
          </p:cNvPr>
          <p:cNvSpPr txBox="1"/>
          <p:nvPr/>
        </p:nvSpPr>
        <p:spPr>
          <a:xfrm>
            <a:off x="4670569" y="2162275"/>
            <a:ext cx="2981180" cy="430887"/>
          </a:xfrm>
          <a:prstGeom prst="rect">
            <a:avLst/>
          </a:prstGeom>
          <a:noFill/>
          <a:ln w="9525">
            <a:noFill/>
          </a:ln>
        </p:spPr>
        <p:txBody>
          <a:bodyPr wrap="square" rtlCol="0" anchor="t">
            <a:spAutoFit/>
          </a:bodyPr>
          <a:lstStyle/>
          <a:p>
            <a:r>
              <a:rPr lang="fi-FI" sz="2200" b="1" dirty="0">
                <a:solidFill>
                  <a:schemeClr val="bg1"/>
                </a:solidFill>
              </a:rPr>
              <a:t>Hankintaohje</a:t>
            </a:r>
          </a:p>
        </p:txBody>
      </p:sp>
      <p:sp>
        <p:nvSpPr>
          <p:cNvPr id="20" name="Tekstiruutu 19">
            <a:extLst>
              <a:ext uri="{FF2B5EF4-FFF2-40B4-BE49-F238E27FC236}">
                <a16:creationId xmlns:a16="http://schemas.microsoft.com/office/drawing/2014/main" id="{44E5BB25-1A89-9509-4361-4F3E3EA3C555}"/>
              </a:ext>
            </a:extLst>
          </p:cNvPr>
          <p:cNvSpPr txBox="1"/>
          <p:nvPr/>
        </p:nvSpPr>
        <p:spPr>
          <a:xfrm>
            <a:off x="8251968" y="2162275"/>
            <a:ext cx="2981180" cy="430887"/>
          </a:xfrm>
          <a:prstGeom prst="rect">
            <a:avLst/>
          </a:prstGeom>
          <a:noFill/>
          <a:ln w="9525">
            <a:noFill/>
          </a:ln>
        </p:spPr>
        <p:txBody>
          <a:bodyPr wrap="square" rtlCol="0" anchor="t">
            <a:spAutoFit/>
          </a:bodyPr>
          <a:lstStyle/>
          <a:p>
            <a:r>
              <a:rPr lang="fi-FI" sz="2200" b="1" dirty="0">
                <a:solidFill>
                  <a:schemeClr val="bg1"/>
                </a:solidFill>
              </a:rPr>
              <a:t>Hallintosääntö</a:t>
            </a:r>
          </a:p>
        </p:txBody>
      </p:sp>
      <p:cxnSp>
        <p:nvCxnSpPr>
          <p:cNvPr id="22" name="Suora yhdysviiva 21">
            <a:extLst>
              <a:ext uri="{FF2B5EF4-FFF2-40B4-BE49-F238E27FC236}">
                <a16:creationId xmlns:a16="http://schemas.microsoft.com/office/drawing/2014/main" id="{D8C70E47-CB70-1C1E-E8A1-86B44255926F}"/>
              </a:ext>
              <a:ext uri="{C183D7F6-B498-43B3-948B-1728B52AA6E4}">
                <adec:decorative xmlns:adec="http://schemas.microsoft.com/office/drawing/2017/decorative" val="1"/>
              </a:ext>
            </a:extLst>
          </p:cNvPr>
          <p:cNvCxnSpPr>
            <a:cxnSpLocks/>
          </p:cNvCxnSpPr>
          <p:nvPr/>
        </p:nvCxnSpPr>
        <p:spPr>
          <a:xfrm>
            <a:off x="4804833" y="4734183"/>
            <a:ext cx="0" cy="1473200"/>
          </a:xfrm>
          <a:prstGeom prst="line">
            <a:avLst/>
          </a:prstGeom>
          <a:ln w="57150">
            <a:solidFill>
              <a:srgbClr val="D2CDE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EDFBA1-03BC-2C78-104C-304D59BB408E}"/>
              </a:ext>
            </a:extLst>
          </p:cNvPr>
          <p:cNvSpPr>
            <a:spLocks noGrp="1"/>
          </p:cNvSpPr>
          <p:nvPr>
            <p:ph type="title"/>
          </p:nvPr>
        </p:nvSpPr>
        <p:spPr>
          <a:xfrm>
            <a:off x="838199" y="936523"/>
            <a:ext cx="5706533" cy="754165"/>
          </a:xfrm>
        </p:spPr>
        <p:txBody>
          <a:bodyPr>
            <a:noAutofit/>
          </a:bodyPr>
          <a:lstStyle/>
          <a:p>
            <a:r>
              <a:rPr lang="fi-FI" dirty="0"/>
              <a:t>Uudet tavoitteet hankinnoille – hankintalain 2 §</a:t>
            </a:r>
          </a:p>
        </p:txBody>
      </p:sp>
      <p:sp>
        <p:nvSpPr>
          <p:cNvPr id="3" name="Sisällön paikkamerkki 2">
            <a:extLst>
              <a:ext uri="{FF2B5EF4-FFF2-40B4-BE49-F238E27FC236}">
                <a16:creationId xmlns:a16="http://schemas.microsoft.com/office/drawing/2014/main" id="{28E1828C-670B-DE99-2FB8-B707DD4D6CD8}"/>
              </a:ext>
            </a:extLst>
          </p:cNvPr>
          <p:cNvSpPr>
            <a:spLocks noGrp="1"/>
          </p:cNvSpPr>
          <p:nvPr>
            <p:ph idx="1"/>
          </p:nvPr>
        </p:nvSpPr>
        <p:spPr>
          <a:xfrm>
            <a:off x="838199" y="2048364"/>
            <a:ext cx="8187268" cy="4318570"/>
          </a:xfrm>
        </p:spPr>
        <p:txBody>
          <a:bodyPr numCol="2" spcCol="540000">
            <a:normAutofit/>
          </a:bodyPr>
          <a:lstStyle/>
          <a:p>
            <a:pPr marL="0" indent="0">
              <a:lnSpc>
                <a:spcPct val="120000"/>
              </a:lnSpc>
              <a:buNone/>
            </a:pPr>
            <a:r>
              <a:rPr lang="fi-FI" sz="1600" i="1" dirty="0"/>
              <a:t>Lain tavoitteena on tehostaa julkisten varojen käyttöä sekä edistää laadukkaiden, innovatiivisten, </a:t>
            </a:r>
            <a:r>
              <a:rPr lang="fi-FI" sz="1600" b="1" i="1" dirty="0"/>
              <a:t>ekologisesti, sosiaalisesti ja taloudellisesti </a:t>
            </a:r>
            <a:r>
              <a:rPr lang="fi-FI" sz="1600" i="1" dirty="0"/>
              <a:t>kestävien hankintojen tekemistä. </a:t>
            </a:r>
            <a:r>
              <a:rPr lang="fi-FI" sz="1600" b="1" i="1" dirty="0"/>
              <a:t>Lain tavoitteena on huomioida huoltovarmuuden ja turvallisuusnäkökohtien toteutuminen julkisissa hankinnoissa </a:t>
            </a:r>
            <a:r>
              <a:rPr lang="fi-FI" sz="1600" i="1" dirty="0"/>
              <a:t>sekä turvata yritysten ja muiden yhteisöjen tasapuoliset mahdollisuudet tarjota tavaroita, palveluja ja rakennusurakoita julkisten hankintojen tarjouskilpailuissa.</a:t>
            </a:r>
          </a:p>
          <a:p>
            <a:pPr marL="0" indent="0">
              <a:lnSpc>
                <a:spcPct val="120000"/>
              </a:lnSpc>
              <a:spcBef>
                <a:spcPts val="1800"/>
              </a:spcBef>
              <a:buNone/>
            </a:pPr>
            <a:r>
              <a:rPr lang="fi-FI" sz="1600" i="1" dirty="0"/>
              <a:t>Hankintayksiköiden on pyrittävä järjestämään hankintatoimintansa ja </a:t>
            </a:r>
            <a:r>
              <a:rPr lang="fi-FI" sz="1600" b="1" i="1" dirty="0"/>
              <a:t>suunnittelemaan </a:t>
            </a:r>
            <a:r>
              <a:rPr lang="fi-FI" sz="1600" i="1" dirty="0"/>
              <a:t>hankintansa siten, että hankintoja voidaan toteuttaa mahdollisimman </a:t>
            </a:r>
            <a:r>
              <a:rPr lang="fi-FI" sz="1600" b="1" i="1" dirty="0"/>
              <a:t>kustannustehokkaasti</a:t>
            </a:r>
            <a:r>
              <a:rPr lang="fi-FI" sz="1600" i="1" dirty="0"/>
              <a:t>, ja laadukkaasti olemassa olevat kilpailuolosuhteet hyväksi käyttäen. Hankintatoimintaan liittyvien hallinnollisten tehtävien vähentämiseksi hankintayksiköt voivat käyttää puitejärjestelyjä sekä tehdä yhteishankintoja tai hyödyntää muita yhteistyömahdollisuuksia julkisten hankintojen tarjouskilpailuissa.</a:t>
            </a:r>
          </a:p>
        </p:txBody>
      </p:sp>
      <p:pic>
        <p:nvPicPr>
          <p:cNvPr id="9" name="Kuva 8">
            <a:extLst>
              <a:ext uri="{FF2B5EF4-FFF2-40B4-BE49-F238E27FC236}">
                <a16:creationId xmlns:a16="http://schemas.microsoft.com/office/drawing/2014/main" id="{CF538B67-777A-60F0-2C4C-824F70B57A3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5698" y="3810000"/>
            <a:ext cx="3567602" cy="3567602"/>
          </a:xfrm>
          <a:prstGeom prst="rect">
            <a:avLst/>
          </a:prstGeom>
        </p:spPr>
      </p:pic>
    </p:spTree>
    <p:extLst>
      <p:ext uri="{BB962C8B-B14F-4D97-AF65-F5344CB8AC3E}">
        <p14:creationId xmlns:p14="http://schemas.microsoft.com/office/powerpoint/2010/main" val="31219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F1C4A-E58F-BCCD-4068-AE57F2761F9A}"/>
            </a:ext>
          </a:extLst>
        </p:cNvPr>
        <p:cNvGrpSpPr/>
        <p:nvPr/>
      </p:nvGrpSpPr>
      <p:grpSpPr>
        <a:xfrm>
          <a:off x="0" y="0"/>
          <a:ext cx="0" cy="0"/>
          <a:chOff x="0" y="0"/>
          <a:chExt cx="0" cy="0"/>
        </a:xfrm>
      </p:grpSpPr>
      <p:sp>
        <p:nvSpPr>
          <p:cNvPr id="18" name="Suorakulmio 17">
            <a:extLst>
              <a:ext uri="{FF2B5EF4-FFF2-40B4-BE49-F238E27FC236}">
                <a16:creationId xmlns:a16="http://schemas.microsoft.com/office/drawing/2014/main" id="{3D0C58B2-C092-1752-B526-3324C388F717}"/>
              </a:ext>
              <a:ext uri="{C183D7F6-B498-43B3-948B-1728B52AA6E4}">
                <adec:decorative xmlns:adec="http://schemas.microsoft.com/office/drawing/2017/decorative" val="1"/>
              </a:ext>
            </a:extLst>
          </p:cNvPr>
          <p:cNvSpPr/>
          <p:nvPr/>
        </p:nvSpPr>
        <p:spPr>
          <a:xfrm>
            <a:off x="596766" y="548641"/>
            <a:ext cx="9265920" cy="5611294"/>
          </a:xfrm>
          <a:prstGeom prst="rect">
            <a:avLst/>
          </a:prstGeom>
          <a:noFill/>
          <a:ln w="76200" cap="flat">
            <a:solidFill>
              <a:schemeClr val="bg2"/>
            </a:solidFill>
            <a:prstDash val="solid"/>
            <a:miter/>
          </a:ln>
        </p:spPr>
        <p:txBody>
          <a:bodyPr rtlCol="0" anchor="ctr"/>
          <a:lstStyle/>
          <a:p>
            <a:pPr algn="l"/>
            <a:endParaRPr lang="fi-FI"/>
          </a:p>
        </p:txBody>
      </p:sp>
      <p:sp>
        <p:nvSpPr>
          <p:cNvPr id="26" name="Suorakulmio 25">
            <a:extLst>
              <a:ext uri="{FF2B5EF4-FFF2-40B4-BE49-F238E27FC236}">
                <a16:creationId xmlns:a16="http://schemas.microsoft.com/office/drawing/2014/main" id="{5520AF61-9B59-31A1-22A2-1FDAD60A3D28}"/>
              </a:ext>
              <a:ext uri="{C183D7F6-B498-43B3-948B-1728B52AA6E4}">
                <adec:decorative xmlns:adec="http://schemas.microsoft.com/office/drawing/2017/decorative" val="1"/>
              </a:ext>
            </a:extLst>
          </p:cNvPr>
          <p:cNvSpPr/>
          <p:nvPr/>
        </p:nvSpPr>
        <p:spPr>
          <a:xfrm>
            <a:off x="556660" y="531526"/>
            <a:ext cx="9346131" cy="1126155"/>
          </a:xfrm>
          <a:prstGeom prst="rect">
            <a:avLst/>
          </a:prstGeom>
          <a:solidFill>
            <a:schemeClr val="bg2"/>
          </a:solidFill>
          <a:ln w="0" cap="flat">
            <a:noFill/>
            <a:prstDash val="solid"/>
            <a:miter/>
          </a:ln>
        </p:spPr>
        <p:txBody>
          <a:bodyPr rtlCol="0" anchor="ctr"/>
          <a:lstStyle/>
          <a:p>
            <a:pPr algn="l"/>
            <a:endParaRPr lang="fi-FI"/>
          </a:p>
        </p:txBody>
      </p:sp>
      <p:sp>
        <p:nvSpPr>
          <p:cNvPr id="2" name="Otsikko 1">
            <a:extLst>
              <a:ext uri="{FF2B5EF4-FFF2-40B4-BE49-F238E27FC236}">
                <a16:creationId xmlns:a16="http://schemas.microsoft.com/office/drawing/2014/main" id="{387054CF-B336-C838-EBCE-6B3E666D464A}"/>
              </a:ext>
            </a:extLst>
          </p:cNvPr>
          <p:cNvSpPr>
            <a:spLocks noGrp="1"/>
          </p:cNvSpPr>
          <p:nvPr>
            <p:ph type="title"/>
          </p:nvPr>
        </p:nvSpPr>
        <p:spPr>
          <a:xfrm>
            <a:off x="1188364" y="841670"/>
            <a:ext cx="8754533" cy="505868"/>
          </a:xfrm>
        </p:spPr>
        <p:txBody>
          <a:bodyPr>
            <a:noAutofit/>
          </a:bodyPr>
          <a:lstStyle/>
          <a:p>
            <a:r>
              <a:rPr lang="fi-FI" sz="2800" dirty="0"/>
              <a:t>Hankinnan valmistelu käytännössä</a:t>
            </a:r>
            <a:endParaRPr lang="en-GB" sz="2800" dirty="0"/>
          </a:p>
        </p:txBody>
      </p:sp>
      <p:sp>
        <p:nvSpPr>
          <p:cNvPr id="3" name="Sisällön paikkamerkki 2">
            <a:extLst>
              <a:ext uri="{FF2B5EF4-FFF2-40B4-BE49-F238E27FC236}">
                <a16:creationId xmlns:a16="http://schemas.microsoft.com/office/drawing/2014/main" id="{41457139-3836-5F21-B8F1-AF3956BF7BB3}"/>
              </a:ext>
            </a:extLst>
          </p:cNvPr>
          <p:cNvSpPr>
            <a:spLocks noGrp="1"/>
          </p:cNvSpPr>
          <p:nvPr>
            <p:ph idx="1"/>
          </p:nvPr>
        </p:nvSpPr>
        <p:spPr>
          <a:xfrm>
            <a:off x="1188364" y="2099191"/>
            <a:ext cx="7914260" cy="3697525"/>
          </a:xfrm>
        </p:spPr>
        <p:txBody>
          <a:bodyPr>
            <a:normAutofit fontScale="92500" lnSpcReduction="10000"/>
          </a:bodyPr>
          <a:lstStyle/>
          <a:p>
            <a:r>
              <a:rPr lang="fi-FI" b="1" dirty="0"/>
              <a:t>Organisaation sisäinen keskustelu ennen kilpailutuksen aloittamista on tärkeää</a:t>
            </a:r>
          </a:p>
          <a:p>
            <a:pPr lvl="1"/>
            <a:r>
              <a:rPr lang="fi-FI" dirty="0"/>
              <a:t>Tuotantotapavaihtoehdot tulee analysoida ennen aloittamista: järjestetäänkö omana toimintana, omassa yhtiössä vai ostetaanko markkinoilta</a:t>
            </a:r>
          </a:p>
          <a:p>
            <a:r>
              <a:rPr lang="fi-FI" b="1" dirty="0"/>
              <a:t>Hankinnan valmistelu voi olla pitkä prosessi. Kesto on kolmesta kuukaudesta jopa yli vuoteen</a:t>
            </a:r>
          </a:p>
          <a:p>
            <a:pPr lvl="1"/>
            <a:r>
              <a:rPr lang="fi-FI" dirty="0"/>
              <a:t>Alkuvaiheessa voi käydä vuoropuhelua hankinnan kohteesta luottamushenkilöiden ja viranhaltijoiden kesken</a:t>
            </a:r>
          </a:p>
          <a:p>
            <a:r>
              <a:rPr lang="fi-FI" b="1" dirty="0"/>
              <a:t>Hankintatoimen on valmisteluvaiheessa on hyvä tutkia markkinoita ja alan toimijoita</a:t>
            </a:r>
          </a:p>
          <a:p>
            <a:pPr lvl="1"/>
            <a:r>
              <a:rPr lang="fi-FI" dirty="0"/>
              <a:t>Markkina-analyysit ja yritysten kanssa käytävä vuoropuhelu ovat sallittuja ennen hankinnan käynnistämistä</a:t>
            </a:r>
          </a:p>
          <a:p>
            <a:pPr lvl="1"/>
            <a:r>
              <a:rPr lang="fi-FI" dirty="0"/>
              <a:t>Markkinavuoropuhelu auttaa tekemään valintoja ja määrittelemään, kuinka hankinta tukee parhaiten strategisia tavoitteita</a:t>
            </a:r>
            <a:endParaRPr lang="fi-FI" sz="1600" dirty="0"/>
          </a:p>
        </p:txBody>
      </p:sp>
      <p:pic>
        <p:nvPicPr>
          <p:cNvPr id="24" name="Kuva 23">
            <a:extLst>
              <a:ext uri="{FF2B5EF4-FFF2-40B4-BE49-F238E27FC236}">
                <a16:creationId xmlns:a16="http://schemas.microsoft.com/office/drawing/2014/main" id="{6B4533C3-B953-6DE3-314F-C53FD8A6869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7743" y="802997"/>
            <a:ext cx="632501" cy="617442"/>
          </a:xfrm>
          <a:prstGeom prst="rect">
            <a:avLst/>
          </a:prstGeom>
        </p:spPr>
      </p:pic>
      <p:pic>
        <p:nvPicPr>
          <p:cNvPr id="28" name="Kuva 27">
            <a:extLst>
              <a:ext uri="{FF2B5EF4-FFF2-40B4-BE49-F238E27FC236}">
                <a16:creationId xmlns:a16="http://schemas.microsoft.com/office/drawing/2014/main" id="{7AFD7889-B802-C1C4-D8A3-C2188835C2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4757" y="957922"/>
            <a:ext cx="307592" cy="307592"/>
          </a:xfrm>
          <a:prstGeom prst="rect">
            <a:avLst/>
          </a:prstGeom>
        </p:spPr>
      </p:pic>
    </p:spTree>
    <p:extLst>
      <p:ext uri="{BB962C8B-B14F-4D97-AF65-F5344CB8AC3E}">
        <p14:creationId xmlns:p14="http://schemas.microsoft.com/office/powerpoint/2010/main" val="38735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Mukautettu 90">
      <a:dk1>
        <a:srgbClr val="302283"/>
      </a:dk1>
      <a:lt1>
        <a:sysClr val="window" lastClr="FFFFFF"/>
      </a:lt1>
      <a:dk2>
        <a:srgbClr val="302283"/>
      </a:dk2>
      <a:lt2>
        <a:srgbClr val="D2CDE7"/>
      </a:lt2>
      <a:accent1>
        <a:srgbClr val="E9F3FA"/>
      </a:accent1>
      <a:accent2>
        <a:srgbClr val="ECF2DA"/>
      </a:accent2>
      <a:accent3>
        <a:srgbClr val="D2CDE7"/>
      </a:accent3>
      <a:accent4>
        <a:srgbClr val="FCE6E3"/>
      </a:accent4>
      <a:accent5>
        <a:srgbClr val="F6F0E7"/>
      </a:accent5>
      <a:accent6>
        <a:srgbClr val="302283"/>
      </a:accent6>
      <a:hlink>
        <a:srgbClr val="302283"/>
      </a:hlink>
      <a:folHlink>
        <a:srgbClr val="3022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0" cap="flat">
          <a:noFill/>
          <a:prstDash val="solid"/>
          <a:miter/>
        </a:ln>
      </a:spPr>
      <a:bodyPr rtlCol="0" anchor="ctr"/>
      <a:lstStyle>
        <a:defPPr algn="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6A015321CF8D141A67912794B1CEB09" ma:contentTypeVersion="13" ma:contentTypeDescription="Luo uusi asiakirja." ma:contentTypeScope="" ma:versionID="c6d6956ada5a1b3f37cb7e3ac12e2ce4">
  <xsd:schema xmlns:xsd="http://www.w3.org/2001/XMLSchema" xmlns:xs="http://www.w3.org/2001/XMLSchema" xmlns:p="http://schemas.microsoft.com/office/2006/metadata/properties" xmlns:ns2="b3b5663d-898e-4563-b4f1-4250399ed7ef" xmlns:ns3="e557a4e5-6023-48fd-8c32-7f4af06f2d67" targetNamespace="http://schemas.microsoft.com/office/2006/metadata/properties" ma:root="true" ma:fieldsID="1328c4b5fd7e86747c536aa864640ed1" ns2:_="" ns3:_="">
    <xsd:import namespace="b3b5663d-898e-4563-b4f1-4250399ed7ef"/>
    <xsd:import namespace="e557a4e5-6023-48fd-8c32-7f4af06f2d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5663d-898e-4563-b4f1-4250399ed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57a4e5-6023-48fd-8c32-7f4af06f2d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c63dbd-4cac-4726-9796-b29ef821331f}" ma:internalName="TaxCatchAll" ma:showField="CatchAllData" ma:web="e557a4e5-6023-48fd-8c32-7f4af06f2d6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b5663d-898e-4563-b4f1-4250399ed7ef">
      <Terms xmlns="http://schemas.microsoft.com/office/infopath/2007/PartnerControls"/>
    </lcf76f155ced4ddcb4097134ff3c332f>
    <TaxCatchAll xmlns="e557a4e5-6023-48fd-8c32-7f4af06f2d67" xsi:nil="true"/>
  </documentManagement>
</p:properties>
</file>

<file path=customXml/itemProps1.xml><?xml version="1.0" encoding="utf-8"?>
<ds:datastoreItem xmlns:ds="http://schemas.openxmlformats.org/officeDocument/2006/customXml" ds:itemID="{5A795212-7C63-4EE8-B767-A1E66329E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5663d-898e-4563-b4f1-4250399ed7ef"/>
    <ds:schemaRef ds:uri="e557a4e5-6023-48fd-8c32-7f4af06f2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608F0-831C-4316-8A7D-E9D5F9ACD5C6}">
  <ds:schemaRefs>
    <ds:schemaRef ds:uri="http://schemas.microsoft.com/sharepoint/v3/contenttype/forms"/>
  </ds:schemaRefs>
</ds:datastoreItem>
</file>

<file path=customXml/itemProps3.xml><?xml version="1.0" encoding="utf-8"?>
<ds:datastoreItem xmlns:ds="http://schemas.openxmlformats.org/officeDocument/2006/customXml" ds:itemID="{F3DE1BAF-8322-430B-8171-824E8BDE9D86}">
  <ds:schemaRefs>
    <ds:schemaRef ds:uri="e557a4e5-6023-48fd-8c32-7f4af06f2d67"/>
    <ds:schemaRef ds:uri="http://purl.org/dc/terms/"/>
    <ds:schemaRef ds:uri="b3b5663d-898e-4563-b4f1-4250399ed7ef"/>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436e5d61-1ada-438e-901c-5e7398a51c1f}" enabled="0" method="" siteId="{436e5d61-1ada-438e-901c-5e7398a51c1f}" removed="1"/>
</clbl:labelList>
</file>

<file path=docProps/app.xml><?xml version="1.0" encoding="utf-8"?>
<Properties xmlns="http://schemas.openxmlformats.org/officeDocument/2006/extended-properties" xmlns:vt="http://schemas.openxmlformats.org/officeDocument/2006/docPropsVTypes">
  <TotalTime>3236</TotalTime>
  <Words>1902</Words>
  <Application>Microsoft Office PowerPoint</Application>
  <PresentationFormat>Laajakuva</PresentationFormat>
  <Paragraphs>230</Paragraphs>
  <Slides>27</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27</vt:i4>
      </vt:variant>
    </vt:vector>
  </HeadingPairs>
  <TitlesOfParts>
    <vt:vector size="30" baseType="lpstr">
      <vt:lpstr>Aptos</vt:lpstr>
      <vt:lpstr>Arial</vt:lpstr>
      <vt:lpstr>Office-teema</vt:lpstr>
      <vt:lpstr>Luottamushenkilöiden rooli julkisissa hankinnoissa</vt:lpstr>
      <vt:lpstr>Mitä on julkinen hankinta?</vt:lpstr>
      <vt:lpstr>Mitä hankitaan?</vt:lpstr>
      <vt:lpstr>Hankintalaki ja kynnysarvot</vt:lpstr>
      <vt:lpstr>Hankintojen kynnysarvot v. 2025 (alv 0%)</vt:lpstr>
      <vt:lpstr>Julkisten hankintojen perusperiaatteet</vt:lpstr>
      <vt:lpstr>Mitkä asiat vaikuttavat hankintoihin?</vt:lpstr>
      <vt:lpstr>Uudet tavoitteet hankinnoille – hankintalain 2 §</vt:lpstr>
      <vt:lpstr>Hankinnan valmistelu käytännössä</vt:lpstr>
      <vt:lpstr>Miten voi hankkia?</vt:lpstr>
      <vt:lpstr>Mikä ei ole hankintaa?</vt:lpstr>
      <vt:lpstr>Mitkä asiat ohjaavat hankintoja?</vt:lpstr>
      <vt:lpstr>Hankintasääntöjen hierarkia organisaatiossa</vt:lpstr>
      <vt:lpstr>Strategia ja linjaukset</vt:lpstr>
      <vt:lpstr>Kansallinen julkisten hankintojen strategia –kahdeksan kaikille hankintayksiköille yhteistä tavoitetilaa</vt:lpstr>
      <vt:lpstr>Kunta- tai hyvinvointialuestrategian tavoitteiden suhde tehtäviin hankintoihin</vt:lpstr>
      <vt:lpstr>Miten luottamushenkilö voi vaikuttaa organisaationsa hankintoihin?</vt:lpstr>
      <vt:lpstr>VAIKUTTAMISEN PAIKKA 1:  Kunta- tai hyvinvointialuestrategia</vt:lpstr>
      <vt:lpstr>VAIKUTTAMISEN PAIKKA 2:  Hankintalinjaukset</vt:lpstr>
      <vt:lpstr>VAIKUTTAMISEN PAIKKA 3:  Hankintatoimen resursointi ja ammattitaito</vt:lpstr>
      <vt:lpstr>Suuren kaupungin hankintajohtajan näkemys resurssoinnin keskeisestä merkityksestä</vt:lpstr>
      <vt:lpstr>VAIKUTTAMISEN PAIKKA 4:  Yksittäisen hankinnan valmistelu</vt:lpstr>
      <vt:lpstr>VAIKUTTAMISEN PAIKKA 5:  Sopimusseuranta</vt:lpstr>
      <vt:lpstr>Mitä pitää tietää pienhankinnoista?</vt:lpstr>
      <vt:lpstr>Pienhankinnat</vt:lpstr>
      <vt:lpstr>Pienhankinnat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Koulutusmateriaali luottamushenkilöille julkisista hankinnoista</dc:title>
  <dc:creator>Jatta Ikäheimonen</dc:creator>
  <cp:lastModifiedBy>Koivisto Minna (VM)</cp:lastModifiedBy>
  <cp:revision>59</cp:revision>
  <dcterms:created xsi:type="dcterms:W3CDTF">2024-03-12T11:36:26Z</dcterms:created>
  <dcterms:modified xsi:type="dcterms:W3CDTF">2025-08-26T12:27:13Z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0x01010016A015321CF8D141A67912794B1CEB09</vt:lpwstr>
  </property>
  <property fmtid="{D5CDD505-2E9C-101B-9397-08002B2CF9AE}" pid="3" name="MediaServiceImageTags">
    <vt:lpwstr/>
  </property>
</Properties>
</file>