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3"/>
  </p:notesMasterIdLst>
  <p:sldIdLst>
    <p:sldId id="356" r:id="rId3"/>
    <p:sldId id="367" r:id="rId4"/>
    <p:sldId id="358" r:id="rId5"/>
    <p:sldId id="359" r:id="rId6"/>
    <p:sldId id="342" r:id="rId7"/>
    <p:sldId id="357" r:id="rId8"/>
    <p:sldId id="360" r:id="rId9"/>
    <p:sldId id="361" r:id="rId10"/>
    <p:sldId id="370" r:id="rId11"/>
    <p:sldId id="362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34E96"/>
    <a:srgbClr val="365ABD"/>
    <a:srgbClr val="479A36"/>
    <a:srgbClr val="1B365D"/>
    <a:srgbClr val="EBEFF8"/>
    <a:srgbClr val="F6EDF5"/>
    <a:srgbClr val="546885"/>
    <a:srgbClr val="E1E6F5"/>
    <a:srgbClr val="051E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26" autoAdjust="0"/>
  </p:normalViewPr>
  <p:slideViewPr>
    <p:cSldViewPr showGuides="1">
      <p:cViewPr varScale="1">
        <p:scale>
          <a:sx n="38" d="100"/>
          <a:sy n="38" d="100"/>
        </p:scale>
        <p:origin x="62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16.3.2020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Ryhmä 20">
            <a:extLst>
              <a:ext uri="{FF2B5EF4-FFF2-40B4-BE49-F238E27FC236}">
                <a16:creationId xmlns:a16="http://schemas.microsoft.com/office/drawing/2014/main" id="{0EE7235B-98DF-4BBE-9E8E-5C98688095B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3200" cy="6858000"/>
            <a:chOff x="166688" y="158750"/>
            <a:chExt cx="12163426" cy="6845301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64F166F-69FD-49CF-8A3D-68CEF3F28F1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59638" y="1146175"/>
              <a:ext cx="5070475" cy="5857875"/>
            </a:xfrm>
            <a:custGeom>
              <a:avLst/>
              <a:gdLst>
                <a:gd name="T0" fmla="*/ 28231 w 28231"/>
                <a:gd name="T1" fmla="*/ 0 h 32607"/>
                <a:gd name="T2" fmla="*/ 12810 w 28231"/>
                <a:gd name="T3" fmla="*/ 11644 h 32607"/>
                <a:gd name="T4" fmla="*/ 0 w 28231"/>
                <a:gd name="T5" fmla="*/ 32607 h 32607"/>
                <a:gd name="T6" fmla="*/ 28231 w 28231"/>
                <a:gd name="T7" fmla="*/ 32607 h 32607"/>
                <a:gd name="T8" fmla="*/ 28231 w 28231"/>
                <a:gd name="T9" fmla="*/ 0 h 32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231" h="32607">
                  <a:moveTo>
                    <a:pt x="28231" y="0"/>
                  </a:moveTo>
                  <a:cubicBezTo>
                    <a:pt x="22627" y="2921"/>
                    <a:pt x="17404" y="6803"/>
                    <a:pt x="12810" y="11644"/>
                  </a:cubicBezTo>
                  <a:cubicBezTo>
                    <a:pt x="7200" y="17545"/>
                    <a:pt x="2781" y="24647"/>
                    <a:pt x="0" y="32607"/>
                  </a:cubicBezTo>
                  <a:lnTo>
                    <a:pt x="28231" y="32607"/>
                  </a:lnTo>
                  <a:lnTo>
                    <a:pt x="28231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86EBD2D0-8F8D-40B7-8466-A70F0F222C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66688" y="1966913"/>
              <a:ext cx="12163425" cy="5037138"/>
            </a:xfrm>
            <a:custGeom>
              <a:avLst/>
              <a:gdLst>
                <a:gd name="T0" fmla="*/ 67733 w 67733"/>
                <a:gd name="T1" fmla="*/ 17739 h 28039"/>
                <a:gd name="T2" fmla="*/ 52312 w 67733"/>
                <a:gd name="T3" fmla="*/ 7076 h 28039"/>
                <a:gd name="T4" fmla="*/ 16393 w 67733"/>
                <a:gd name="T5" fmla="*/ 2347 h 28039"/>
                <a:gd name="T6" fmla="*/ 0 w 67733"/>
                <a:gd name="T7" fmla="*/ 7978 h 28039"/>
                <a:gd name="T8" fmla="*/ 0 w 67733"/>
                <a:gd name="T9" fmla="*/ 28039 h 28039"/>
                <a:gd name="T10" fmla="*/ 67733 w 67733"/>
                <a:gd name="T11" fmla="*/ 28039 h 28039"/>
                <a:gd name="T12" fmla="*/ 67733 w 67733"/>
                <a:gd name="T13" fmla="*/ 17739 h 28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733" h="28039">
                  <a:moveTo>
                    <a:pt x="67733" y="17739"/>
                  </a:moveTo>
                  <a:cubicBezTo>
                    <a:pt x="63315" y="13487"/>
                    <a:pt x="58150" y="9861"/>
                    <a:pt x="52312" y="7076"/>
                  </a:cubicBezTo>
                  <a:cubicBezTo>
                    <a:pt x="41519" y="1917"/>
                    <a:pt x="29055" y="0"/>
                    <a:pt x="16393" y="2347"/>
                  </a:cubicBezTo>
                  <a:cubicBezTo>
                    <a:pt x="10734" y="3391"/>
                    <a:pt x="5203" y="5270"/>
                    <a:pt x="0" y="7978"/>
                  </a:cubicBezTo>
                  <a:lnTo>
                    <a:pt x="0" y="28039"/>
                  </a:lnTo>
                  <a:lnTo>
                    <a:pt x="67733" y="28039"/>
                  </a:lnTo>
                  <a:lnTo>
                    <a:pt x="67733" y="17739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2283D766-1997-4ADC-9D70-135DA7587C6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308851" y="158750"/>
              <a:ext cx="3365500" cy="3079750"/>
            </a:xfrm>
            <a:custGeom>
              <a:avLst/>
              <a:gdLst>
                <a:gd name="T0" fmla="*/ 18501 w 18750"/>
                <a:gd name="T1" fmla="*/ 4647 h 17137"/>
                <a:gd name="T2" fmla="*/ 18631 w 18750"/>
                <a:gd name="T3" fmla="*/ 0 h 17137"/>
                <a:gd name="T4" fmla="*/ 0 w 18750"/>
                <a:gd name="T5" fmla="*/ 0 h 17137"/>
                <a:gd name="T6" fmla="*/ 2506 w 18750"/>
                <a:gd name="T7" fmla="*/ 7612 h 17137"/>
                <a:gd name="T8" fmla="*/ 12544 w 18750"/>
                <a:gd name="T9" fmla="*/ 17137 h 17137"/>
                <a:gd name="T10" fmla="*/ 18501 w 18750"/>
                <a:gd name="T11" fmla="*/ 4647 h 17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50" h="17137">
                  <a:moveTo>
                    <a:pt x="18501" y="4647"/>
                  </a:moveTo>
                  <a:cubicBezTo>
                    <a:pt x="18704" y="3115"/>
                    <a:pt x="18750" y="1558"/>
                    <a:pt x="18631" y="0"/>
                  </a:cubicBezTo>
                  <a:lnTo>
                    <a:pt x="0" y="0"/>
                  </a:lnTo>
                  <a:cubicBezTo>
                    <a:pt x="359" y="2596"/>
                    <a:pt x="1182" y="5172"/>
                    <a:pt x="2506" y="7612"/>
                  </a:cubicBezTo>
                  <a:cubicBezTo>
                    <a:pt x="4683" y="11629"/>
                    <a:pt x="8104" y="15020"/>
                    <a:pt x="12544" y="17137"/>
                  </a:cubicBezTo>
                  <a:cubicBezTo>
                    <a:pt x="15692" y="13825"/>
                    <a:pt x="17859" y="9524"/>
                    <a:pt x="18501" y="4647"/>
                  </a:cubicBezTo>
                  <a:close/>
                </a:path>
              </a:pathLst>
            </a:custGeom>
            <a:solidFill>
              <a:srgbClr val="869C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61C55AF5-41ED-4FED-8B17-E572D95A2EF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563101" y="158750"/>
              <a:ext cx="2767013" cy="3076575"/>
            </a:xfrm>
            <a:custGeom>
              <a:avLst/>
              <a:gdLst>
                <a:gd name="T0" fmla="*/ 6077 w 15411"/>
                <a:gd name="T1" fmla="*/ 0 h 17126"/>
                <a:gd name="T2" fmla="*/ 5947 w 15411"/>
                <a:gd name="T3" fmla="*/ 4647 h 17126"/>
                <a:gd name="T4" fmla="*/ 0 w 15411"/>
                <a:gd name="T5" fmla="*/ 17126 h 17126"/>
                <a:gd name="T6" fmla="*/ 15411 w 15411"/>
                <a:gd name="T7" fmla="*/ 5493 h 17126"/>
                <a:gd name="T8" fmla="*/ 15411 w 15411"/>
                <a:gd name="T9" fmla="*/ 0 h 17126"/>
                <a:gd name="T10" fmla="*/ 6077 w 15411"/>
                <a:gd name="T11" fmla="*/ 0 h 17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11" h="17126">
                  <a:moveTo>
                    <a:pt x="6077" y="0"/>
                  </a:moveTo>
                  <a:cubicBezTo>
                    <a:pt x="6196" y="1558"/>
                    <a:pt x="6150" y="3115"/>
                    <a:pt x="5947" y="4647"/>
                  </a:cubicBezTo>
                  <a:cubicBezTo>
                    <a:pt x="5306" y="9519"/>
                    <a:pt x="3142" y="13816"/>
                    <a:pt x="0" y="17126"/>
                  </a:cubicBezTo>
                  <a:cubicBezTo>
                    <a:pt x="4591" y="12291"/>
                    <a:pt x="9811" y="8411"/>
                    <a:pt x="15411" y="5493"/>
                  </a:cubicBezTo>
                  <a:lnTo>
                    <a:pt x="15411" y="0"/>
                  </a:lnTo>
                  <a:lnTo>
                    <a:pt x="6077" y="0"/>
                  </a:lnTo>
                  <a:close/>
                </a:path>
              </a:pathLst>
            </a:custGeom>
            <a:solidFill>
              <a:srgbClr val="C3CE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207A6F9-D3E1-4322-B846-960DD6FC99C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59638" y="3238500"/>
              <a:ext cx="5070475" cy="3765550"/>
            </a:xfrm>
            <a:custGeom>
              <a:avLst/>
              <a:gdLst>
                <a:gd name="T0" fmla="*/ 28231 w 28231"/>
                <a:gd name="T1" fmla="*/ 10663 h 20963"/>
                <a:gd name="T2" fmla="*/ 12810 w 28231"/>
                <a:gd name="T3" fmla="*/ 0 h 20963"/>
                <a:gd name="T4" fmla="*/ 12810 w 28231"/>
                <a:gd name="T5" fmla="*/ 0 h 20963"/>
                <a:gd name="T6" fmla="*/ 12810 w 28231"/>
                <a:gd name="T7" fmla="*/ 0 h 20963"/>
                <a:gd name="T8" fmla="*/ 0 w 28231"/>
                <a:gd name="T9" fmla="*/ 20963 h 20963"/>
                <a:gd name="T10" fmla="*/ 28231 w 28231"/>
                <a:gd name="T11" fmla="*/ 20963 h 20963"/>
                <a:gd name="T12" fmla="*/ 28231 w 28231"/>
                <a:gd name="T13" fmla="*/ 10663 h 209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231" h="20963">
                  <a:moveTo>
                    <a:pt x="28231" y="10663"/>
                  </a:moveTo>
                  <a:cubicBezTo>
                    <a:pt x="23813" y="6411"/>
                    <a:pt x="18648" y="2785"/>
                    <a:pt x="12810" y="0"/>
                  </a:cubicBezTo>
                  <a:cubicBezTo>
                    <a:pt x="12810" y="0"/>
                    <a:pt x="12810" y="0"/>
                    <a:pt x="12810" y="0"/>
                  </a:cubicBezTo>
                  <a:cubicBezTo>
                    <a:pt x="12810" y="0"/>
                    <a:pt x="12810" y="0"/>
                    <a:pt x="12810" y="0"/>
                  </a:cubicBezTo>
                  <a:cubicBezTo>
                    <a:pt x="7200" y="5901"/>
                    <a:pt x="2781" y="13003"/>
                    <a:pt x="0" y="20963"/>
                  </a:cubicBezTo>
                  <a:lnTo>
                    <a:pt x="28231" y="20963"/>
                  </a:lnTo>
                  <a:lnTo>
                    <a:pt x="28231" y="10663"/>
                  </a:lnTo>
                  <a:close/>
                </a:path>
              </a:pathLst>
            </a:custGeom>
            <a:solidFill>
              <a:srgbClr val="213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7B819825-3200-472E-9BDC-39A078E1784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559926" y="1146175"/>
              <a:ext cx="2770188" cy="2576513"/>
            </a:xfrm>
            <a:custGeom>
              <a:avLst/>
              <a:gdLst>
                <a:gd name="T0" fmla="*/ 15421 w 15421"/>
                <a:gd name="T1" fmla="*/ 0 h 14347"/>
                <a:gd name="T2" fmla="*/ 0 w 15421"/>
                <a:gd name="T3" fmla="*/ 11644 h 14347"/>
                <a:gd name="T4" fmla="*/ 0 w 15421"/>
                <a:gd name="T5" fmla="*/ 11644 h 14347"/>
                <a:gd name="T6" fmla="*/ 0 w 15421"/>
                <a:gd name="T7" fmla="*/ 11644 h 14347"/>
                <a:gd name="T8" fmla="*/ 13720 w 15421"/>
                <a:gd name="T9" fmla="*/ 13450 h 14347"/>
                <a:gd name="T10" fmla="*/ 15421 w 15421"/>
                <a:gd name="T11" fmla="*/ 13067 h 14347"/>
                <a:gd name="T12" fmla="*/ 15421 w 15421"/>
                <a:gd name="T13" fmla="*/ 0 h 14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421" h="14347">
                  <a:moveTo>
                    <a:pt x="15421" y="0"/>
                  </a:moveTo>
                  <a:cubicBezTo>
                    <a:pt x="9817" y="2921"/>
                    <a:pt x="4594" y="6803"/>
                    <a:pt x="0" y="11644"/>
                  </a:cubicBezTo>
                  <a:cubicBezTo>
                    <a:pt x="0" y="11644"/>
                    <a:pt x="0" y="11644"/>
                    <a:pt x="0" y="11644"/>
                  </a:cubicBezTo>
                  <a:cubicBezTo>
                    <a:pt x="0" y="11644"/>
                    <a:pt x="0" y="11644"/>
                    <a:pt x="0" y="11644"/>
                  </a:cubicBezTo>
                  <a:cubicBezTo>
                    <a:pt x="4122" y="13615"/>
                    <a:pt x="8883" y="14347"/>
                    <a:pt x="13720" y="13450"/>
                  </a:cubicBezTo>
                  <a:cubicBezTo>
                    <a:pt x="14291" y="13345"/>
                    <a:pt x="14859" y="13217"/>
                    <a:pt x="15421" y="13067"/>
                  </a:cubicBezTo>
                  <a:lnTo>
                    <a:pt x="15421" y="0"/>
                  </a:lnTo>
                  <a:close/>
                </a:path>
              </a:pathLst>
            </a:custGeom>
            <a:solidFill>
              <a:srgbClr val="EB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CD504085-D74E-4639-BB3D-F043553024C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3111501" y="1966913"/>
              <a:ext cx="6448425" cy="2617788"/>
            </a:xfrm>
            <a:custGeom>
              <a:avLst/>
              <a:gdLst>
                <a:gd name="T0" fmla="*/ 0 w 35919"/>
                <a:gd name="T1" fmla="*/ 2347 h 14576"/>
                <a:gd name="T2" fmla="*/ 0 w 35919"/>
                <a:gd name="T3" fmla="*/ 2347 h 14576"/>
                <a:gd name="T4" fmla="*/ 10038 w 35919"/>
                <a:gd name="T5" fmla="*/ 11873 h 14576"/>
                <a:gd name="T6" fmla="*/ 23758 w 35919"/>
                <a:gd name="T7" fmla="*/ 13679 h 14576"/>
                <a:gd name="T8" fmla="*/ 35919 w 35919"/>
                <a:gd name="T9" fmla="*/ 7076 h 14576"/>
                <a:gd name="T10" fmla="*/ 35919 w 35919"/>
                <a:gd name="T11" fmla="*/ 7076 h 14576"/>
                <a:gd name="T12" fmla="*/ 35919 w 35919"/>
                <a:gd name="T13" fmla="*/ 7076 h 14576"/>
                <a:gd name="T14" fmla="*/ 0 w 35919"/>
                <a:gd name="T15" fmla="*/ 2347 h 14576"/>
                <a:gd name="T16" fmla="*/ 0 w 35919"/>
                <a:gd name="T17" fmla="*/ 2347 h 14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919" h="14576">
                  <a:moveTo>
                    <a:pt x="0" y="2347"/>
                  </a:moveTo>
                  <a:cubicBezTo>
                    <a:pt x="0" y="2347"/>
                    <a:pt x="0" y="2347"/>
                    <a:pt x="0" y="2347"/>
                  </a:cubicBezTo>
                  <a:cubicBezTo>
                    <a:pt x="2177" y="6365"/>
                    <a:pt x="5598" y="9755"/>
                    <a:pt x="10038" y="11873"/>
                  </a:cubicBezTo>
                  <a:cubicBezTo>
                    <a:pt x="14160" y="13843"/>
                    <a:pt x="18921" y="14576"/>
                    <a:pt x="23758" y="13679"/>
                  </a:cubicBezTo>
                  <a:cubicBezTo>
                    <a:pt x="28251" y="12850"/>
                    <a:pt x="32533" y="10644"/>
                    <a:pt x="35919" y="7076"/>
                  </a:cubicBezTo>
                  <a:cubicBezTo>
                    <a:pt x="35919" y="7076"/>
                    <a:pt x="35919" y="7076"/>
                    <a:pt x="35919" y="7076"/>
                  </a:cubicBezTo>
                  <a:cubicBezTo>
                    <a:pt x="35919" y="7076"/>
                    <a:pt x="35919" y="7076"/>
                    <a:pt x="35919" y="7076"/>
                  </a:cubicBezTo>
                  <a:cubicBezTo>
                    <a:pt x="25126" y="1917"/>
                    <a:pt x="12662" y="0"/>
                    <a:pt x="0" y="2347"/>
                  </a:cubicBezTo>
                  <a:cubicBezTo>
                    <a:pt x="0" y="2347"/>
                    <a:pt x="0" y="2347"/>
                    <a:pt x="0" y="2347"/>
                  </a:cubicBezTo>
                  <a:close/>
                </a:path>
              </a:pathLst>
            </a:custGeom>
            <a:solidFill>
              <a:srgbClr val="2E50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26920" y="3073399"/>
            <a:ext cx="6661368" cy="1864043"/>
          </a:xfrm>
        </p:spPr>
        <p:txBody>
          <a:bodyPr anchor="b"/>
          <a:lstStyle>
            <a:lvl1pPr algn="l">
              <a:defRPr sz="41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26920" y="5318760"/>
            <a:ext cx="8641080" cy="702528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</a:t>
            </a:r>
          </a:p>
          <a:p>
            <a:r>
              <a:rPr lang="fi-FI" dirty="0" err="1"/>
              <a:t>pp.kk.vvvv</a:t>
            </a:r>
            <a:endParaRPr lang="fi-FI" dirty="0"/>
          </a:p>
          <a:p>
            <a:r>
              <a:rPr lang="fi-FI" dirty="0"/>
              <a:t>Tilaisuuden nimi 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9B432168-221C-4229-ABD4-620A83233A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39" y="188259"/>
            <a:ext cx="5687933" cy="1864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34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8" name="Kuvan paikkamerkki 19">
            <a:extLst>
              <a:ext uri="{FF2B5EF4-FFF2-40B4-BE49-F238E27FC236}">
                <a16:creationId xmlns:a16="http://schemas.microsoft.com/office/drawing/2014/main" id="{1CD34E48-431E-47C9-8075-E449B22F1C1A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4484"/>
            <a:ext cx="6086310" cy="6866965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4D532A6C-0B99-4216-A2F9-969D711A60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0" y="-1"/>
            <a:ext cx="12193200" cy="6858000"/>
            <a:chOff x="14288" y="6350"/>
            <a:chExt cx="12163426" cy="6845301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21C24B7-8266-4B7D-8989-0F53D893F86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4288" y="6350"/>
              <a:ext cx="8693150" cy="6845300"/>
            </a:xfrm>
            <a:custGeom>
              <a:avLst/>
              <a:gdLst>
                <a:gd name="T0" fmla="*/ 44859 w 48412"/>
                <a:gd name="T1" fmla="*/ 38100 h 38100"/>
                <a:gd name="T2" fmla="*/ 45228 w 48412"/>
                <a:gd name="T3" fmla="*/ 7653 h 38100"/>
                <a:gd name="T4" fmla="*/ 48412 w 48412"/>
                <a:gd name="T5" fmla="*/ 0 h 38100"/>
                <a:gd name="T6" fmla="*/ 0 w 48412"/>
                <a:gd name="T7" fmla="*/ 0 h 38100"/>
                <a:gd name="T8" fmla="*/ 0 w 48412"/>
                <a:gd name="T9" fmla="*/ 38100 h 38100"/>
                <a:gd name="T10" fmla="*/ 44859 w 48412"/>
                <a:gd name="T11" fmla="*/ 38100 h 38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412" h="38100">
                  <a:moveTo>
                    <a:pt x="44859" y="38100"/>
                  </a:moveTo>
                  <a:cubicBezTo>
                    <a:pt x="41980" y="28483"/>
                    <a:pt x="41891" y="17923"/>
                    <a:pt x="45228" y="7653"/>
                  </a:cubicBezTo>
                  <a:cubicBezTo>
                    <a:pt x="46078" y="5031"/>
                    <a:pt x="47141" y="2470"/>
                    <a:pt x="48412" y="0"/>
                  </a:cubicBezTo>
                  <a:lnTo>
                    <a:pt x="0" y="0"/>
                  </a:lnTo>
                  <a:lnTo>
                    <a:pt x="0" y="38100"/>
                  </a:lnTo>
                  <a:lnTo>
                    <a:pt x="44859" y="3810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B999390E-2FB8-427B-B933-E6E732173052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4288" y="6350"/>
              <a:ext cx="8051800" cy="6845300"/>
            </a:xfrm>
            <a:custGeom>
              <a:avLst/>
              <a:gdLst>
                <a:gd name="T0" fmla="*/ 44836 w 44836"/>
                <a:gd name="T1" fmla="*/ 38100 h 38100"/>
                <a:gd name="T2" fmla="*/ 24804 w 44836"/>
                <a:gd name="T3" fmla="*/ 0 h 38100"/>
                <a:gd name="T4" fmla="*/ 0 w 44836"/>
                <a:gd name="T5" fmla="*/ 0 h 38100"/>
                <a:gd name="T6" fmla="*/ 0 w 44836"/>
                <a:gd name="T7" fmla="*/ 38100 h 38100"/>
                <a:gd name="T8" fmla="*/ 44836 w 44836"/>
                <a:gd name="T9" fmla="*/ 38100 h 38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836" h="38100">
                  <a:moveTo>
                    <a:pt x="44836" y="38100"/>
                  </a:moveTo>
                  <a:cubicBezTo>
                    <a:pt x="40120" y="24025"/>
                    <a:pt x="33286" y="11245"/>
                    <a:pt x="24804" y="0"/>
                  </a:cubicBezTo>
                  <a:lnTo>
                    <a:pt x="0" y="0"/>
                  </a:lnTo>
                  <a:lnTo>
                    <a:pt x="0" y="38100"/>
                  </a:lnTo>
                  <a:lnTo>
                    <a:pt x="44836" y="38100"/>
                  </a:lnTo>
                  <a:close/>
                </a:path>
              </a:pathLst>
            </a:custGeom>
            <a:solidFill>
              <a:srgbClr val="213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EA7E893D-9A24-4C16-949F-F2219584D473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8424863" y="3360738"/>
              <a:ext cx="3752850" cy="3490913"/>
            </a:xfrm>
            <a:custGeom>
              <a:avLst/>
              <a:gdLst>
                <a:gd name="T0" fmla="*/ 20900 w 20900"/>
                <a:gd name="T1" fmla="*/ 0 h 19429"/>
                <a:gd name="T2" fmla="*/ 0 w 20900"/>
                <a:gd name="T3" fmla="*/ 19429 h 19429"/>
                <a:gd name="T4" fmla="*/ 98 w 20900"/>
                <a:gd name="T5" fmla="*/ 19429 h 19429"/>
                <a:gd name="T6" fmla="*/ 20900 w 20900"/>
                <a:gd name="T7" fmla="*/ 11398 h 19429"/>
                <a:gd name="T8" fmla="*/ 20900 w 20900"/>
                <a:gd name="T9" fmla="*/ 0 h 19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00" h="19429">
                  <a:moveTo>
                    <a:pt x="20900" y="0"/>
                  </a:moveTo>
                  <a:cubicBezTo>
                    <a:pt x="14762" y="7069"/>
                    <a:pt x="7788" y="13595"/>
                    <a:pt x="0" y="19429"/>
                  </a:cubicBezTo>
                  <a:lnTo>
                    <a:pt x="98" y="19429"/>
                  </a:lnTo>
                  <a:cubicBezTo>
                    <a:pt x="6228" y="15335"/>
                    <a:pt x="13290" y="12528"/>
                    <a:pt x="20900" y="11398"/>
                  </a:cubicBezTo>
                  <a:lnTo>
                    <a:pt x="20900" y="0"/>
                  </a:lnTo>
                  <a:close/>
                </a:path>
              </a:pathLst>
            </a:custGeom>
            <a:solidFill>
              <a:srgbClr val="D7DE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2C92432-A7C5-495D-9420-AEC24657CB04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537451" y="6350"/>
              <a:ext cx="4640263" cy="6845300"/>
            </a:xfrm>
            <a:custGeom>
              <a:avLst/>
              <a:gdLst>
                <a:gd name="T0" fmla="*/ 6521 w 25842"/>
                <a:gd name="T1" fmla="*/ 0 h 38100"/>
                <a:gd name="T2" fmla="*/ 3337 w 25842"/>
                <a:gd name="T3" fmla="*/ 7653 h 38100"/>
                <a:gd name="T4" fmla="*/ 2968 w 25842"/>
                <a:gd name="T5" fmla="*/ 38100 h 38100"/>
                <a:gd name="T6" fmla="*/ 4942 w 25842"/>
                <a:gd name="T7" fmla="*/ 38100 h 38100"/>
                <a:gd name="T8" fmla="*/ 25842 w 25842"/>
                <a:gd name="T9" fmla="*/ 18671 h 38100"/>
                <a:gd name="T10" fmla="*/ 25842 w 25842"/>
                <a:gd name="T11" fmla="*/ 0 h 38100"/>
                <a:gd name="T12" fmla="*/ 6521 w 25842"/>
                <a:gd name="T13" fmla="*/ 0 h 38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842" h="38100">
                  <a:moveTo>
                    <a:pt x="6521" y="0"/>
                  </a:moveTo>
                  <a:cubicBezTo>
                    <a:pt x="5250" y="2470"/>
                    <a:pt x="4187" y="5031"/>
                    <a:pt x="3337" y="7653"/>
                  </a:cubicBezTo>
                  <a:cubicBezTo>
                    <a:pt x="0" y="17923"/>
                    <a:pt x="89" y="28483"/>
                    <a:pt x="2968" y="38100"/>
                  </a:cubicBezTo>
                  <a:lnTo>
                    <a:pt x="4942" y="38100"/>
                  </a:lnTo>
                  <a:cubicBezTo>
                    <a:pt x="12730" y="32266"/>
                    <a:pt x="19704" y="25740"/>
                    <a:pt x="25842" y="18671"/>
                  </a:cubicBezTo>
                  <a:lnTo>
                    <a:pt x="25842" y="0"/>
                  </a:lnTo>
                  <a:lnTo>
                    <a:pt x="6521" y="0"/>
                  </a:lnTo>
                  <a:close/>
                </a:path>
              </a:pathLst>
            </a:custGeom>
            <a:solidFill>
              <a:srgbClr val="EB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932414" cy="871933"/>
          </a:xfrm>
        </p:spPr>
        <p:txBody>
          <a:bodyPr anchor="t" anchorCtr="0"/>
          <a:lstStyle>
            <a:lvl1pPr>
              <a:defRPr sz="5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Yksi tekstirivi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D25FCF1C-6312-4783-B492-30778B19C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5" name="Dian numeron paikkamerkki 14">
            <a:extLst>
              <a:ext uri="{FF2B5EF4-FFF2-40B4-BE49-F238E27FC236}">
                <a16:creationId xmlns:a16="http://schemas.microsoft.com/office/drawing/2014/main" id="{B58E6CF3-2C51-4D95-85AA-2F72E91E1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176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371D5EAE-A81E-4265-8AF7-3903B28582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0" y="-1"/>
            <a:ext cx="12193200" cy="6858000"/>
            <a:chOff x="14288" y="6350"/>
            <a:chExt cx="12163426" cy="6845301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44C3A0F-7691-49FE-96B6-E859DEADF16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4288" y="6350"/>
              <a:ext cx="8818016" cy="6845300"/>
            </a:xfrm>
            <a:custGeom>
              <a:avLst/>
              <a:gdLst>
                <a:gd name="T0" fmla="*/ 44859 w 48412"/>
                <a:gd name="T1" fmla="*/ 38100 h 38100"/>
                <a:gd name="T2" fmla="*/ 45228 w 48412"/>
                <a:gd name="T3" fmla="*/ 7653 h 38100"/>
                <a:gd name="T4" fmla="*/ 48412 w 48412"/>
                <a:gd name="T5" fmla="*/ 0 h 38100"/>
                <a:gd name="T6" fmla="*/ 0 w 48412"/>
                <a:gd name="T7" fmla="*/ 0 h 38100"/>
                <a:gd name="T8" fmla="*/ 0 w 48412"/>
                <a:gd name="T9" fmla="*/ 38100 h 38100"/>
                <a:gd name="T10" fmla="*/ 44859 w 48412"/>
                <a:gd name="T11" fmla="*/ 38100 h 38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412" h="38100">
                  <a:moveTo>
                    <a:pt x="44859" y="38100"/>
                  </a:moveTo>
                  <a:cubicBezTo>
                    <a:pt x="41980" y="28483"/>
                    <a:pt x="41891" y="17923"/>
                    <a:pt x="45228" y="7653"/>
                  </a:cubicBezTo>
                  <a:cubicBezTo>
                    <a:pt x="46078" y="5031"/>
                    <a:pt x="47141" y="2470"/>
                    <a:pt x="48412" y="0"/>
                  </a:cubicBezTo>
                  <a:lnTo>
                    <a:pt x="0" y="0"/>
                  </a:lnTo>
                  <a:lnTo>
                    <a:pt x="0" y="38100"/>
                  </a:lnTo>
                  <a:lnTo>
                    <a:pt x="44859" y="3810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A1030837-DB02-4459-9A4B-059E43444645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537451" y="6350"/>
              <a:ext cx="4640263" cy="6845300"/>
            </a:xfrm>
            <a:custGeom>
              <a:avLst/>
              <a:gdLst>
                <a:gd name="T0" fmla="*/ 6521 w 25842"/>
                <a:gd name="T1" fmla="*/ 0 h 38100"/>
                <a:gd name="T2" fmla="*/ 3337 w 25842"/>
                <a:gd name="T3" fmla="*/ 7653 h 38100"/>
                <a:gd name="T4" fmla="*/ 2968 w 25842"/>
                <a:gd name="T5" fmla="*/ 38100 h 38100"/>
                <a:gd name="T6" fmla="*/ 4942 w 25842"/>
                <a:gd name="T7" fmla="*/ 38100 h 38100"/>
                <a:gd name="T8" fmla="*/ 25842 w 25842"/>
                <a:gd name="T9" fmla="*/ 18671 h 38100"/>
                <a:gd name="T10" fmla="*/ 25842 w 25842"/>
                <a:gd name="T11" fmla="*/ 0 h 38100"/>
                <a:gd name="T12" fmla="*/ 6521 w 25842"/>
                <a:gd name="T13" fmla="*/ 0 h 38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842" h="38100">
                  <a:moveTo>
                    <a:pt x="6521" y="0"/>
                  </a:moveTo>
                  <a:cubicBezTo>
                    <a:pt x="5250" y="2470"/>
                    <a:pt x="4187" y="5031"/>
                    <a:pt x="3337" y="7653"/>
                  </a:cubicBezTo>
                  <a:cubicBezTo>
                    <a:pt x="0" y="17923"/>
                    <a:pt x="89" y="28483"/>
                    <a:pt x="2968" y="38100"/>
                  </a:cubicBezTo>
                  <a:lnTo>
                    <a:pt x="4942" y="38100"/>
                  </a:lnTo>
                  <a:cubicBezTo>
                    <a:pt x="12730" y="32266"/>
                    <a:pt x="19704" y="25740"/>
                    <a:pt x="25842" y="18671"/>
                  </a:cubicBezTo>
                  <a:lnTo>
                    <a:pt x="25842" y="0"/>
                  </a:lnTo>
                  <a:lnTo>
                    <a:pt x="6521" y="0"/>
                  </a:lnTo>
                  <a:close/>
                </a:path>
              </a:pathLst>
            </a:custGeom>
            <a:solidFill>
              <a:srgbClr val="4A6B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C76AF66B-5E40-49AE-9A2F-3ABA9901A07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8424863" y="3360738"/>
              <a:ext cx="3752850" cy="3490913"/>
            </a:xfrm>
            <a:custGeom>
              <a:avLst/>
              <a:gdLst>
                <a:gd name="T0" fmla="*/ 20900 w 20900"/>
                <a:gd name="T1" fmla="*/ 0 h 19429"/>
                <a:gd name="T2" fmla="*/ 0 w 20900"/>
                <a:gd name="T3" fmla="*/ 19429 h 19429"/>
                <a:gd name="T4" fmla="*/ 98 w 20900"/>
                <a:gd name="T5" fmla="*/ 19429 h 19429"/>
                <a:gd name="T6" fmla="*/ 20900 w 20900"/>
                <a:gd name="T7" fmla="*/ 11398 h 19429"/>
                <a:gd name="T8" fmla="*/ 20900 w 20900"/>
                <a:gd name="T9" fmla="*/ 0 h 19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00" h="19429">
                  <a:moveTo>
                    <a:pt x="20900" y="0"/>
                  </a:moveTo>
                  <a:cubicBezTo>
                    <a:pt x="14762" y="7069"/>
                    <a:pt x="7788" y="13595"/>
                    <a:pt x="0" y="19429"/>
                  </a:cubicBezTo>
                  <a:lnTo>
                    <a:pt x="98" y="19429"/>
                  </a:lnTo>
                  <a:cubicBezTo>
                    <a:pt x="6228" y="15335"/>
                    <a:pt x="13290" y="12528"/>
                    <a:pt x="20900" y="11398"/>
                  </a:cubicBezTo>
                  <a:lnTo>
                    <a:pt x="20900" y="0"/>
                  </a:lnTo>
                  <a:close/>
                </a:path>
              </a:pathLst>
            </a:custGeom>
            <a:solidFill>
              <a:srgbClr val="D7DE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52C3FDA0-0DB0-41FE-9FFC-0002998FEFD7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4288" y="6350"/>
              <a:ext cx="8051800" cy="6845300"/>
            </a:xfrm>
            <a:custGeom>
              <a:avLst/>
              <a:gdLst>
                <a:gd name="T0" fmla="*/ 44836 w 44836"/>
                <a:gd name="T1" fmla="*/ 38100 h 38100"/>
                <a:gd name="T2" fmla="*/ 24804 w 44836"/>
                <a:gd name="T3" fmla="*/ 0 h 38100"/>
                <a:gd name="T4" fmla="*/ 0 w 44836"/>
                <a:gd name="T5" fmla="*/ 0 h 38100"/>
                <a:gd name="T6" fmla="*/ 0 w 44836"/>
                <a:gd name="T7" fmla="*/ 38100 h 38100"/>
                <a:gd name="T8" fmla="*/ 44836 w 44836"/>
                <a:gd name="T9" fmla="*/ 38100 h 38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836" h="38100">
                  <a:moveTo>
                    <a:pt x="44836" y="38100"/>
                  </a:moveTo>
                  <a:cubicBezTo>
                    <a:pt x="40120" y="24025"/>
                    <a:pt x="33286" y="11245"/>
                    <a:pt x="24804" y="0"/>
                  </a:cubicBezTo>
                  <a:lnTo>
                    <a:pt x="0" y="0"/>
                  </a:lnTo>
                  <a:lnTo>
                    <a:pt x="0" y="38100"/>
                  </a:lnTo>
                  <a:lnTo>
                    <a:pt x="44836" y="38100"/>
                  </a:lnTo>
                  <a:close/>
                </a:path>
              </a:pathLst>
            </a:custGeom>
            <a:solidFill>
              <a:srgbClr val="213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9828000" cy="1955671"/>
          </a:xfrm>
        </p:spPr>
        <p:txBody>
          <a:bodyPr anchor="t" anchorCtr="0"/>
          <a:lstStyle>
            <a:lvl1pPr>
              <a:defRPr sz="41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Väliotsikkosivu esityksen </a:t>
            </a:r>
            <a:br>
              <a:rPr lang="fi-FI" dirty="0"/>
            </a:br>
            <a:r>
              <a:rPr lang="fi-FI" dirty="0"/>
              <a:t>jäsentämiseen pitkällä tekstillä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20" name="Alatunnisteen paikkamerkki 19">
            <a:extLst>
              <a:ext uri="{FF2B5EF4-FFF2-40B4-BE49-F238E27FC236}">
                <a16:creationId xmlns:a16="http://schemas.microsoft.com/office/drawing/2014/main" id="{5A33775A-8692-4630-B0A7-351A15032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21" name="Dian numeron paikkamerkki 20">
            <a:extLst>
              <a:ext uri="{FF2B5EF4-FFF2-40B4-BE49-F238E27FC236}">
                <a16:creationId xmlns:a16="http://schemas.microsoft.com/office/drawing/2014/main" id="{DBD8842B-CE46-458C-9327-5C7AC421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8415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4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>
            <a:extLst>
              <a:ext uri="{FF2B5EF4-FFF2-40B4-BE49-F238E27FC236}">
                <a16:creationId xmlns:a16="http://schemas.microsoft.com/office/drawing/2014/main" id="{A9699318-17A8-4406-8545-15EC6D0D76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gray">
          <a:xfrm>
            <a:off x="0" y="5084653"/>
            <a:ext cx="5514073" cy="1773347"/>
          </a:xfrm>
          <a:custGeom>
            <a:avLst/>
            <a:gdLst>
              <a:gd name="T0" fmla="*/ 30648 w 30648"/>
              <a:gd name="T1" fmla="*/ 9848 h 9848"/>
              <a:gd name="T2" fmla="*/ 0 w 30648"/>
              <a:gd name="T3" fmla="*/ 0 h 9848"/>
              <a:gd name="T4" fmla="*/ 0 w 30648"/>
              <a:gd name="T5" fmla="*/ 9848 h 9848"/>
              <a:gd name="T6" fmla="*/ 30648 w 30648"/>
              <a:gd name="T7" fmla="*/ 9848 h 9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48" h="9848">
                <a:moveTo>
                  <a:pt x="30648" y="9848"/>
                </a:moveTo>
                <a:cubicBezTo>
                  <a:pt x="20769" y="5269"/>
                  <a:pt x="10471" y="1994"/>
                  <a:pt x="0" y="0"/>
                </a:cubicBezTo>
                <a:lnTo>
                  <a:pt x="0" y="9848"/>
                </a:lnTo>
                <a:lnTo>
                  <a:pt x="30648" y="9848"/>
                </a:lnTo>
                <a:close/>
              </a:path>
            </a:pathLst>
          </a:custGeom>
          <a:solidFill>
            <a:srgbClr val="F1E4E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2196246"/>
            <a:ext cx="6428358" cy="1952053"/>
          </a:xfrm>
        </p:spPr>
        <p:txBody>
          <a:bodyPr anchor="t" anchorCtr="0"/>
          <a:lstStyle>
            <a:lvl1pPr>
              <a:defRPr sz="56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Yksi tekstirivi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E0E7EA87-1D60-46F9-84F1-0FCF14DDEB2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GB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761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Ryhmä 20">
            <a:extLst>
              <a:ext uri="{FF2B5EF4-FFF2-40B4-BE49-F238E27FC236}">
                <a16:creationId xmlns:a16="http://schemas.microsoft.com/office/drawing/2014/main" id="{0EE7235B-98DF-4BBE-9E8E-5C98688095B0}"/>
              </a:ext>
            </a:extLst>
          </p:cNvPr>
          <p:cNvGrpSpPr/>
          <p:nvPr userDrawn="1"/>
        </p:nvGrpSpPr>
        <p:grpSpPr>
          <a:xfrm>
            <a:off x="0" y="-1"/>
            <a:ext cx="12193200" cy="6858000"/>
            <a:chOff x="166688" y="158750"/>
            <a:chExt cx="12163426" cy="6845301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64F166F-69FD-49CF-8A3D-68CEF3F28F1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59638" y="1146175"/>
              <a:ext cx="5070475" cy="5857875"/>
            </a:xfrm>
            <a:custGeom>
              <a:avLst/>
              <a:gdLst>
                <a:gd name="T0" fmla="*/ 28231 w 28231"/>
                <a:gd name="T1" fmla="*/ 0 h 32607"/>
                <a:gd name="T2" fmla="*/ 12810 w 28231"/>
                <a:gd name="T3" fmla="*/ 11644 h 32607"/>
                <a:gd name="T4" fmla="*/ 0 w 28231"/>
                <a:gd name="T5" fmla="*/ 32607 h 32607"/>
                <a:gd name="T6" fmla="*/ 28231 w 28231"/>
                <a:gd name="T7" fmla="*/ 32607 h 32607"/>
                <a:gd name="T8" fmla="*/ 28231 w 28231"/>
                <a:gd name="T9" fmla="*/ 0 h 32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231" h="32607">
                  <a:moveTo>
                    <a:pt x="28231" y="0"/>
                  </a:moveTo>
                  <a:cubicBezTo>
                    <a:pt x="22627" y="2921"/>
                    <a:pt x="17404" y="6803"/>
                    <a:pt x="12810" y="11644"/>
                  </a:cubicBezTo>
                  <a:cubicBezTo>
                    <a:pt x="7200" y="17545"/>
                    <a:pt x="2781" y="24647"/>
                    <a:pt x="0" y="32607"/>
                  </a:cubicBezTo>
                  <a:lnTo>
                    <a:pt x="28231" y="32607"/>
                  </a:lnTo>
                  <a:lnTo>
                    <a:pt x="28231" y="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86EBD2D0-8F8D-40B7-8466-A70F0F222C7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66688" y="1966913"/>
              <a:ext cx="12163425" cy="5037138"/>
            </a:xfrm>
            <a:custGeom>
              <a:avLst/>
              <a:gdLst>
                <a:gd name="T0" fmla="*/ 67733 w 67733"/>
                <a:gd name="T1" fmla="*/ 17739 h 28039"/>
                <a:gd name="T2" fmla="*/ 52312 w 67733"/>
                <a:gd name="T3" fmla="*/ 7076 h 28039"/>
                <a:gd name="T4" fmla="*/ 16393 w 67733"/>
                <a:gd name="T5" fmla="*/ 2347 h 28039"/>
                <a:gd name="T6" fmla="*/ 0 w 67733"/>
                <a:gd name="T7" fmla="*/ 7978 h 28039"/>
                <a:gd name="T8" fmla="*/ 0 w 67733"/>
                <a:gd name="T9" fmla="*/ 28039 h 28039"/>
                <a:gd name="T10" fmla="*/ 67733 w 67733"/>
                <a:gd name="T11" fmla="*/ 28039 h 28039"/>
                <a:gd name="T12" fmla="*/ 67733 w 67733"/>
                <a:gd name="T13" fmla="*/ 17739 h 28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733" h="28039">
                  <a:moveTo>
                    <a:pt x="67733" y="17739"/>
                  </a:moveTo>
                  <a:cubicBezTo>
                    <a:pt x="63315" y="13487"/>
                    <a:pt x="58150" y="9861"/>
                    <a:pt x="52312" y="7076"/>
                  </a:cubicBezTo>
                  <a:cubicBezTo>
                    <a:pt x="41519" y="1917"/>
                    <a:pt x="29055" y="0"/>
                    <a:pt x="16393" y="2347"/>
                  </a:cubicBezTo>
                  <a:cubicBezTo>
                    <a:pt x="10734" y="3391"/>
                    <a:pt x="5203" y="5270"/>
                    <a:pt x="0" y="7978"/>
                  </a:cubicBezTo>
                  <a:lnTo>
                    <a:pt x="0" y="28039"/>
                  </a:lnTo>
                  <a:lnTo>
                    <a:pt x="67733" y="28039"/>
                  </a:lnTo>
                  <a:lnTo>
                    <a:pt x="67733" y="17739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2283D766-1997-4ADC-9D70-135DA7587C6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308851" y="158750"/>
              <a:ext cx="3365500" cy="3079750"/>
            </a:xfrm>
            <a:custGeom>
              <a:avLst/>
              <a:gdLst>
                <a:gd name="T0" fmla="*/ 18501 w 18750"/>
                <a:gd name="T1" fmla="*/ 4647 h 17137"/>
                <a:gd name="T2" fmla="*/ 18631 w 18750"/>
                <a:gd name="T3" fmla="*/ 0 h 17137"/>
                <a:gd name="T4" fmla="*/ 0 w 18750"/>
                <a:gd name="T5" fmla="*/ 0 h 17137"/>
                <a:gd name="T6" fmla="*/ 2506 w 18750"/>
                <a:gd name="T7" fmla="*/ 7612 h 17137"/>
                <a:gd name="T8" fmla="*/ 12544 w 18750"/>
                <a:gd name="T9" fmla="*/ 17137 h 17137"/>
                <a:gd name="T10" fmla="*/ 18501 w 18750"/>
                <a:gd name="T11" fmla="*/ 4647 h 17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50" h="17137">
                  <a:moveTo>
                    <a:pt x="18501" y="4647"/>
                  </a:moveTo>
                  <a:cubicBezTo>
                    <a:pt x="18704" y="3115"/>
                    <a:pt x="18750" y="1558"/>
                    <a:pt x="18631" y="0"/>
                  </a:cubicBezTo>
                  <a:lnTo>
                    <a:pt x="0" y="0"/>
                  </a:lnTo>
                  <a:cubicBezTo>
                    <a:pt x="359" y="2596"/>
                    <a:pt x="1182" y="5172"/>
                    <a:pt x="2506" y="7612"/>
                  </a:cubicBezTo>
                  <a:cubicBezTo>
                    <a:pt x="4683" y="11629"/>
                    <a:pt x="8104" y="15020"/>
                    <a:pt x="12544" y="17137"/>
                  </a:cubicBezTo>
                  <a:cubicBezTo>
                    <a:pt x="15692" y="13825"/>
                    <a:pt x="17859" y="9524"/>
                    <a:pt x="18501" y="4647"/>
                  </a:cubicBezTo>
                  <a:close/>
                </a:path>
              </a:pathLst>
            </a:custGeom>
            <a:solidFill>
              <a:srgbClr val="5AB5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61C55AF5-41ED-4FED-8B17-E572D95A2EF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563101" y="158750"/>
              <a:ext cx="2767013" cy="3076575"/>
            </a:xfrm>
            <a:custGeom>
              <a:avLst/>
              <a:gdLst>
                <a:gd name="T0" fmla="*/ 6077 w 15411"/>
                <a:gd name="T1" fmla="*/ 0 h 17126"/>
                <a:gd name="T2" fmla="*/ 5947 w 15411"/>
                <a:gd name="T3" fmla="*/ 4647 h 17126"/>
                <a:gd name="T4" fmla="*/ 0 w 15411"/>
                <a:gd name="T5" fmla="*/ 17126 h 17126"/>
                <a:gd name="T6" fmla="*/ 15411 w 15411"/>
                <a:gd name="T7" fmla="*/ 5493 h 17126"/>
                <a:gd name="T8" fmla="*/ 15411 w 15411"/>
                <a:gd name="T9" fmla="*/ 0 h 17126"/>
                <a:gd name="T10" fmla="*/ 6077 w 15411"/>
                <a:gd name="T11" fmla="*/ 0 h 17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11" h="17126">
                  <a:moveTo>
                    <a:pt x="6077" y="0"/>
                  </a:moveTo>
                  <a:cubicBezTo>
                    <a:pt x="6196" y="1558"/>
                    <a:pt x="6150" y="3115"/>
                    <a:pt x="5947" y="4647"/>
                  </a:cubicBezTo>
                  <a:cubicBezTo>
                    <a:pt x="5306" y="9519"/>
                    <a:pt x="3142" y="13816"/>
                    <a:pt x="0" y="17126"/>
                  </a:cubicBezTo>
                  <a:cubicBezTo>
                    <a:pt x="4591" y="12291"/>
                    <a:pt x="9811" y="8411"/>
                    <a:pt x="15411" y="5493"/>
                  </a:cubicBezTo>
                  <a:lnTo>
                    <a:pt x="15411" y="0"/>
                  </a:lnTo>
                  <a:lnTo>
                    <a:pt x="6077" y="0"/>
                  </a:lnTo>
                  <a:close/>
                </a:path>
              </a:pathLst>
            </a:custGeom>
            <a:solidFill>
              <a:srgbClr val="ADD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207A6F9-D3E1-4322-B846-960DD6FC99C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59638" y="3238500"/>
              <a:ext cx="5070475" cy="3765550"/>
            </a:xfrm>
            <a:custGeom>
              <a:avLst/>
              <a:gdLst>
                <a:gd name="T0" fmla="*/ 28231 w 28231"/>
                <a:gd name="T1" fmla="*/ 10663 h 20963"/>
                <a:gd name="T2" fmla="*/ 12810 w 28231"/>
                <a:gd name="T3" fmla="*/ 0 h 20963"/>
                <a:gd name="T4" fmla="*/ 12810 w 28231"/>
                <a:gd name="T5" fmla="*/ 0 h 20963"/>
                <a:gd name="T6" fmla="*/ 12810 w 28231"/>
                <a:gd name="T7" fmla="*/ 0 h 20963"/>
                <a:gd name="T8" fmla="*/ 0 w 28231"/>
                <a:gd name="T9" fmla="*/ 20963 h 20963"/>
                <a:gd name="T10" fmla="*/ 28231 w 28231"/>
                <a:gd name="T11" fmla="*/ 20963 h 20963"/>
                <a:gd name="T12" fmla="*/ 28231 w 28231"/>
                <a:gd name="T13" fmla="*/ 10663 h 209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231" h="20963">
                  <a:moveTo>
                    <a:pt x="28231" y="10663"/>
                  </a:moveTo>
                  <a:cubicBezTo>
                    <a:pt x="23813" y="6411"/>
                    <a:pt x="18648" y="2785"/>
                    <a:pt x="12810" y="0"/>
                  </a:cubicBezTo>
                  <a:cubicBezTo>
                    <a:pt x="12810" y="0"/>
                    <a:pt x="12810" y="0"/>
                    <a:pt x="12810" y="0"/>
                  </a:cubicBezTo>
                  <a:cubicBezTo>
                    <a:pt x="12810" y="0"/>
                    <a:pt x="12810" y="0"/>
                    <a:pt x="12810" y="0"/>
                  </a:cubicBezTo>
                  <a:cubicBezTo>
                    <a:pt x="7200" y="5901"/>
                    <a:pt x="2781" y="13003"/>
                    <a:pt x="0" y="20963"/>
                  </a:cubicBezTo>
                  <a:lnTo>
                    <a:pt x="28231" y="20963"/>
                  </a:lnTo>
                  <a:lnTo>
                    <a:pt x="28231" y="10663"/>
                  </a:lnTo>
                  <a:close/>
                </a:path>
              </a:pathLst>
            </a:custGeom>
            <a:solidFill>
              <a:srgbClr val="213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7B819825-3200-472E-9BDC-39A078E1784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9559926" y="1146175"/>
              <a:ext cx="2770188" cy="2576513"/>
            </a:xfrm>
            <a:custGeom>
              <a:avLst/>
              <a:gdLst>
                <a:gd name="T0" fmla="*/ 15421 w 15421"/>
                <a:gd name="T1" fmla="*/ 0 h 14347"/>
                <a:gd name="T2" fmla="*/ 0 w 15421"/>
                <a:gd name="T3" fmla="*/ 11644 h 14347"/>
                <a:gd name="T4" fmla="*/ 0 w 15421"/>
                <a:gd name="T5" fmla="*/ 11644 h 14347"/>
                <a:gd name="T6" fmla="*/ 0 w 15421"/>
                <a:gd name="T7" fmla="*/ 11644 h 14347"/>
                <a:gd name="T8" fmla="*/ 13720 w 15421"/>
                <a:gd name="T9" fmla="*/ 13450 h 14347"/>
                <a:gd name="T10" fmla="*/ 15421 w 15421"/>
                <a:gd name="T11" fmla="*/ 13067 h 14347"/>
                <a:gd name="T12" fmla="*/ 15421 w 15421"/>
                <a:gd name="T13" fmla="*/ 0 h 14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421" h="14347">
                  <a:moveTo>
                    <a:pt x="15421" y="0"/>
                  </a:moveTo>
                  <a:cubicBezTo>
                    <a:pt x="9817" y="2921"/>
                    <a:pt x="4594" y="6803"/>
                    <a:pt x="0" y="11644"/>
                  </a:cubicBezTo>
                  <a:cubicBezTo>
                    <a:pt x="0" y="11644"/>
                    <a:pt x="0" y="11644"/>
                    <a:pt x="0" y="11644"/>
                  </a:cubicBezTo>
                  <a:cubicBezTo>
                    <a:pt x="0" y="11644"/>
                    <a:pt x="0" y="11644"/>
                    <a:pt x="0" y="11644"/>
                  </a:cubicBezTo>
                  <a:cubicBezTo>
                    <a:pt x="4122" y="13615"/>
                    <a:pt x="8883" y="14347"/>
                    <a:pt x="13720" y="13450"/>
                  </a:cubicBezTo>
                  <a:cubicBezTo>
                    <a:pt x="14291" y="13345"/>
                    <a:pt x="14859" y="13217"/>
                    <a:pt x="15421" y="13067"/>
                  </a:cubicBezTo>
                  <a:lnTo>
                    <a:pt x="15421" y="0"/>
                  </a:lnTo>
                  <a:close/>
                </a:path>
              </a:pathLst>
            </a:custGeom>
            <a:solidFill>
              <a:srgbClr val="EB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CD504085-D74E-4639-BB3D-F043553024C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3111501" y="1966913"/>
              <a:ext cx="6448425" cy="2617788"/>
            </a:xfrm>
            <a:custGeom>
              <a:avLst/>
              <a:gdLst>
                <a:gd name="T0" fmla="*/ 0 w 35919"/>
                <a:gd name="T1" fmla="*/ 2347 h 14576"/>
                <a:gd name="T2" fmla="*/ 0 w 35919"/>
                <a:gd name="T3" fmla="*/ 2347 h 14576"/>
                <a:gd name="T4" fmla="*/ 10038 w 35919"/>
                <a:gd name="T5" fmla="*/ 11873 h 14576"/>
                <a:gd name="T6" fmla="*/ 23758 w 35919"/>
                <a:gd name="T7" fmla="*/ 13679 h 14576"/>
                <a:gd name="T8" fmla="*/ 35919 w 35919"/>
                <a:gd name="T9" fmla="*/ 7076 h 14576"/>
                <a:gd name="T10" fmla="*/ 35919 w 35919"/>
                <a:gd name="T11" fmla="*/ 7076 h 14576"/>
                <a:gd name="T12" fmla="*/ 35919 w 35919"/>
                <a:gd name="T13" fmla="*/ 7076 h 14576"/>
                <a:gd name="T14" fmla="*/ 0 w 35919"/>
                <a:gd name="T15" fmla="*/ 2347 h 14576"/>
                <a:gd name="T16" fmla="*/ 0 w 35919"/>
                <a:gd name="T17" fmla="*/ 2347 h 14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919" h="14576">
                  <a:moveTo>
                    <a:pt x="0" y="2347"/>
                  </a:moveTo>
                  <a:cubicBezTo>
                    <a:pt x="0" y="2347"/>
                    <a:pt x="0" y="2347"/>
                    <a:pt x="0" y="2347"/>
                  </a:cubicBezTo>
                  <a:cubicBezTo>
                    <a:pt x="2177" y="6365"/>
                    <a:pt x="5598" y="9755"/>
                    <a:pt x="10038" y="11873"/>
                  </a:cubicBezTo>
                  <a:cubicBezTo>
                    <a:pt x="14160" y="13843"/>
                    <a:pt x="18921" y="14576"/>
                    <a:pt x="23758" y="13679"/>
                  </a:cubicBezTo>
                  <a:cubicBezTo>
                    <a:pt x="28251" y="12850"/>
                    <a:pt x="32533" y="10644"/>
                    <a:pt x="35919" y="7076"/>
                  </a:cubicBezTo>
                  <a:cubicBezTo>
                    <a:pt x="35919" y="7076"/>
                    <a:pt x="35919" y="7076"/>
                    <a:pt x="35919" y="7076"/>
                  </a:cubicBezTo>
                  <a:cubicBezTo>
                    <a:pt x="35919" y="7076"/>
                    <a:pt x="35919" y="7076"/>
                    <a:pt x="35919" y="7076"/>
                  </a:cubicBezTo>
                  <a:cubicBezTo>
                    <a:pt x="25126" y="1917"/>
                    <a:pt x="12662" y="0"/>
                    <a:pt x="0" y="2347"/>
                  </a:cubicBezTo>
                  <a:cubicBezTo>
                    <a:pt x="0" y="2347"/>
                    <a:pt x="0" y="2347"/>
                    <a:pt x="0" y="2347"/>
                  </a:cubicBezTo>
                  <a:close/>
                </a:path>
              </a:pathLst>
            </a:custGeom>
            <a:solidFill>
              <a:srgbClr val="2E50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26920" y="3073399"/>
            <a:ext cx="6661368" cy="1864043"/>
          </a:xfrm>
        </p:spPr>
        <p:txBody>
          <a:bodyPr anchor="b"/>
          <a:lstStyle>
            <a:lvl1pPr algn="l">
              <a:defRPr sz="41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vaalea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26920" y="5318760"/>
            <a:ext cx="8641080" cy="702528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</a:t>
            </a:r>
          </a:p>
          <a:p>
            <a:r>
              <a:rPr lang="fi-FI" dirty="0" err="1"/>
              <a:t>pp.kk.vvvv</a:t>
            </a:r>
            <a:endParaRPr lang="fi-FI" dirty="0"/>
          </a:p>
          <a:p>
            <a:r>
              <a:rPr lang="fi-FI" dirty="0"/>
              <a:t>Tilaisuuden nimi 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3606673C-8E2D-462A-8FED-E7C3DAE7F6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39" y="188259"/>
            <a:ext cx="5687933" cy="1864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79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kuv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Kuva 18" descr="Kuva, joka sisältää kohteen henkilö, sisä, mies, pöytä">
            <a:extLst>
              <a:ext uri="{FF2B5EF4-FFF2-40B4-BE49-F238E27FC236}">
                <a16:creationId xmlns:a16="http://schemas.microsoft.com/office/drawing/2014/main" id="{7FFB4FBC-1765-4F80-9F01-A708CFC6118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87581" y="973267"/>
            <a:ext cx="5105619" cy="588241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98655196-BAC0-4CEB-933E-8A4B9D2B7C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>
          <a:xfrm>
            <a:off x="0" y="0"/>
            <a:ext cx="12193200" cy="6858000"/>
            <a:chOff x="166688" y="158750"/>
            <a:chExt cx="12163426" cy="6845301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B0297B7B-BF36-40DB-8B62-082661B4EF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8851" y="158750"/>
              <a:ext cx="3365500" cy="3079750"/>
            </a:xfrm>
            <a:custGeom>
              <a:avLst/>
              <a:gdLst>
                <a:gd name="T0" fmla="*/ 18501 w 18750"/>
                <a:gd name="T1" fmla="*/ 4647 h 17137"/>
                <a:gd name="T2" fmla="*/ 18631 w 18750"/>
                <a:gd name="T3" fmla="*/ 0 h 17137"/>
                <a:gd name="T4" fmla="*/ 0 w 18750"/>
                <a:gd name="T5" fmla="*/ 0 h 17137"/>
                <a:gd name="T6" fmla="*/ 2506 w 18750"/>
                <a:gd name="T7" fmla="*/ 7612 h 17137"/>
                <a:gd name="T8" fmla="*/ 12544 w 18750"/>
                <a:gd name="T9" fmla="*/ 17137 h 17137"/>
                <a:gd name="T10" fmla="*/ 18501 w 18750"/>
                <a:gd name="T11" fmla="*/ 4647 h 17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50" h="17137">
                  <a:moveTo>
                    <a:pt x="18501" y="4647"/>
                  </a:moveTo>
                  <a:cubicBezTo>
                    <a:pt x="18704" y="3115"/>
                    <a:pt x="18750" y="1558"/>
                    <a:pt x="18631" y="0"/>
                  </a:cubicBezTo>
                  <a:lnTo>
                    <a:pt x="0" y="0"/>
                  </a:lnTo>
                  <a:cubicBezTo>
                    <a:pt x="359" y="2596"/>
                    <a:pt x="1182" y="5172"/>
                    <a:pt x="2506" y="7612"/>
                  </a:cubicBezTo>
                  <a:cubicBezTo>
                    <a:pt x="4683" y="11629"/>
                    <a:pt x="8104" y="15020"/>
                    <a:pt x="12544" y="17137"/>
                  </a:cubicBezTo>
                  <a:cubicBezTo>
                    <a:pt x="15692" y="13825"/>
                    <a:pt x="17859" y="9524"/>
                    <a:pt x="18501" y="4647"/>
                  </a:cubicBezTo>
                  <a:close/>
                </a:path>
              </a:pathLst>
            </a:custGeom>
            <a:solidFill>
              <a:srgbClr val="869C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E986AD81-1917-4EF2-BB83-EB1A3A10D4E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563101" y="158750"/>
              <a:ext cx="2767013" cy="3076575"/>
            </a:xfrm>
            <a:custGeom>
              <a:avLst/>
              <a:gdLst>
                <a:gd name="T0" fmla="*/ 6077 w 15411"/>
                <a:gd name="T1" fmla="*/ 0 h 17126"/>
                <a:gd name="T2" fmla="*/ 5947 w 15411"/>
                <a:gd name="T3" fmla="*/ 4647 h 17126"/>
                <a:gd name="T4" fmla="*/ 0 w 15411"/>
                <a:gd name="T5" fmla="*/ 17126 h 17126"/>
                <a:gd name="T6" fmla="*/ 15411 w 15411"/>
                <a:gd name="T7" fmla="*/ 5493 h 17126"/>
                <a:gd name="T8" fmla="*/ 15411 w 15411"/>
                <a:gd name="T9" fmla="*/ 0 h 17126"/>
                <a:gd name="T10" fmla="*/ 6077 w 15411"/>
                <a:gd name="T11" fmla="*/ 0 h 17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11" h="17126">
                  <a:moveTo>
                    <a:pt x="6077" y="0"/>
                  </a:moveTo>
                  <a:cubicBezTo>
                    <a:pt x="6196" y="1558"/>
                    <a:pt x="6150" y="3115"/>
                    <a:pt x="5947" y="4647"/>
                  </a:cubicBezTo>
                  <a:cubicBezTo>
                    <a:pt x="5306" y="9519"/>
                    <a:pt x="3142" y="13816"/>
                    <a:pt x="0" y="17126"/>
                  </a:cubicBezTo>
                  <a:cubicBezTo>
                    <a:pt x="4591" y="12291"/>
                    <a:pt x="9811" y="8411"/>
                    <a:pt x="15411" y="5493"/>
                  </a:cubicBezTo>
                  <a:lnTo>
                    <a:pt x="15411" y="0"/>
                  </a:lnTo>
                  <a:lnTo>
                    <a:pt x="6077" y="0"/>
                  </a:lnTo>
                  <a:close/>
                </a:path>
              </a:pathLst>
            </a:custGeom>
            <a:solidFill>
              <a:srgbClr val="C3CE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79F90214-63B6-4096-8845-0104201FD12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1966913"/>
              <a:ext cx="9393238" cy="5037138"/>
            </a:xfrm>
            <a:custGeom>
              <a:avLst/>
              <a:gdLst>
                <a:gd name="T0" fmla="*/ 52312 w 52312"/>
                <a:gd name="T1" fmla="*/ 7076 h 28039"/>
                <a:gd name="T2" fmla="*/ 16393 w 52312"/>
                <a:gd name="T3" fmla="*/ 2347 h 28039"/>
                <a:gd name="T4" fmla="*/ 0 w 52312"/>
                <a:gd name="T5" fmla="*/ 7978 h 28039"/>
                <a:gd name="T6" fmla="*/ 0 w 52312"/>
                <a:gd name="T7" fmla="*/ 28039 h 28039"/>
                <a:gd name="T8" fmla="*/ 39502 w 52312"/>
                <a:gd name="T9" fmla="*/ 28039 h 28039"/>
                <a:gd name="T10" fmla="*/ 52312 w 52312"/>
                <a:gd name="T11" fmla="*/ 7076 h 28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312" h="28039">
                  <a:moveTo>
                    <a:pt x="52312" y="7076"/>
                  </a:moveTo>
                  <a:cubicBezTo>
                    <a:pt x="41519" y="1917"/>
                    <a:pt x="29055" y="0"/>
                    <a:pt x="16393" y="2347"/>
                  </a:cubicBezTo>
                  <a:cubicBezTo>
                    <a:pt x="10734" y="3391"/>
                    <a:pt x="5203" y="5270"/>
                    <a:pt x="0" y="7978"/>
                  </a:cubicBezTo>
                  <a:lnTo>
                    <a:pt x="0" y="28039"/>
                  </a:lnTo>
                  <a:lnTo>
                    <a:pt x="39502" y="28039"/>
                  </a:lnTo>
                  <a:cubicBezTo>
                    <a:pt x="42283" y="20079"/>
                    <a:pt x="46702" y="12977"/>
                    <a:pt x="52312" y="7076"/>
                  </a:cubicBez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4543203-7BF6-4F24-99A4-FC9AE2D693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11501" y="1966913"/>
              <a:ext cx="6448425" cy="2617788"/>
            </a:xfrm>
            <a:custGeom>
              <a:avLst/>
              <a:gdLst>
                <a:gd name="T0" fmla="*/ 0 w 35919"/>
                <a:gd name="T1" fmla="*/ 2347 h 14576"/>
                <a:gd name="T2" fmla="*/ 0 w 35919"/>
                <a:gd name="T3" fmla="*/ 2347 h 14576"/>
                <a:gd name="T4" fmla="*/ 10038 w 35919"/>
                <a:gd name="T5" fmla="*/ 11873 h 14576"/>
                <a:gd name="T6" fmla="*/ 23758 w 35919"/>
                <a:gd name="T7" fmla="*/ 13679 h 14576"/>
                <a:gd name="T8" fmla="*/ 35919 w 35919"/>
                <a:gd name="T9" fmla="*/ 7076 h 14576"/>
                <a:gd name="T10" fmla="*/ 35919 w 35919"/>
                <a:gd name="T11" fmla="*/ 7076 h 14576"/>
                <a:gd name="T12" fmla="*/ 35919 w 35919"/>
                <a:gd name="T13" fmla="*/ 7076 h 14576"/>
                <a:gd name="T14" fmla="*/ 0 w 35919"/>
                <a:gd name="T15" fmla="*/ 2347 h 14576"/>
                <a:gd name="T16" fmla="*/ 0 w 35919"/>
                <a:gd name="T17" fmla="*/ 2347 h 14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919" h="14576">
                  <a:moveTo>
                    <a:pt x="0" y="2347"/>
                  </a:moveTo>
                  <a:cubicBezTo>
                    <a:pt x="0" y="2347"/>
                    <a:pt x="0" y="2347"/>
                    <a:pt x="0" y="2347"/>
                  </a:cubicBezTo>
                  <a:cubicBezTo>
                    <a:pt x="2177" y="6365"/>
                    <a:pt x="5598" y="9755"/>
                    <a:pt x="10038" y="11873"/>
                  </a:cubicBezTo>
                  <a:cubicBezTo>
                    <a:pt x="14160" y="13843"/>
                    <a:pt x="18921" y="14576"/>
                    <a:pt x="23758" y="13679"/>
                  </a:cubicBezTo>
                  <a:cubicBezTo>
                    <a:pt x="28251" y="12850"/>
                    <a:pt x="32533" y="10644"/>
                    <a:pt x="35919" y="7076"/>
                  </a:cubicBezTo>
                  <a:cubicBezTo>
                    <a:pt x="35919" y="7076"/>
                    <a:pt x="35919" y="7076"/>
                    <a:pt x="35919" y="7076"/>
                  </a:cubicBezTo>
                  <a:cubicBezTo>
                    <a:pt x="35919" y="7076"/>
                    <a:pt x="35919" y="7076"/>
                    <a:pt x="35919" y="7076"/>
                  </a:cubicBezTo>
                  <a:cubicBezTo>
                    <a:pt x="25126" y="1917"/>
                    <a:pt x="12662" y="0"/>
                    <a:pt x="0" y="2347"/>
                  </a:cubicBezTo>
                  <a:cubicBezTo>
                    <a:pt x="0" y="2347"/>
                    <a:pt x="0" y="2347"/>
                    <a:pt x="0" y="2347"/>
                  </a:cubicBezTo>
                  <a:close/>
                </a:path>
              </a:pathLst>
            </a:custGeom>
            <a:solidFill>
              <a:srgbClr val="2E50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26920" y="3073399"/>
            <a:ext cx="6661368" cy="1864043"/>
          </a:xfrm>
        </p:spPr>
        <p:txBody>
          <a:bodyPr anchor="b"/>
          <a:lstStyle>
            <a:lvl1pPr algn="l">
              <a:defRPr sz="41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aloitussivu </a:t>
            </a:r>
            <a:br>
              <a:rPr lang="fi-FI" dirty="0"/>
            </a:br>
            <a:r>
              <a:rPr lang="fi-FI" dirty="0"/>
              <a:t>valokuvalla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26920" y="5318760"/>
            <a:ext cx="8641080" cy="702528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</a:t>
            </a:r>
          </a:p>
          <a:p>
            <a:r>
              <a:rPr lang="fi-FI" dirty="0" err="1"/>
              <a:t>pp.kk.vvvv</a:t>
            </a:r>
            <a:endParaRPr lang="fi-FI" dirty="0"/>
          </a:p>
          <a:p>
            <a:r>
              <a:rPr lang="fi-FI" dirty="0"/>
              <a:t>Tilaisuuden nimi 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F5617BC5-F913-49ED-AFBD-024D12849E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39" y="188259"/>
            <a:ext cx="5687933" cy="1864659"/>
          </a:xfrm>
          <a:prstGeom prst="rect">
            <a:avLst/>
          </a:prstGeom>
        </p:spPr>
      </p:pic>
      <p:grpSp>
        <p:nvGrpSpPr>
          <p:cNvPr id="7" name="Ryhmä 6">
            <a:extLst>
              <a:ext uri="{FF2B5EF4-FFF2-40B4-BE49-F238E27FC236}">
                <a16:creationId xmlns:a16="http://schemas.microsoft.com/office/drawing/2014/main" id="{44593400-35D8-4F3C-AF85-15B2984DEE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52933" y="-4764"/>
            <a:ext cx="9241593" cy="6858000"/>
            <a:chOff x="2938463" y="7938"/>
            <a:chExt cx="9220200" cy="6842125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290D9381-F0D4-40B4-9904-9A77986863C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388475" y="7938"/>
              <a:ext cx="1116013" cy="3076575"/>
            </a:xfrm>
            <a:custGeom>
              <a:avLst/>
              <a:gdLst>
                <a:gd name="T0" fmla="*/ 0 w 6206"/>
                <a:gd name="T1" fmla="*/ 17137 h 17137"/>
                <a:gd name="T2" fmla="*/ 5958 w 6206"/>
                <a:gd name="T3" fmla="*/ 4647 h 17137"/>
                <a:gd name="T4" fmla="*/ 6087 w 6206"/>
                <a:gd name="T5" fmla="*/ 0 h 17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06" h="17137">
                  <a:moveTo>
                    <a:pt x="0" y="17137"/>
                  </a:moveTo>
                  <a:cubicBezTo>
                    <a:pt x="3148" y="13825"/>
                    <a:pt x="5316" y="9524"/>
                    <a:pt x="5958" y="4647"/>
                  </a:cubicBezTo>
                  <a:cubicBezTo>
                    <a:pt x="6161" y="3115"/>
                    <a:pt x="6206" y="1557"/>
                    <a:pt x="6087" y="0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5990616-E55A-4020-B8F8-78355F91153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38463" y="2235200"/>
              <a:ext cx="6450013" cy="2197100"/>
            </a:xfrm>
            <a:custGeom>
              <a:avLst/>
              <a:gdLst>
                <a:gd name="T0" fmla="*/ 0 w 35919"/>
                <a:gd name="T1" fmla="*/ 0 h 12228"/>
                <a:gd name="T2" fmla="*/ 0 w 35919"/>
                <a:gd name="T3" fmla="*/ 0 h 12228"/>
                <a:gd name="T4" fmla="*/ 10038 w 35919"/>
                <a:gd name="T5" fmla="*/ 9526 h 12228"/>
                <a:gd name="T6" fmla="*/ 23758 w 35919"/>
                <a:gd name="T7" fmla="*/ 11332 h 12228"/>
                <a:gd name="T8" fmla="*/ 35919 w 35919"/>
                <a:gd name="T9" fmla="*/ 4729 h 12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19" h="12228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177" y="4017"/>
                    <a:pt x="5598" y="7408"/>
                    <a:pt x="10038" y="9526"/>
                  </a:cubicBezTo>
                  <a:cubicBezTo>
                    <a:pt x="14161" y="11496"/>
                    <a:pt x="18921" y="12228"/>
                    <a:pt x="23758" y="11332"/>
                  </a:cubicBezTo>
                  <a:cubicBezTo>
                    <a:pt x="28251" y="10503"/>
                    <a:pt x="32533" y="8297"/>
                    <a:pt x="35919" y="4729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05324B2E-648B-4B14-B99E-EE80DB545DA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9775" y="992188"/>
              <a:ext cx="5068888" cy="5857875"/>
            </a:xfrm>
            <a:custGeom>
              <a:avLst/>
              <a:gdLst>
                <a:gd name="T0" fmla="*/ 28223 w 28223"/>
                <a:gd name="T1" fmla="*/ 0 h 32612"/>
                <a:gd name="T2" fmla="*/ 12805 w 28223"/>
                <a:gd name="T3" fmla="*/ 11623 h 32612"/>
                <a:gd name="T4" fmla="*/ 0 w 28223"/>
                <a:gd name="T5" fmla="*/ 32612 h 32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223" h="32612">
                  <a:moveTo>
                    <a:pt x="28223" y="0"/>
                  </a:moveTo>
                  <a:cubicBezTo>
                    <a:pt x="22624" y="2945"/>
                    <a:pt x="17404" y="6777"/>
                    <a:pt x="12805" y="11623"/>
                  </a:cubicBezTo>
                  <a:cubicBezTo>
                    <a:pt x="7179" y="17543"/>
                    <a:pt x="2827" y="24650"/>
                    <a:pt x="0" y="32612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3C537B99-3083-4452-B38C-45CF86D6AB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377392" y="3082917"/>
              <a:ext cx="2768600" cy="493713"/>
            </a:xfrm>
            <a:custGeom>
              <a:avLst/>
              <a:gdLst>
                <a:gd name="T0" fmla="*/ 0 w 15418"/>
                <a:gd name="T1" fmla="*/ 0 h 2747"/>
                <a:gd name="T2" fmla="*/ 13942 w 15418"/>
                <a:gd name="T3" fmla="*/ 1836 h 2747"/>
                <a:gd name="T4" fmla="*/ 15418 w 15418"/>
                <a:gd name="T5" fmla="*/ 1513 h 2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418" h="2747">
                  <a:moveTo>
                    <a:pt x="0" y="0"/>
                  </a:moveTo>
                  <a:cubicBezTo>
                    <a:pt x="4190" y="2003"/>
                    <a:pt x="9027" y="2747"/>
                    <a:pt x="13942" y="1836"/>
                  </a:cubicBezTo>
                  <a:cubicBezTo>
                    <a:pt x="14437" y="1745"/>
                    <a:pt x="14929" y="1637"/>
                    <a:pt x="15418" y="1513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DA7D83F-3F9B-41F7-85B4-DD9CA614BA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88100" y="2176195"/>
              <a:ext cx="5770563" cy="2806966"/>
            </a:xfrm>
            <a:custGeom>
              <a:avLst/>
              <a:gdLst>
                <a:gd name="T0" fmla="*/ 32132 w 32132"/>
                <a:gd name="T1" fmla="*/ 15735 h 15735"/>
                <a:gd name="T2" fmla="*/ 16714 w 32132"/>
                <a:gd name="T3" fmla="*/ 5143 h 15735"/>
                <a:gd name="T4" fmla="*/ 0 w 32132"/>
                <a:gd name="T5" fmla="*/ 0 h 15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132" h="15735">
                  <a:moveTo>
                    <a:pt x="32132" y="15735"/>
                  </a:moveTo>
                  <a:cubicBezTo>
                    <a:pt x="27699" y="11519"/>
                    <a:pt x="22536" y="7920"/>
                    <a:pt x="16714" y="5143"/>
                  </a:cubicBezTo>
                  <a:cubicBezTo>
                    <a:pt x="11476" y="2639"/>
                    <a:pt x="5850" y="887"/>
                    <a:pt x="0" y="0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99821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Kuva 19" descr="Nuori tyttö käyttää tietokonetta">
            <a:extLst>
              <a:ext uri="{FF2B5EF4-FFF2-40B4-BE49-F238E27FC236}">
                <a16:creationId xmlns:a16="http://schemas.microsoft.com/office/drawing/2014/main" id="{E658BAF6-19C4-470B-B394-894A756A0CD4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91867" y="973267"/>
            <a:ext cx="5101333" cy="588241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98655196-BAC0-4CEB-933E-8A4B9D2B7C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>
          <a:xfrm>
            <a:off x="0" y="0"/>
            <a:ext cx="12193200" cy="6858000"/>
            <a:chOff x="166688" y="158750"/>
            <a:chExt cx="12163426" cy="6845301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B0297B7B-BF36-40DB-8B62-082661B4EF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08851" y="158750"/>
              <a:ext cx="3365500" cy="3079750"/>
            </a:xfrm>
            <a:custGeom>
              <a:avLst/>
              <a:gdLst>
                <a:gd name="T0" fmla="*/ 18501 w 18750"/>
                <a:gd name="T1" fmla="*/ 4647 h 17137"/>
                <a:gd name="T2" fmla="*/ 18631 w 18750"/>
                <a:gd name="T3" fmla="*/ 0 h 17137"/>
                <a:gd name="T4" fmla="*/ 0 w 18750"/>
                <a:gd name="T5" fmla="*/ 0 h 17137"/>
                <a:gd name="T6" fmla="*/ 2506 w 18750"/>
                <a:gd name="T7" fmla="*/ 7612 h 17137"/>
                <a:gd name="T8" fmla="*/ 12544 w 18750"/>
                <a:gd name="T9" fmla="*/ 17137 h 17137"/>
                <a:gd name="T10" fmla="*/ 18501 w 18750"/>
                <a:gd name="T11" fmla="*/ 4647 h 17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50" h="17137">
                  <a:moveTo>
                    <a:pt x="18501" y="4647"/>
                  </a:moveTo>
                  <a:cubicBezTo>
                    <a:pt x="18704" y="3115"/>
                    <a:pt x="18750" y="1558"/>
                    <a:pt x="18631" y="0"/>
                  </a:cubicBezTo>
                  <a:lnTo>
                    <a:pt x="0" y="0"/>
                  </a:lnTo>
                  <a:cubicBezTo>
                    <a:pt x="359" y="2596"/>
                    <a:pt x="1182" y="5172"/>
                    <a:pt x="2506" y="7612"/>
                  </a:cubicBezTo>
                  <a:cubicBezTo>
                    <a:pt x="4683" y="11629"/>
                    <a:pt x="8104" y="15020"/>
                    <a:pt x="12544" y="17137"/>
                  </a:cubicBezTo>
                  <a:cubicBezTo>
                    <a:pt x="15692" y="13825"/>
                    <a:pt x="17859" y="9524"/>
                    <a:pt x="18501" y="4647"/>
                  </a:cubicBezTo>
                  <a:close/>
                </a:path>
              </a:pathLst>
            </a:custGeom>
            <a:solidFill>
              <a:srgbClr val="869C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E986AD81-1917-4EF2-BB83-EB1A3A10D4E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563101" y="158750"/>
              <a:ext cx="2767013" cy="3076575"/>
            </a:xfrm>
            <a:custGeom>
              <a:avLst/>
              <a:gdLst>
                <a:gd name="T0" fmla="*/ 6077 w 15411"/>
                <a:gd name="T1" fmla="*/ 0 h 17126"/>
                <a:gd name="T2" fmla="*/ 5947 w 15411"/>
                <a:gd name="T3" fmla="*/ 4647 h 17126"/>
                <a:gd name="T4" fmla="*/ 0 w 15411"/>
                <a:gd name="T5" fmla="*/ 17126 h 17126"/>
                <a:gd name="T6" fmla="*/ 15411 w 15411"/>
                <a:gd name="T7" fmla="*/ 5493 h 17126"/>
                <a:gd name="T8" fmla="*/ 15411 w 15411"/>
                <a:gd name="T9" fmla="*/ 0 h 17126"/>
                <a:gd name="T10" fmla="*/ 6077 w 15411"/>
                <a:gd name="T11" fmla="*/ 0 h 17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11" h="17126">
                  <a:moveTo>
                    <a:pt x="6077" y="0"/>
                  </a:moveTo>
                  <a:cubicBezTo>
                    <a:pt x="6196" y="1558"/>
                    <a:pt x="6150" y="3115"/>
                    <a:pt x="5947" y="4647"/>
                  </a:cubicBezTo>
                  <a:cubicBezTo>
                    <a:pt x="5306" y="9519"/>
                    <a:pt x="3142" y="13816"/>
                    <a:pt x="0" y="17126"/>
                  </a:cubicBezTo>
                  <a:cubicBezTo>
                    <a:pt x="4591" y="12291"/>
                    <a:pt x="9811" y="8411"/>
                    <a:pt x="15411" y="5493"/>
                  </a:cubicBezTo>
                  <a:lnTo>
                    <a:pt x="15411" y="0"/>
                  </a:lnTo>
                  <a:lnTo>
                    <a:pt x="6077" y="0"/>
                  </a:lnTo>
                  <a:close/>
                </a:path>
              </a:pathLst>
            </a:custGeom>
            <a:solidFill>
              <a:srgbClr val="C3CE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79F90214-63B6-4096-8845-0104201FD12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688" y="1966913"/>
              <a:ext cx="9393238" cy="5037138"/>
            </a:xfrm>
            <a:custGeom>
              <a:avLst/>
              <a:gdLst>
                <a:gd name="T0" fmla="*/ 52312 w 52312"/>
                <a:gd name="T1" fmla="*/ 7076 h 28039"/>
                <a:gd name="T2" fmla="*/ 16393 w 52312"/>
                <a:gd name="T3" fmla="*/ 2347 h 28039"/>
                <a:gd name="T4" fmla="*/ 0 w 52312"/>
                <a:gd name="T5" fmla="*/ 7978 h 28039"/>
                <a:gd name="T6" fmla="*/ 0 w 52312"/>
                <a:gd name="T7" fmla="*/ 28039 h 28039"/>
                <a:gd name="T8" fmla="*/ 39502 w 52312"/>
                <a:gd name="T9" fmla="*/ 28039 h 28039"/>
                <a:gd name="T10" fmla="*/ 52312 w 52312"/>
                <a:gd name="T11" fmla="*/ 7076 h 28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312" h="28039">
                  <a:moveTo>
                    <a:pt x="52312" y="7076"/>
                  </a:moveTo>
                  <a:cubicBezTo>
                    <a:pt x="41519" y="1917"/>
                    <a:pt x="29055" y="0"/>
                    <a:pt x="16393" y="2347"/>
                  </a:cubicBezTo>
                  <a:cubicBezTo>
                    <a:pt x="10734" y="3391"/>
                    <a:pt x="5203" y="5270"/>
                    <a:pt x="0" y="7978"/>
                  </a:cubicBezTo>
                  <a:lnTo>
                    <a:pt x="0" y="28039"/>
                  </a:lnTo>
                  <a:lnTo>
                    <a:pt x="39502" y="28039"/>
                  </a:lnTo>
                  <a:cubicBezTo>
                    <a:pt x="42283" y="20079"/>
                    <a:pt x="46702" y="12977"/>
                    <a:pt x="52312" y="7076"/>
                  </a:cubicBez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4543203-7BF6-4F24-99A4-FC9AE2D693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11501" y="1966913"/>
              <a:ext cx="6448425" cy="2617788"/>
            </a:xfrm>
            <a:custGeom>
              <a:avLst/>
              <a:gdLst>
                <a:gd name="T0" fmla="*/ 0 w 35919"/>
                <a:gd name="T1" fmla="*/ 2347 h 14576"/>
                <a:gd name="T2" fmla="*/ 0 w 35919"/>
                <a:gd name="T3" fmla="*/ 2347 h 14576"/>
                <a:gd name="T4" fmla="*/ 10038 w 35919"/>
                <a:gd name="T5" fmla="*/ 11873 h 14576"/>
                <a:gd name="T6" fmla="*/ 23758 w 35919"/>
                <a:gd name="T7" fmla="*/ 13679 h 14576"/>
                <a:gd name="T8" fmla="*/ 35919 w 35919"/>
                <a:gd name="T9" fmla="*/ 7076 h 14576"/>
                <a:gd name="T10" fmla="*/ 35919 w 35919"/>
                <a:gd name="T11" fmla="*/ 7076 h 14576"/>
                <a:gd name="T12" fmla="*/ 35919 w 35919"/>
                <a:gd name="T13" fmla="*/ 7076 h 14576"/>
                <a:gd name="T14" fmla="*/ 0 w 35919"/>
                <a:gd name="T15" fmla="*/ 2347 h 14576"/>
                <a:gd name="T16" fmla="*/ 0 w 35919"/>
                <a:gd name="T17" fmla="*/ 2347 h 14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919" h="14576">
                  <a:moveTo>
                    <a:pt x="0" y="2347"/>
                  </a:moveTo>
                  <a:cubicBezTo>
                    <a:pt x="0" y="2347"/>
                    <a:pt x="0" y="2347"/>
                    <a:pt x="0" y="2347"/>
                  </a:cubicBezTo>
                  <a:cubicBezTo>
                    <a:pt x="2177" y="6365"/>
                    <a:pt x="5598" y="9755"/>
                    <a:pt x="10038" y="11873"/>
                  </a:cubicBezTo>
                  <a:cubicBezTo>
                    <a:pt x="14160" y="13843"/>
                    <a:pt x="18921" y="14576"/>
                    <a:pt x="23758" y="13679"/>
                  </a:cubicBezTo>
                  <a:cubicBezTo>
                    <a:pt x="28251" y="12850"/>
                    <a:pt x="32533" y="10644"/>
                    <a:pt x="35919" y="7076"/>
                  </a:cubicBezTo>
                  <a:cubicBezTo>
                    <a:pt x="35919" y="7076"/>
                    <a:pt x="35919" y="7076"/>
                    <a:pt x="35919" y="7076"/>
                  </a:cubicBezTo>
                  <a:cubicBezTo>
                    <a:pt x="35919" y="7076"/>
                    <a:pt x="35919" y="7076"/>
                    <a:pt x="35919" y="7076"/>
                  </a:cubicBezTo>
                  <a:cubicBezTo>
                    <a:pt x="25126" y="1917"/>
                    <a:pt x="12662" y="0"/>
                    <a:pt x="0" y="2347"/>
                  </a:cubicBezTo>
                  <a:cubicBezTo>
                    <a:pt x="0" y="2347"/>
                    <a:pt x="0" y="2347"/>
                    <a:pt x="0" y="2347"/>
                  </a:cubicBezTo>
                  <a:close/>
                </a:path>
              </a:pathLst>
            </a:custGeom>
            <a:solidFill>
              <a:srgbClr val="2E50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26920" y="3073399"/>
            <a:ext cx="6661368" cy="1864043"/>
          </a:xfrm>
        </p:spPr>
        <p:txBody>
          <a:bodyPr anchor="b"/>
          <a:lstStyle>
            <a:lvl1pPr algn="l">
              <a:defRPr sz="41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aloitussivu </a:t>
            </a:r>
            <a:br>
              <a:rPr lang="fi-FI" dirty="0"/>
            </a:br>
            <a:r>
              <a:rPr lang="fi-FI" dirty="0"/>
              <a:t>valokuvalla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26920" y="5318760"/>
            <a:ext cx="8641080" cy="702528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</a:t>
            </a:r>
          </a:p>
          <a:p>
            <a:r>
              <a:rPr lang="fi-FI" dirty="0" err="1"/>
              <a:t>pp.kk.vvvv</a:t>
            </a:r>
            <a:endParaRPr lang="fi-FI" dirty="0"/>
          </a:p>
          <a:p>
            <a:r>
              <a:rPr lang="fi-FI" dirty="0"/>
              <a:t>Tilaisuuden nimi 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F5617BC5-F913-49ED-AFBD-024D12849E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39" y="188259"/>
            <a:ext cx="5687933" cy="1864659"/>
          </a:xfrm>
          <a:prstGeom prst="rect">
            <a:avLst/>
          </a:prstGeom>
        </p:spPr>
      </p:pic>
      <p:grpSp>
        <p:nvGrpSpPr>
          <p:cNvPr id="7" name="Ryhmä 6">
            <a:extLst>
              <a:ext uri="{FF2B5EF4-FFF2-40B4-BE49-F238E27FC236}">
                <a16:creationId xmlns:a16="http://schemas.microsoft.com/office/drawing/2014/main" id="{44593400-35D8-4F3C-AF85-15B2984DEE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52933" y="-4764"/>
            <a:ext cx="9241593" cy="6858000"/>
            <a:chOff x="2938463" y="7938"/>
            <a:chExt cx="9220200" cy="6842125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290D9381-F0D4-40B4-9904-9A77986863C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388475" y="7938"/>
              <a:ext cx="1116013" cy="3076575"/>
            </a:xfrm>
            <a:custGeom>
              <a:avLst/>
              <a:gdLst>
                <a:gd name="T0" fmla="*/ 0 w 6206"/>
                <a:gd name="T1" fmla="*/ 17137 h 17137"/>
                <a:gd name="T2" fmla="*/ 5958 w 6206"/>
                <a:gd name="T3" fmla="*/ 4647 h 17137"/>
                <a:gd name="T4" fmla="*/ 6087 w 6206"/>
                <a:gd name="T5" fmla="*/ 0 h 17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06" h="17137">
                  <a:moveTo>
                    <a:pt x="0" y="17137"/>
                  </a:moveTo>
                  <a:cubicBezTo>
                    <a:pt x="3148" y="13825"/>
                    <a:pt x="5316" y="9524"/>
                    <a:pt x="5958" y="4647"/>
                  </a:cubicBezTo>
                  <a:cubicBezTo>
                    <a:pt x="6161" y="3115"/>
                    <a:pt x="6206" y="1557"/>
                    <a:pt x="6087" y="0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5990616-E55A-4020-B8F8-78355F91153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38463" y="2235200"/>
              <a:ext cx="6450013" cy="2197100"/>
            </a:xfrm>
            <a:custGeom>
              <a:avLst/>
              <a:gdLst>
                <a:gd name="T0" fmla="*/ 0 w 35919"/>
                <a:gd name="T1" fmla="*/ 0 h 12228"/>
                <a:gd name="T2" fmla="*/ 0 w 35919"/>
                <a:gd name="T3" fmla="*/ 0 h 12228"/>
                <a:gd name="T4" fmla="*/ 10038 w 35919"/>
                <a:gd name="T5" fmla="*/ 9526 h 12228"/>
                <a:gd name="T6" fmla="*/ 23758 w 35919"/>
                <a:gd name="T7" fmla="*/ 11332 h 12228"/>
                <a:gd name="T8" fmla="*/ 35919 w 35919"/>
                <a:gd name="T9" fmla="*/ 4729 h 12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919" h="12228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177" y="4017"/>
                    <a:pt x="5598" y="7408"/>
                    <a:pt x="10038" y="9526"/>
                  </a:cubicBezTo>
                  <a:cubicBezTo>
                    <a:pt x="14161" y="11496"/>
                    <a:pt x="18921" y="12228"/>
                    <a:pt x="23758" y="11332"/>
                  </a:cubicBezTo>
                  <a:cubicBezTo>
                    <a:pt x="28251" y="10503"/>
                    <a:pt x="32533" y="8297"/>
                    <a:pt x="35919" y="4729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05324B2E-648B-4B14-B99E-EE80DB545DA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9775" y="992188"/>
              <a:ext cx="5068888" cy="5857875"/>
            </a:xfrm>
            <a:custGeom>
              <a:avLst/>
              <a:gdLst>
                <a:gd name="T0" fmla="*/ 28223 w 28223"/>
                <a:gd name="T1" fmla="*/ 0 h 32612"/>
                <a:gd name="T2" fmla="*/ 12805 w 28223"/>
                <a:gd name="T3" fmla="*/ 11623 h 32612"/>
                <a:gd name="T4" fmla="*/ 0 w 28223"/>
                <a:gd name="T5" fmla="*/ 32612 h 32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223" h="32612">
                  <a:moveTo>
                    <a:pt x="28223" y="0"/>
                  </a:moveTo>
                  <a:cubicBezTo>
                    <a:pt x="22624" y="2945"/>
                    <a:pt x="17404" y="6777"/>
                    <a:pt x="12805" y="11623"/>
                  </a:cubicBezTo>
                  <a:cubicBezTo>
                    <a:pt x="7179" y="17543"/>
                    <a:pt x="2827" y="24650"/>
                    <a:pt x="0" y="32612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3C537B99-3083-4452-B38C-45CF86D6AB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377392" y="3082917"/>
              <a:ext cx="2768600" cy="493713"/>
            </a:xfrm>
            <a:custGeom>
              <a:avLst/>
              <a:gdLst>
                <a:gd name="T0" fmla="*/ 0 w 15418"/>
                <a:gd name="T1" fmla="*/ 0 h 2747"/>
                <a:gd name="T2" fmla="*/ 13942 w 15418"/>
                <a:gd name="T3" fmla="*/ 1836 h 2747"/>
                <a:gd name="T4" fmla="*/ 15418 w 15418"/>
                <a:gd name="T5" fmla="*/ 1513 h 2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418" h="2747">
                  <a:moveTo>
                    <a:pt x="0" y="0"/>
                  </a:moveTo>
                  <a:cubicBezTo>
                    <a:pt x="4190" y="2003"/>
                    <a:pt x="9027" y="2747"/>
                    <a:pt x="13942" y="1836"/>
                  </a:cubicBezTo>
                  <a:cubicBezTo>
                    <a:pt x="14437" y="1745"/>
                    <a:pt x="14929" y="1637"/>
                    <a:pt x="15418" y="1513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DA7D83F-3F9B-41F7-85B4-DD9CA614BA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88100" y="2176195"/>
              <a:ext cx="5770563" cy="2806966"/>
            </a:xfrm>
            <a:custGeom>
              <a:avLst/>
              <a:gdLst>
                <a:gd name="T0" fmla="*/ 32132 w 32132"/>
                <a:gd name="T1" fmla="*/ 15735 h 15735"/>
                <a:gd name="T2" fmla="*/ 16714 w 32132"/>
                <a:gd name="T3" fmla="*/ 5143 h 15735"/>
                <a:gd name="T4" fmla="*/ 0 w 32132"/>
                <a:gd name="T5" fmla="*/ 0 h 15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132" h="15735">
                  <a:moveTo>
                    <a:pt x="32132" y="15735"/>
                  </a:moveTo>
                  <a:cubicBezTo>
                    <a:pt x="27699" y="11519"/>
                    <a:pt x="22536" y="7920"/>
                    <a:pt x="16714" y="5143"/>
                  </a:cubicBezTo>
                  <a:cubicBezTo>
                    <a:pt x="11476" y="2639"/>
                    <a:pt x="5850" y="887"/>
                    <a:pt x="0" y="0"/>
                  </a:cubicBezTo>
                </a:path>
              </a:pathLst>
            </a:custGeom>
            <a:noFill/>
            <a:ln w="635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4453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vertailu.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74FCF417-30B6-4F05-9607-5A03685BD2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272" y="6142062"/>
            <a:ext cx="1947891" cy="63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742" r:id="rId3"/>
    <p:sldLayoutId id="2147483743" r:id="rId4"/>
    <p:sldLayoutId id="2147483650" r:id="rId5"/>
    <p:sldLayoutId id="2147483677" r:id="rId6"/>
    <p:sldLayoutId id="2147483652" r:id="rId7"/>
    <p:sldLayoutId id="2147483678" r:id="rId8"/>
    <p:sldLayoutId id="2147483681" r:id="rId9"/>
    <p:sldLayoutId id="2147483679" r:id="rId10"/>
    <p:sldLayoutId id="2147483654" r:id="rId11"/>
    <p:sldLayoutId id="2147483655" r:id="rId12"/>
    <p:sldLayoutId id="2147483665" r:id="rId13"/>
    <p:sldLayoutId id="2147483666" r:id="rId14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E0AD8894-64CB-441D-9675-452F7C45FA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272" y="6142062"/>
            <a:ext cx="1947891" cy="63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92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Hallituksen välittömät taloudelliset toimenpiteet koronaviruksen johdosta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Valtiovarainministeri Katri Kulmuni</a:t>
            </a:r>
          </a:p>
          <a:p>
            <a:r>
              <a:rPr lang="fi-FI" dirty="0" smtClean="0"/>
              <a:t>16.3.2020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245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Työmarkkinaosapuolet koolle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2320" y="1484784"/>
            <a:ext cx="10571480" cy="4525977"/>
          </a:xfrm>
        </p:spPr>
        <p:txBody>
          <a:bodyPr/>
          <a:lstStyle/>
          <a:p>
            <a:r>
              <a:rPr lang="fi-FI" dirty="0"/>
              <a:t>Hallitus kutsuu </a:t>
            </a:r>
            <a:r>
              <a:rPr lang="fi-FI" dirty="0" smtClean="0"/>
              <a:t>työmarkkinaosapuolet </a:t>
            </a:r>
            <a:r>
              <a:rPr lang="fi-FI" dirty="0"/>
              <a:t>keskustelemaan </a:t>
            </a:r>
            <a:r>
              <a:rPr lang="fi-FI" dirty="0" smtClean="0"/>
              <a:t>korona-viruksen vaatimista </a:t>
            </a:r>
            <a:r>
              <a:rPr lang="fi-FI" dirty="0"/>
              <a:t>toimista</a:t>
            </a:r>
          </a:p>
          <a:p>
            <a:pPr lvl="1"/>
            <a:r>
              <a:rPr lang="fi-FI" dirty="0" smtClean="0"/>
              <a:t>työmarkkinoiden </a:t>
            </a:r>
            <a:r>
              <a:rPr lang="fi-FI" dirty="0"/>
              <a:t>toimintaan</a:t>
            </a:r>
          </a:p>
          <a:p>
            <a:pPr lvl="1"/>
            <a:r>
              <a:rPr lang="fi-FI" dirty="0"/>
              <a:t>toimista työmarkkinoiden toiminnan turvaamiseksi</a:t>
            </a:r>
          </a:p>
          <a:p>
            <a:pPr lvl="1"/>
            <a:r>
              <a:rPr lang="fi-FI" dirty="0"/>
              <a:t>työntekijöiden ja yrittäjien toimeentulon turvaamiseksi</a:t>
            </a:r>
          </a:p>
          <a:p>
            <a:pPr lvl="1"/>
            <a:r>
              <a:rPr lang="fi-FI" dirty="0"/>
              <a:t>työpaikkojen säilyttämiseksi</a:t>
            </a:r>
          </a:p>
          <a:p>
            <a:pPr lvl="1"/>
            <a:r>
              <a:rPr lang="fi-FI" dirty="0"/>
              <a:t>ja yritysten konkurssien välttämiseksi</a:t>
            </a:r>
          </a:p>
          <a:p>
            <a:pPr lvl="1"/>
            <a:r>
              <a:rPr lang="fi-FI" dirty="0"/>
              <a:t>Työ- ja virkaehtosopimusten joustomahdollisuuksien </a:t>
            </a:r>
            <a:r>
              <a:rPr lang="fi-FI" dirty="0" smtClean="0"/>
              <a:t>hyödyntämiseksi </a:t>
            </a:r>
            <a:r>
              <a:rPr lang="fi-FI" dirty="0"/>
              <a:t>poikkeus- ja kriisitilanteessa kaikissa yrityksissä ja toimijoissa, jotka kohtaavat koronan seurauksia vakavia ongelmia</a:t>
            </a:r>
          </a:p>
          <a:p>
            <a:pPr lvl="1"/>
            <a:r>
              <a:rPr lang="fi-FI" dirty="0" smtClean="0"/>
              <a:t>EMU-puskurit</a:t>
            </a:r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685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320" y="306001"/>
            <a:ext cx="10571480" cy="1034768"/>
          </a:xfrm>
        </p:spPr>
        <p:txBody>
          <a:bodyPr/>
          <a:lstStyle/>
          <a:p>
            <a:r>
              <a:rPr lang="fi-FI" sz="3200" dirty="0" smtClean="0"/>
              <a:t>Taloudellisiin vaikutuksiin varautuminen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2320" y="1772816"/>
            <a:ext cx="10786288" cy="4909120"/>
          </a:xfrm>
        </p:spPr>
        <p:txBody>
          <a:bodyPr/>
          <a:lstStyle/>
          <a:p>
            <a:pPr marL="4763" indent="0">
              <a:buNone/>
            </a:pPr>
            <a:r>
              <a:rPr lang="fi-FI" sz="2800" dirty="0" smtClean="0"/>
              <a:t>Hallitus </a:t>
            </a:r>
            <a:r>
              <a:rPr lang="fi-FI" sz="2800" dirty="0"/>
              <a:t>helpottaa koronaviruksen taloudellisia </a:t>
            </a:r>
            <a:r>
              <a:rPr lang="fi-FI" sz="2800" dirty="0" smtClean="0"/>
              <a:t>haittavaikutuksia kokonaisuudella:</a:t>
            </a:r>
          </a:p>
          <a:p>
            <a:pPr marL="4763" indent="0">
              <a:buNone/>
            </a:pPr>
            <a:endParaRPr lang="fi-FI" sz="2000" dirty="0" smtClean="0"/>
          </a:p>
          <a:p>
            <a:pPr marL="817563" lvl="1" indent="-457200">
              <a:buFont typeface="+mj-lt"/>
              <a:buAutoNum type="arabicPeriod"/>
            </a:pPr>
            <a:r>
              <a:rPr lang="fi-FI" sz="2000" dirty="0" smtClean="0"/>
              <a:t>Määrärahat, </a:t>
            </a:r>
            <a:r>
              <a:rPr lang="fi-FI" sz="2000" dirty="0"/>
              <a:t>joita tarvitaan pikaisesti </a:t>
            </a:r>
            <a:r>
              <a:rPr lang="fi-FI" sz="2000" dirty="0" err="1"/>
              <a:t>sosiaali</a:t>
            </a:r>
            <a:r>
              <a:rPr lang="fi-FI" sz="2000" dirty="0"/>
              <a:t>- ja terveysministeriön </a:t>
            </a:r>
            <a:r>
              <a:rPr lang="fi-FI" sz="2000" dirty="0" smtClean="0"/>
              <a:t>hallinnonalalla</a:t>
            </a:r>
          </a:p>
          <a:p>
            <a:pPr marL="817563" lvl="1" indent="-457200">
              <a:buFont typeface="+mj-lt"/>
              <a:buAutoNum type="arabicPeriod"/>
            </a:pPr>
            <a:r>
              <a:rPr lang="fi-FI" sz="2000" dirty="0" smtClean="0"/>
              <a:t>Määrärahat ja muut </a:t>
            </a:r>
            <a:r>
              <a:rPr lang="fi-FI" sz="2000" dirty="0"/>
              <a:t>toimet yritysten rahoitustilanteen </a:t>
            </a:r>
            <a:r>
              <a:rPr lang="fi-FI" sz="2000" dirty="0" smtClean="0"/>
              <a:t>helpottamiseksi</a:t>
            </a:r>
          </a:p>
          <a:p>
            <a:pPr marL="817563" lvl="1" indent="-457200">
              <a:buFont typeface="+mj-lt"/>
              <a:buAutoNum type="arabicPeriod"/>
            </a:pPr>
            <a:r>
              <a:rPr lang="fi-FI" sz="2000" dirty="0" smtClean="0"/>
              <a:t>Kuntatalouden vahvistaminen</a:t>
            </a:r>
          </a:p>
          <a:p>
            <a:pPr marL="817563" lvl="1" indent="-457200">
              <a:buFont typeface="+mj-lt"/>
              <a:buAutoNum type="arabicPeriod"/>
            </a:pPr>
            <a:r>
              <a:rPr lang="fi-FI" sz="2000" dirty="0"/>
              <a:t>Työmarkkinajärjestöjen kanssa erikseen sovittavat </a:t>
            </a:r>
            <a:r>
              <a:rPr lang="fi-FI" sz="2000" dirty="0" smtClean="0"/>
              <a:t>toimet</a:t>
            </a:r>
          </a:p>
          <a:p>
            <a:pPr marL="817563" lvl="1" indent="-457200">
              <a:buFont typeface="+mj-lt"/>
              <a:buAutoNum type="arabicPeriod"/>
            </a:pPr>
            <a:r>
              <a:rPr lang="fi-FI" sz="2000" dirty="0" smtClean="0"/>
              <a:t>Kehysriihessä linjataan laajemmin taloutta tukevat toimenpiteet</a:t>
            </a:r>
          </a:p>
          <a:p>
            <a:pPr lvl="1"/>
            <a:r>
              <a:rPr lang="fi-FI" sz="2000" dirty="0" smtClean="0"/>
              <a:t>Näistä kohdat 1-2 käsittävät välittömästi käynnistettäviä toimenpiteitä</a:t>
            </a:r>
            <a:endParaRPr lang="fi-FI" sz="2000" dirty="0"/>
          </a:p>
          <a:p>
            <a:pPr lvl="1"/>
            <a:endParaRPr lang="fi-FI" sz="1800" dirty="0" smtClean="0">
              <a:solidFill>
                <a:srgbClr val="002060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CCB783-365B-40E8-A1C9-91A9348041A5}" type="slidenum">
              <a:rPr kumimoji="0" lang="fi-FI" sz="900" b="0" i="0" u="none" strike="noStrike" kern="1200" cap="none" spc="0" normalizeH="0" baseline="0" noProof="0" smtClean="0">
                <a:ln>
                  <a:noFill/>
                </a:ln>
                <a:solidFill>
                  <a:srgbClr val="365AB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900" b="0" i="0" u="none" strike="noStrike" kern="1200" cap="none" spc="0" normalizeH="0" baseline="0" noProof="0" dirty="0">
              <a:ln>
                <a:noFill/>
              </a:ln>
              <a:solidFill>
                <a:srgbClr val="365AB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27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Lisätalousarvioesitys/Yleistä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rgbClr val="002060"/>
                </a:solidFill>
              </a:rPr>
              <a:t>Hallitus valmistelee nopealla aikataululla lisätalousarvioesityksen </a:t>
            </a:r>
            <a:r>
              <a:rPr lang="fi-FI" dirty="0" smtClean="0">
                <a:solidFill>
                  <a:srgbClr val="002060"/>
                </a:solidFill>
              </a:rPr>
              <a:t>eduskunnalle</a:t>
            </a:r>
          </a:p>
          <a:p>
            <a:pPr lvl="1"/>
            <a:r>
              <a:rPr lang="fi-FI" dirty="0" err="1" smtClean="0">
                <a:solidFill>
                  <a:srgbClr val="002060"/>
                </a:solidFill>
              </a:rPr>
              <a:t>LTAE:ssa</a:t>
            </a:r>
            <a:r>
              <a:rPr lang="fi-FI" dirty="0" smtClean="0">
                <a:solidFill>
                  <a:srgbClr val="002060"/>
                </a:solidFill>
              </a:rPr>
              <a:t> keskitytään vain</a:t>
            </a:r>
          </a:p>
          <a:p>
            <a:pPr lvl="2"/>
            <a:r>
              <a:rPr lang="fi-FI" dirty="0" smtClean="0">
                <a:solidFill>
                  <a:srgbClr val="002060"/>
                </a:solidFill>
              </a:rPr>
              <a:t>koronaviruksen torjunnan ja varautumisen aiheuttamiin </a:t>
            </a:r>
            <a:r>
              <a:rPr lang="fi-FI" dirty="0">
                <a:solidFill>
                  <a:srgbClr val="002060"/>
                </a:solidFill>
              </a:rPr>
              <a:t>kustannuksiin, </a:t>
            </a:r>
            <a:endParaRPr lang="fi-FI" dirty="0" smtClean="0">
              <a:solidFill>
                <a:srgbClr val="002060"/>
              </a:solidFill>
            </a:endParaRPr>
          </a:p>
          <a:p>
            <a:pPr lvl="2"/>
            <a:r>
              <a:rPr lang="fi-FI" dirty="0" smtClean="0">
                <a:solidFill>
                  <a:srgbClr val="002060"/>
                </a:solidFill>
              </a:rPr>
              <a:t>muihin </a:t>
            </a:r>
            <a:r>
              <a:rPr lang="fi-FI" dirty="0">
                <a:solidFill>
                  <a:srgbClr val="002060"/>
                </a:solidFill>
              </a:rPr>
              <a:t>asiaan välittömästi liittyviin välttämättömiin ja kiireisiin </a:t>
            </a:r>
            <a:r>
              <a:rPr lang="fi-FI" dirty="0" smtClean="0">
                <a:solidFill>
                  <a:srgbClr val="002060"/>
                </a:solidFill>
              </a:rPr>
              <a:t>talousarviotarpeisiin, kuten yritysrahoituksen turvaamiseen </a:t>
            </a:r>
          </a:p>
          <a:p>
            <a:pPr lvl="1"/>
            <a:r>
              <a:rPr lang="fi-FI" dirty="0" smtClean="0">
                <a:solidFill>
                  <a:srgbClr val="002060"/>
                </a:solidFill>
              </a:rPr>
              <a:t>Lisätalousarvioesitys </a:t>
            </a:r>
            <a:r>
              <a:rPr lang="fi-FI" dirty="0">
                <a:solidFill>
                  <a:srgbClr val="002060"/>
                </a:solidFill>
              </a:rPr>
              <a:t>on tarkoitus </a:t>
            </a:r>
            <a:r>
              <a:rPr lang="fi-FI" dirty="0" smtClean="0">
                <a:solidFill>
                  <a:srgbClr val="002060"/>
                </a:solidFill>
              </a:rPr>
              <a:t>antaa eduskunnalle perjantaina 20.3</a:t>
            </a:r>
          </a:p>
          <a:p>
            <a:pPr lvl="1"/>
            <a:r>
              <a:rPr lang="fi-FI" dirty="0">
                <a:solidFill>
                  <a:srgbClr val="002060"/>
                </a:solidFill>
              </a:rPr>
              <a:t>Pääosa </a:t>
            </a:r>
            <a:r>
              <a:rPr lang="fi-FI" dirty="0" smtClean="0">
                <a:solidFill>
                  <a:srgbClr val="002060"/>
                </a:solidFill>
              </a:rPr>
              <a:t>yritysrahoitusta </a:t>
            </a:r>
            <a:r>
              <a:rPr lang="fi-FI" dirty="0">
                <a:solidFill>
                  <a:srgbClr val="002060"/>
                </a:solidFill>
              </a:rPr>
              <a:t>koskevista toimista voidaan laittaa liikkeelle jo  nykyisten valtuuksien puitteissa </a:t>
            </a:r>
            <a:r>
              <a:rPr lang="fi-FI" dirty="0" smtClean="0">
                <a:solidFill>
                  <a:srgbClr val="002060"/>
                </a:solidFill>
              </a:rPr>
              <a:t>ripeästi</a:t>
            </a:r>
            <a:endParaRPr lang="fi-FI" dirty="0">
              <a:solidFill>
                <a:srgbClr val="002060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415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Lisätalousarvioesitys/korona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STM tämän hetken arvio on yht.  26,8 milj. euroa</a:t>
            </a:r>
          </a:p>
          <a:p>
            <a:pPr lvl="1"/>
            <a:r>
              <a:rPr lang="fi-FI" dirty="0" smtClean="0"/>
              <a:t>THL 6,8 milj. euroa</a:t>
            </a:r>
          </a:p>
          <a:p>
            <a:pPr lvl="1"/>
            <a:r>
              <a:rPr lang="fi-FI" dirty="0" smtClean="0"/>
              <a:t>Osallistuminen rokotteen kehittämiseen 5 milj. euroa</a:t>
            </a:r>
          </a:p>
          <a:p>
            <a:pPr lvl="1"/>
            <a:r>
              <a:rPr lang="fi-FI" dirty="0" smtClean="0"/>
              <a:t>Testauslaitteet ja lääkinnälliset laitteet, kapasiteetin nosto 10 milj. euroa</a:t>
            </a:r>
          </a:p>
          <a:p>
            <a:pPr lvl="1"/>
            <a:r>
              <a:rPr lang="fi-FI" dirty="0"/>
              <a:t>Tutkimus, miten suojaava immuniteetti uudelle virukselle syntyy 5 milj. euroa.</a:t>
            </a:r>
            <a:br>
              <a:rPr lang="fi-FI" dirty="0"/>
            </a:br>
            <a:endParaRPr lang="fi-FI" dirty="0" smtClean="0"/>
          </a:p>
          <a:p>
            <a:pPr marL="360363" lvl="1" indent="0">
              <a:buNone/>
            </a:pPr>
            <a:endParaRPr lang="fi-FI" dirty="0" smtClean="0"/>
          </a:p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65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320" y="306001"/>
            <a:ext cx="10571480" cy="1034768"/>
          </a:xfrm>
        </p:spPr>
        <p:txBody>
          <a:bodyPr/>
          <a:lstStyle/>
          <a:p>
            <a:r>
              <a:rPr lang="fi-FI" sz="3200" dirty="0" smtClean="0"/>
              <a:t>Yritysten maksuvalmiuden turvaaminen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2320" y="1772816"/>
            <a:ext cx="10571480" cy="4909120"/>
          </a:xfrm>
        </p:spPr>
        <p:txBody>
          <a:bodyPr/>
          <a:lstStyle/>
          <a:p>
            <a:r>
              <a:rPr lang="fi-FI" sz="2400" dirty="0" smtClean="0">
                <a:solidFill>
                  <a:srgbClr val="002060"/>
                </a:solidFill>
              </a:rPr>
              <a:t>Varaudutaan kaksinkertaistamaan Finnveran pk-yritysten </a:t>
            </a:r>
            <a:r>
              <a:rPr lang="fi-FI" sz="2400" dirty="0">
                <a:solidFill>
                  <a:srgbClr val="002060"/>
                </a:solidFill>
              </a:rPr>
              <a:t>kotimaan rahoituksen </a:t>
            </a:r>
            <a:r>
              <a:rPr lang="fi-FI" sz="2400" dirty="0" smtClean="0">
                <a:solidFill>
                  <a:srgbClr val="002060"/>
                </a:solidFill>
              </a:rPr>
              <a:t>volyymi </a:t>
            </a:r>
            <a:r>
              <a:rPr lang="fi-FI" sz="2400" dirty="0">
                <a:solidFill>
                  <a:srgbClr val="002060"/>
                </a:solidFill>
              </a:rPr>
              <a:t>2 </a:t>
            </a:r>
            <a:r>
              <a:rPr lang="fi-FI" sz="2400" dirty="0" smtClean="0">
                <a:solidFill>
                  <a:srgbClr val="002060"/>
                </a:solidFill>
              </a:rPr>
              <a:t>mrd. euron </a:t>
            </a:r>
            <a:r>
              <a:rPr lang="fi-FI" sz="2400" dirty="0">
                <a:solidFill>
                  <a:srgbClr val="002060"/>
                </a:solidFill>
              </a:rPr>
              <a:t>tasosta 4,2 miljardiin </a:t>
            </a:r>
            <a:r>
              <a:rPr lang="fi-FI" sz="2400" dirty="0" smtClean="0">
                <a:solidFill>
                  <a:srgbClr val="002060"/>
                </a:solidFill>
              </a:rPr>
              <a:t>euroon</a:t>
            </a:r>
          </a:p>
          <a:p>
            <a:pPr lvl="1"/>
            <a:r>
              <a:rPr lang="fi-FI" sz="2400" dirty="0" smtClean="0">
                <a:solidFill>
                  <a:srgbClr val="002060"/>
                </a:solidFill>
              </a:rPr>
              <a:t>Valtuudet olemassa, toteutettavissa </a:t>
            </a:r>
            <a:r>
              <a:rPr lang="fi-FI" sz="2400" dirty="0" err="1" smtClean="0">
                <a:solidFill>
                  <a:srgbClr val="002060"/>
                </a:solidFill>
              </a:rPr>
              <a:t>TEM:n</a:t>
            </a:r>
            <a:r>
              <a:rPr lang="fi-FI" sz="2400" dirty="0" smtClean="0">
                <a:solidFill>
                  <a:srgbClr val="002060"/>
                </a:solidFill>
              </a:rPr>
              <a:t> ohjauksella ja Finnveran päätöksin</a:t>
            </a:r>
          </a:p>
          <a:p>
            <a:pPr lvl="1"/>
            <a:r>
              <a:rPr lang="fi-FI" sz="2400" dirty="0">
                <a:solidFill>
                  <a:srgbClr val="002060"/>
                </a:solidFill>
              </a:rPr>
              <a:t>Yritysten rahoituspäätökset </a:t>
            </a:r>
            <a:r>
              <a:rPr lang="fi-FI" sz="2400" dirty="0" smtClean="0">
                <a:solidFill>
                  <a:srgbClr val="002060"/>
                </a:solidFill>
              </a:rPr>
              <a:t>jopa </a:t>
            </a:r>
            <a:r>
              <a:rPr lang="fi-FI" sz="2400" dirty="0">
                <a:solidFill>
                  <a:srgbClr val="002060"/>
                </a:solidFill>
              </a:rPr>
              <a:t>3 – 4 päivässä</a:t>
            </a:r>
          </a:p>
          <a:p>
            <a:pPr lvl="1"/>
            <a:r>
              <a:rPr lang="fi-FI" sz="2400" dirty="0" smtClean="0">
                <a:solidFill>
                  <a:srgbClr val="002060"/>
                </a:solidFill>
              </a:rPr>
              <a:t>Valtio </a:t>
            </a:r>
            <a:r>
              <a:rPr lang="fi-FI" sz="2400" dirty="0">
                <a:solidFill>
                  <a:srgbClr val="002060"/>
                </a:solidFill>
              </a:rPr>
              <a:t>korvaa Finnveralle aiheutuvat luottotappiot (50</a:t>
            </a:r>
            <a:r>
              <a:rPr lang="fi-FI" sz="2400" dirty="0" smtClean="0">
                <a:solidFill>
                  <a:srgbClr val="002060"/>
                </a:solidFill>
              </a:rPr>
              <a:t>%)</a:t>
            </a:r>
          </a:p>
          <a:p>
            <a:r>
              <a:rPr lang="fi-FI" sz="2400" dirty="0">
                <a:solidFill>
                  <a:srgbClr val="002060"/>
                </a:solidFill>
              </a:rPr>
              <a:t>Valmistellaan pikaisesti Finnveran ja pankkien yhteistyönä toimenpiteitä yritysten rahoituksen sujuvoittamiksi. </a:t>
            </a:r>
          </a:p>
          <a:p>
            <a:r>
              <a:rPr lang="fi-FI" sz="2400" dirty="0" smtClean="0">
                <a:solidFill>
                  <a:srgbClr val="002060"/>
                </a:solidFill>
              </a:rPr>
              <a:t>Ohjataan Valtion eläkerahasto (VER) määräajaksi lisäämään sijoituksia suomalaisten yritysten yritystodistuksiin</a:t>
            </a:r>
          </a:p>
          <a:p>
            <a:pPr lvl="1"/>
            <a:r>
              <a:rPr lang="fi-FI" sz="2400" dirty="0" smtClean="0">
                <a:solidFill>
                  <a:srgbClr val="002060"/>
                </a:solidFill>
              </a:rPr>
              <a:t>Toimen mittaluokka 0,5-1 mrd. euroa</a:t>
            </a:r>
          </a:p>
          <a:p>
            <a:pPr lvl="1"/>
            <a:endParaRPr lang="fi-FI" sz="2000" dirty="0"/>
          </a:p>
          <a:p>
            <a:pPr lvl="1"/>
            <a:endParaRPr lang="fi-FI" sz="1800" dirty="0" smtClean="0">
              <a:solidFill>
                <a:srgbClr val="002060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46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320" y="306001"/>
            <a:ext cx="10571480" cy="1106776"/>
          </a:xfrm>
        </p:spPr>
        <p:txBody>
          <a:bodyPr/>
          <a:lstStyle/>
          <a:p>
            <a:r>
              <a:rPr lang="fi-FI" dirty="0" smtClean="0"/>
              <a:t>Yritysten verojen ja maksujen maksuaikoihin joustoja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2320" y="1340768"/>
            <a:ext cx="10571480" cy="4669993"/>
          </a:xfrm>
        </p:spPr>
        <p:txBody>
          <a:bodyPr/>
          <a:lstStyle/>
          <a:p>
            <a:r>
              <a:rPr lang="fi-FI" sz="2400" dirty="0">
                <a:solidFill>
                  <a:srgbClr val="002060"/>
                </a:solidFill>
              </a:rPr>
              <a:t>Määräaikainen yritysten verotilitysten maksujärjestely</a:t>
            </a:r>
          </a:p>
          <a:p>
            <a:pPr lvl="1"/>
            <a:r>
              <a:rPr lang="fi-FI" sz="2400" dirty="0">
                <a:solidFill>
                  <a:srgbClr val="002060"/>
                </a:solidFill>
              </a:rPr>
              <a:t>Maksun lykkäys ja koron </a:t>
            </a:r>
            <a:r>
              <a:rPr lang="fi-FI" sz="2400" dirty="0" smtClean="0">
                <a:solidFill>
                  <a:srgbClr val="002060"/>
                </a:solidFill>
              </a:rPr>
              <a:t>alentaminen 7 %:sta 4 %:iin yrityksen </a:t>
            </a:r>
            <a:r>
              <a:rPr lang="fi-FI" sz="2400" dirty="0">
                <a:solidFill>
                  <a:srgbClr val="002060"/>
                </a:solidFill>
              </a:rPr>
              <a:t>hakemuksen perusteella</a:t>
            </a:r>
          </a:p>
          <a:p>
            <a:pPr lvl="1"/>
            <a:r>
              <a:rPr lang="fi-FI" sz="2400" dirty="0">
                <a:solidFill>
                  <a:srgbClr val="002060"/>
                </a:solidFill>
              </a:rPr>
              <a:t>Annetaan HE määräaikaisesta koron alentamisesta, muilta osin toteutettavissa voimassa olevan lain puitteissa</a:t>
            </a:r>
          </a:p>
          <a:p>
            <a:pPr lvl="1"/>
            <a:r>
              <a:rPr lang="fi-FI" sz="2400" dirty="0">
                <a:solidFill>
                  <a:srgbClr val="002060"/>
                </a:solidFill>
              </a:rPr>
              <a:t>Menettely </a:t>
            </a:r>
            <a:r>
              <a:rPr lang="fi-FI" sz="2400" dirty="0" smtClean="0">
                <a:solidFill>
                  <a:srgbClr val="002060"/>
                </a:solidFill>
              </a:rPr>
              <a:t>koskisi 1.3</a:t>
            </a:r>
            <a:r>
              <a:rPr lang="fi-FI" sz="2400" dirty="0">
                <a:solidFill>
                  <a:srgbClr val="002060"/>
                </a:solidFill>
              </a:rPr>
              <a:t>. </a:t>
            </a:r>
            <a:r>
              <a:rPr lang="fi-FI" sz="2400" dirty="0" smtClean="0">
                <a:solidFill>
                  <a:srgbClr val="002060"/>
                </a:solidFill>
              </a:rPr>
              <a:t>jälkeen erääntyneitä veroja.</a:t>
            </a:r>
          </a:p>
          <a:p>
            <a:r>
              <a:rPr lang="fi-FI" sz="2400" dirty="0" err="1" smtClean="0">
                <a:solidFill>
                  <a:srgbClr val="002060"/>
                </a:solidFill>
              </a:rPr>
              <a:t>TyEL</a:t>
            </a:r>
            <a:r>
              <a:rPr lang="fi-FI" sz="2400" dirty="0" smtClean="0">
                <a:solidFill>
                  <a:srgbClr val="002060"/>
                </a:solidFill>
              </a:rPr>
              <a:t>- ja YEL-maksujen maksujärjestely</a:t>
            </a:r>
          </a:p>
          <a:p>
            <a:pPr lvl="1"/>
            <a:r>
              <a:rPr lang="fi-FI" sz="2400" dirty="0">
                <a:solidFill>
                  <a:srgbClr val="002060"/>
                </a:solidFill>
              </a:rPr>
              <a:t>Eläkelaitoksille mahdollisuus pidentää pyynnöstä maksuaikaa enintään 3 kk (edellyttää </a:t>
            </a:r>
            <a:r>
              <a:rPr lang="fi-FI" sz="2400" dirty="0" err="1" smtClean="0">
                <a:solidFill>
                  <a:srgbClr val="002060"/>
                </a:solidFill>
              </a:rPr>
              <a:t>STM:n</a:t>
            </a:r>
            <a:r>
              <a:rPr lang="fi-FI" sz="2400" dirty="0" smtClean="0">
                <a:solidFill>
                  <a:srgbClr val="002060"/>
                </a:solidFill>
              </a:rPr>
              <a:t> päätöst</a:t>
            </a:r>
            <a:r>
              <a:rPr lang="fi-FI" sz="2400" dirty="0">
                <a:solidFill>
                  <a:srgbClr val="002060"/>
                </a:solidFill>
              </a:rPr>
              <a:t>ä</a:t>
            </a:r>
            <a:r>
              <a:rPr lang="fi-FI" sz="24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fi-FI" sz="2400" dirty="0" smtClean="0">
                <a:solidFill>
                  <a:srgbClr val="002060"/>
                </a:solidFill>
              </a:rPr>
              <a:t>STM </a:t>
            </a:r>
            <a:r>
              <a:rPr lang="fi-FI" sz="2400" smtClean="0">
                <a:solidFill>
                  <a:srgbClr val="002060"/>
                </a:solidFill>
              </a:rPr>
              <a:t>antaa eläkelaitoksille </a:t>
            </a:r>
            <a:r>
              <a:rPr lang="fi-FI" sz="2400" dirty="0" smtClean="0">
                <a:solidFill>
                  <a:srgbClr val="002060"/>
                </a:solidFill>
              </a:rPr>
              <a:t>luvan poiketa vakavaraisuusvaatimuksista taloustilanteen vuoksi</a:t>
            </a:r>
            <a:endParaRPr lang="fi-FI" sz="2400" dirty="0">
              <a:solidFill>
                <a:srgbClr val="002060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152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320" y="306001"/>
            <a:ext cx="10571480" cy="818744"/>
          </a:xfrm>
        </p:spPr>
        <p:txBody>
          <a:bodyPr/>
          <a:lstStyle/>
          <a:p>
            <a:r>
              <a:rPr lang="fi-FI" dirty="0" smtClean="0"/>
              <a:t>Lisätalousarvioesitys – silta yrityksille ja tukea yrittäjille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Business </a:t>
            </a:r>
            <a:r>
              <a:rPr lang="fi-FI" dirty="0"/>
              <a:t>Finlandin kautta tukea muun muassa luoville aloille ja matkailuun, rahoituksen kokonaisvolyymi 30 miljoonaa </a:t>
            </a:r>
            <a:r>
              <a:rPr lang="fi-FI" dirty="0" smtClean="0"/>
              <a:t>euroa</a:t>
            </a:r>
          </a:p>
          <a:p>
            <a:r>
              <a:rPr lang="fi-FI" dirty="0" smtClean="0"/>
              <a:t>Otetaan </a:t>
            </a:r>
            <a:r>
              <a:rPr lang="fi-FI" dirty="0"/>
              <a:t>käyttöön </a:t>
            </a:r>
            <a:r>
              <a:rPr lang="fi-FI" dirty="0" err="1"/>
              <a:t>Ely-keskusten</a:t>
            </a:r>
            <a:r>
              <a:rPr lang="fi-FI" dirty="0"/>
              <a:t> kautta myönnettävä </a:t>
            </a:r>
            <a:r>
              <a:rPr lang="fi-FI" dirty="0" smtClean="0"/>
              <a:t>elinkeinorahoitus </a:t>
            </a:r>
            <a:r>
              <a:rPr lang="fi-FI" dirty="0"/>
              <a:t>(de </a:t>
            </a:r>
            <a:r>
              <a:rPr lang="fi-FI" dirty="0" err="1"/>
              <a:t>minimis</a:t>
            </a:r>
            <a:r>
              <a:rPr lang="fi-FI" dirty="0"/>
              <a:t>) pk-yrityksille. Tämä rahoitus suunnataan erityisesti palvelualojen, mutta myös tarpeen mukaan kaikkien toimialojen vaikutusten hallintaan</a:t>
            </a:r>
            <a:r>
              <a:rPr lang="fi-FI" dirty="0" smtClean="0"/>
              <a:t>.</a:t>
            </a:r>
          </a:p>
          <a:p>
            <a:r>
              <a:rPr lang="fi-FI" dirty="0" smtClean="0"/>
              <a:t>Rahoituksen kokonaisvolyymi </a:t>
            </a:r>
            <a:r>
              <a:rPr lang="fi-FI" dirty="0"/>
              <a:t>50 miljoonaa euroa</a:t>
            </a:r>
            <a:r>
              <a:rPr lang="fi-FI" dirty="0" smtClean="0"/>
              <a:t>. Lisäksi </a:t>
            </a:r>
            <a:r>
              <a:rPr lang="fi-FI" dirty="0"/>
              <a:t>tukien maksatuksia nopeutetaan.</a:t>
            </a:r>
          </a:p>
          <a:p>
            <a:r>
              <a:rPr lang="fi-FI" dirty="0" smtClean="0"/>
              <a:t>Tukea yrittäjien neuvontaan ja </a:t>
            </a:r>
            <a:r>
              <a:rPr lang="fi-FI" dirty="0"/>
              <a:t>jaksamisen </a:t>
            </a:r>
            <a:r>
              <a:rPr lang="fi-FI" dirty="0" smtClean="0"/>
              <a:t>edistämiseen</a:t>
            </a:r>
            <a:r>
              <a:rPr lang="fi-FI" dirty="0"/>
              <a:t>, </a:t>
            </a:r>
            <a:r>
              <a:rPr lang="fi-FI" dirty="0" smtClean="0"/>
              <a:t>0,5 </a:t>
            </a:r>
            <a:r>
              <a:rPr lang="fi-FI" dirty="0"/>
              <a:t>miljoonaa euroa</a:t>
            </a:r>
          </a:p>
          <a:p>
            <a:endParaRPr lang="fi-FI" sz="2400" dirty="0" smtClean="0"/>
          </a:p>
          <a:p>
            <a:endParaRPr lang="fi-FI" u="sng" dirty="0" smtClean="0"/>
          </a:p>
          <a:p>
            <a:pPr lvl="1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188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Muita toimia yrityksiä koskien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Laaditaan </a:t>
            </a:r>
            <a:r>
              <a:rPr lang="fi-FI" dirty="0"/>
              <a:t>EU-</a:t>
            </a:r>
            <a:r>
              <a:rPr lang="fi-FI" dirty="0" err="1"/>
              <a:t>notifiointia</a:t>
            </a:r>
            <a:r>
              <a:rPr lang="fi-FI" dirty="0"/>
              <a:t> vaativa tukiohjelma vaikeuksissa oleville </a:t>
            </a:r>
            <a:r>
              <a:rPr lang="fi-FI" dirty="0" smtClean="0"/>
              <a:t>yrityksille täydentämään ja laajentamaan edellä ehdotettuja toimenpiteitä. </a:t>
            </a:r>
          </a:p>
          <a:p>
            <a:pPr lvl="0"/>
            <a:r>
              <a:rPr lang="fi-FI" dirty="0" smtClean="0"/>
              <a:t>Tavoitteena </a:t>
            </a:r>
            <a:r>
              <a:rPr lang="fi-FI" dirty="0"/>
              <a:t>olemassa olevien toimien laajentaminen vaikeuksissa oleviin yrityksiin, joilla ilman </a:t>
            </a:r>
            <a:r>
              <a:rPr lang="fi-FI" dirty="0" smtClean="0"/>
              <a:t>koronaviruksen </a:t>
            </a:r>
            <a:r>
              <a:rPr lang="fi-FI" dirty="0"/>
              <a:t>aiheuttamaa erikoistilannetta olisi talous ja liiketoiminta vakaalla </a:t>
            </a:r>
            <a:r>
              <a:rPr lang="fi-FI" dirty="0" smtClean="0"/>
              <a:t>pohjalla.</a:t>
            </a:r>
          </a:p>
          <a:p>
            <a:pPr lvl="1"/>
            <a:r>
              <a:rPr lang="fi-FI" dirty="0" smtClean="0"/>
              <a:t>Esim. mahdollistaa korkeamman </a:t>
            </a:r>
            <a:r>
              <a:rPr lang="fi-FI" dirty="0"/>
              <a:t>tukimäärän tilanteissa, jossa normaali de </a:t>
            </a:r>
            <a:r>
              <a:rPr lang="fi-FI" dirty="0" err="1"/>
              <a:t>minimis</a:t>
            </a:r>
            <a:r>
              <a:rPr lang="fi-FI" dirty="0"/>
              <a:t> –kiintiö on täynnä ja normaali tuen määrä ei riitä.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346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Kuntatalouden vakauttaminen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Vielä toistaiseksi koronan vaikutuksia kuntien talouteen voidaan pitää suhteellisen rajoitettuina ja kuntien maksuvalmiustilannetta vakaana</a:t>
            </a:r>
          </a:p>
          <a:p>
            <a:r>
              <a:rPr lang="fi-FI" sz="2400" dirty="0"/>
              <a:t>Tilanne voi kuitenkin muuttua nopeasti, ja yhdistettynä monen kunnan jo nykyisellään vaikeaan tilanteeseen aiheuttaa suuria haasteita kunnan talouteen</a:t>
            </a:r>
            <a:r>
              <a:rPr lang="fi-FI" sz="2400" dirty="0" smtClean="0"/>
              <a:t>.</a:t>
            </a:r>
          </a:p>
          <a:p>
            <a:r>
              <a:rPr lang="fi-FI" sz="2400" dirty="0" smtClean="0"/>
              <a:t>Hallitus </a:t>
            </a:r>
            <a:r>
              <a:rPr lang="fi-FI" sz="2400" dirty="0"/>
              <a:t>varautuu tarvittaessa tukemaan kuntia koronavirustilanteen aiheuttaman menojen kasvun tai verotulokehityksen äkillisen heikkenemisen </a:t>
            </a:r>
            <a:r>
              <a:rPr lang="fi-FI" sz="2400" dirty="0" smtClean="0"/>
              <a:t>tilanteessa. </a:t>
            </a:r>
          </a:p>
          <a:p>
            <a:r>
              <a:rPr lang="fi-FI" sz="2400" dirty="0" smtClean="0"/>
              <a:t>Sikäli </a:t>
            </a:r>
            <a:r>
              <a:rPr lang="fi-FI" sz="2400" dirty="0"/>
              <a:t>kuin valtion toimenpiteistä aiheutuu kuntien yhteisöverotulokertymän alenemista/siirtymistä, kuntien yhteisöveron jako-osuutta korotetaan vastaavasti </a:t>
            </a:r>
            <a:r>
              <a:rPr lang="fi-FI" sz="2400" dirty="0" smtClean="0"/>
              <a:t>määräaikaisesti.</a:t>
            </a:r>
            <a:endParaRPr lang="fi-FI" sz="2400" dirty="0"/>
          </a:p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698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2019 teema">
  <a:themeElements>
    <a:clrScheme name="VM2019">
      <a:dk1>
        <a:sysClr val="windowText" lastClr="000000"/>
      </a:dk1>
      <a:lt1>
        <a:sysClr val="window" lastClr="FFFFFF"/>
      </a:lt1>
      <a:dk2>
        <a:srgbClr val="365ABD"/>
      </a:dk2>
      <a:lt2>
        <a:srgbClr val="E7E6E6"/>
      </a:lt2>
      <a:accent1>
        <a:srgbClr val="365ABD"/>
      </a:accent1>
      <a:accent2>
        <a:srgbClr val="1B365D"/>
      </a:accent2>
      <a:accent3>
        <a:srgbClr val="A34E96"/>
      </a:accent3>
      <a:accent4>
        <a:srgbClr val="479A36"/>
      </a:accent4>
      <a:accent5>
        <a:srgbClr val="728CD1"/>
      </a:accent5>
      <a:accent6>
        <a:srgbClr val="6D6E71"/>
      </a:accent6>
      <a:hlink>
        <a:srgbClr val="0563C1"/>
      </a:hlink>
      <a:folHlink>
        <a:srgbClr val="954F72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M_esitysmalli_FI_SV_sininen_lila.potx" id="{E8454F93-2E0B-409D-9B2D-8BAC6BFC0E2B}" vid="{94A68CB0-CF75-4B68-B224-F9082EF07815}"/>
    </a:ext>
  </a:extLst>
</a:theme>
</file>

<file path=ppt/theme/theme2.xml><?xml version="1.0" encoding="utf-8"?>
<a:theme xmlns:a="http://schemas.openxmlformats.org/drawingml/2006/main" name="VM muut värit">
  <a:themeElements>
    <a:clrScheme name="VM2019">
      <a:dk1>
        <a:sysClr val="windowText" lastClr="000000"/>
      </a:dk1>
      <a:lt1>
        <a:sysClr val="window" lastClr="FFFFFF"/>
      </a:lt1>
      <a:dk2>
        <a:srgbClr val="365ABD"/>
      </a:dk2>
      <a:lt2>
        <a:srgbClr val="E7E6E6"/>
      </a:lt2>
      <a:accent1>
        <a:srgbClr val="365ABD"/>
      </a:accent1>
      <a:accent2>
        <a:srgbClr val="1B365D"/>
      </a:accent2>
      <a:accent3>
        <a:srgbClr val="A34E96"/>
      </a:accent3>
      <a:accent4>
        <a:srgbClr val="479A36"/>
      </a:accent4>
      <a:accent5>
        <a:srgbClr val="728CD1"/>
      </a:accent5>
      <a:accent6>
        <a:srgbClr val="6D6E71"/>
      </a:accent6>
      <a:hlink>
        <a:srgbClr val="0563C1"/>
      </a:hlink>
      <a:folHlink>
        <a:srgbClr val="954F72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M_esitysmalli_FI_SV_sininen_lila.potx" id="{E8454F93-2E0B-409D-9B2D-8BAC6BFC0E2B}" vid="{B20451E4-23D2-49B3-8B5F-897316030E8D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VM_esitysmalli_FI_SV_sininen_lila</Template>
  <TotalTime>2393</TotalTime>
  <Words>548</Words>
  <Application>Microsoft Office PowerPoint</Application>
  <PresentationFormat>Laajakuva</PresentationFormat>
  <Paragraphs>74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Arial Narrow</vt:lpstr>
      <vt:lpstr>Calibri</vt:lpstr>
      <vt:lpstr>VM2019 teema</vt:lpstr>
      <vt:lpstr>VM muut värit</vt:lpstr>
      <vt:lpstr>Hallituksen välittömät taloudelliset toimenpiteet koronaviruksen johdosta</vt:lpstr>
      <vt:lpstr>Taloudellisiin vaikutuksiin varautuminen</vt:lpstr>
      <vt:lpstr>Lisätalousarvioesitys/Yleistä </vt:lpstr>
      <vt:lpstr>Lisätalousarvioesitys/korona</vt:lpstr>
      <vt:lpstr>Yritysten maksuvalmiuden turvaaminen</vt:lpstr>
      <vt:lpstr>Yritysten verojen ja maksujen maksuaikoihin joustoja</vt:lpstr>
      <vt:lpstr>Lisätalousarvioesitys – silta yrityksille ja tukea yrittäjille</vt:lpstr>
      <vt:lpstr>Muita toimia yrityksiä koskien</vt:lpstr>
      <vt:lpstr>Kuntatalouden vakauttaminen</vt:lpstr>
      <vt:lpstr>Työmarkkinaosapuolet koolle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Ohje: uuden sivun luominen</dc:title>
  <dc:creator>Holmberg Jan (VM)</dc:creator>
  <cp:lastModifiedBy>Sund Thomas</cp:lastModifiedBy>
  <cp:revision>95</cp:revision>
  <dcterms:created xsi:type="dcterms:W3CDTF">2020-02-06T13:58:02Z</dcterms:created>
  <dcterms:modified xsi:type="dcterms:W3CDTF">2020-03-16T15:59:38Z</dcterms:modified>
</cp:coreProperties>
</file>