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3"/>
  </p:notesMasterIdLst>
  <p:sldIdLst>
    <p:sldId id="353" r:id="rId5"/>
    <p:sldId id="2139968142" r:id="rId6"/>
    <p:sldId id="2139968149" r:id="rId7"/>
    <p:sldId id="2139968150" r:id="rId8"/>
    <p:sldId id="2139968143" r:id="rId9"/>
    <p:sldId id="310" r:id="rId10"/>
    <p:sldId id="2139968145" r:id="rId11"/>
    <p:sldId id="311" r:id="rId12"/>
    <p:sldId id="2139968144" r:id="rId13"/>
    <p:sldId id="2139968146" r:id="rId14"/>
    <p:sldId id="2139968148" r:id="rId15"/>
    <p:sldId id="2139968147" r:id="rId16"/>
    <p:sldId id="359" r:id="rId17"/>
    <p:sldId id="360" r:id="rId18"/>
    <p:sldId id="283" r:id="rId19"/>
    <p:sldId id="361" r:id="rId20"/>
    <p:sldId id="362" r:id="rId21"/>
    <p:sldId id="354" r:id="rId22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CFD3"/>
    <a:srgbClr val="9BBAC0"/>
    <a:srgbClr val="B5DACC"/>
    <a:srgbClr val="00959B"/>
    <a:srgbClr val="365ABD"/>
    <a:srgbClr val="C48903"/>
    <a:srgbClr val="00A892"/>
    <a:srgbClr val="0098E8"/>
    <a:srgbClr val="1A7483"/>
    <a:srgbClr val="FFF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61CBA4-A0BE-4C0D-946D-55D8DE3D82D9}" v="263" dt="2025-12-19T08:11:56.734"/>
    <p1510:client id="{9BA6E63F-232C-406B-2249-59CA6B0C634A}" v="70" dt="2025-12-18T08:29:23.771"/>
    <p1510:client id="{A38AE8F7-3366-A5D3-47E9-791343608829}" v="4" dt="2025-12-18T13:33:23.804"/>
    <p1510:client id="{AEAD70B9-F3D0-4F8E-A67E-72E3E091F716}" v="45" dt="2025-12-18T14:04:46.536"/>
    <p1510:client id="{C990BE9D-D271-A5E4-2447-7F8A33D5B6BF}" v="22" dt="2025-12-18T14:04:31.9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91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DABD1-5F09-CB43-BCC0-1DEB934835DE}" type="datetimeFigureOut">
              <a:rPr lang="en-FI"/>
              <a:t>12/19/2025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7CB69-F670-CE45-9316-2F76980D2403}" type="slidenum">
              <a:r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6222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7CB69-F670-CE45-9316-2F76980D2403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2212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562E5-2C35-2B25-11E4-4E1EB6E80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DE472D66-455A-DA95-367B-801962000E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773B4321-FA75-F127-C31C-E787E720D4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9275D1-092E-35F0-6CE5-98233B303E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7CB69-F670-CE45-9316-2F76980D2403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4976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4DA77-1EF8-7831-B522-1A009C2B5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4597A121-E0C3-E732-CCCD-E84821229E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D168BFA7-2C81-BAAF-808B-B4277974DC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905BC7B-F620-7D56-F50E-B6FDF735AC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7CB69-F670-CE45-9316-2F76980D2403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3626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87C0C-4D84-EFA7-B5FA-CFECD8C90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0D66DD32-F384-AA3D-84DD-4B8F34841E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9CD1D4C8-832A-24D8-A7B6-0137CEA80B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C10B270-082D-343F-C9D0-CEEDF0C5E2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7CB69-F670-CE45-9316-2F76980D2403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0386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30A86-9082-A065-8CA7-2A1CFC79F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0798016A-92FB-4887-71FB-BE8A6F6570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7010E8A2-F466-65C5-4546-EDFBE6F903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EFB1F6C-3755-1EC5-6AA2-3E8DB820D9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7CB69-F670-CE45-9316-2F76980D2403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0456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6FF94-A501-0F53-F28E-A8266E48D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422454B8-A3A8-1921-F3F4-EFFCA84DBA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A9C81CF7-5D70-ACD9-F7FC-F82A39C44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7F8237B-F9CE-9B12-ACB7-9A991773F3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7CB69-F670-CE45-9316-2F76980D2403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9827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7CB69-F670-CE45-9316-2F76980D2403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41871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67CB69-F670-CE45-9316-2F76980D2403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9125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Kansi, sinivihre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484D5C40-B351-929D-8EBA-583F28EF44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2800" y="828000"/>
            <a:ext cx="2973600" cy="641148"/>
          </a:xfrm>
          <a:prstGeom prst="rect">
            <a:avLst/>
          </a:prstGeom>
        </p:spPr>
      </p:pic>
      <p:grpSp>
        <p:nvGrpSpPr>
          <p:cNvPr id="4" name="Ryhmä 3">
            <a:extLst>
              <a:ext uri="{FF2B5EF4-FFF2-40B4-BE49-F238E27FC236}">
                <a16:creationId xmlns:a16="http://schemas.microsoft.com/office/drawing/2014/main" id="{9FCADA93-0FB7-CA2C-F62B-6B3CC39CB4ED}"/>
              </a:ext>
            </a:extLst>
          </p:cNvPr>
          <p:cNvGrpSpPr/>
          <p:nvPr userDrawn="1"/>
        </p:nvGrpSpPr>
        <p:grpSpPr>
          <a:xfrm>
            <a:off x="-17042" y="-4183"/>
            <a:ext cx="12270939" cy="6876000"/>
            <a:chOff x="-17042" y="3192"/>
            <a:chExt cx="12270939" cy="6856323"/>
          </a:xfrm>
        </p:grpSpPr>
        <p:sp>
          <p:nvSpPr>
            <p:cNvPr id="7" name="Vapaamuotoinen: Muoto 6">
              <a:extLst>
                <a:ext uri="{FF2B5EF4-FFF2-40B4-BE49-F238E27FC236}">
                  <a16:creationId xmlns:a16="http://schemas.microsoft.com/office/drawing/2014/main" id="{96D9BDDC-63C8-A606-3309-A101EDBAAD07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55192 w 12248975"/>
                <a:gd name="connsiteY8" fmla="*/ 4223964 h 5792192"/>
                <a:gd name="connsiteX9" fmla="*/ 9008360 w 12248975"/>
                <a:gd name="connsiteY9" fmla="*/ 4223079 h 5792192"/>
                <a:gd name="connsiteX10" fmla="*/ 8999144 w 12248975"/>
                <a:gd name="connsiteY10" fmla="*/ 4229517 h 5792192"/>
                <a:gd name="connsiteX11" fmla="*/ 8998008 w 12248975"/>
                <a:gd name="connsiteY11" fmla="*/ 4230276 h 5792192"/>
                <a:gd name="connsiteX12" fmla="*/ 8950545 w 12248975"/>
                <a:gd name="connsiteY12" fmla="*/ 4262971 h 5792192"/>
                <a:gd name="connsiteX13" fmla="*/ 5197147 w 12248975"/>
                <a:gd name="connsiteY13" fmla="*/ 5691670 h 5792192"/>
                <a:gd name="connsiteX14" fmla="*/ 4074813 w 12248975"/>
                <a:gd name="connsiteY14" fmla="*/ 5754786 h 5792192"/>
                <a:gd name="connsiteX15" fmla="*/ 3971176 w 12248975"/>
                <a:gd name="connsiteY15" fmla="*/ 5753144 h 5792192"/>
                <a:gd name="connsiteX16" fmla="*/ 176247 w 12248975"/>
                <a:gd name="connsiteY16" fmla="*/ 4765879 h 5792192"/>
                <a:gd name="connsiteX17" fmla="*/ -479 w 12248975"/>
                <a:gd name="connsiteY17" fmla="*/ 4668302 h 5792192"/>
                <a:gd name="connsiteX18" fmla="*/ -479 w 12248975"/>
                <a:gd name="connsiteY18" fmla="*/ 4696199 h 5792192"/>
                <a:gd name="connsiteX19" fmla="*/ 3822979 w 12248975"/>
                <a:gd name="connsiteY19" fmla="*/ 5782936 h 5792192"/>
                <a:gd name="connsiteX20" fmla="*/ 3923965 w 12248975"/>
                <a:gd name="connsiteY20" fmla="*/ 5786471 h 5792192"/>
                <a:gd name="connsiteX21" fmla="*/ 4024951 w 12248975"/>
                <a:gd name="connsiteY21" fmla="*/ 5788869 h 5792192"/>
                <a:gd name="connsiteX22" fmla="*/ 8574372 w 12248975"/>
                <a:gd name="connsiteY22" fmla="*/ 4574891 h 5792192"/>
                <a:gd name="connsiteX23" fmla="*/ 9016186 w 12248975"/>
                <a:gd name="connsiteY23" fmla="*/ 4289983 h 5792192"/>
                <a:gd name="connsiteX24" fmla="*/ 9017575 w 12248975"/>
                <a:gd name="connsiteY24" fmla="*/ 4288972 h 5792192"/>
                <a:gd name="connsiteX25" fmla="*/ 9053172 w 12248975"/>
                <a:gd name="connsiteY25" fmla="*/ 4263726 h 5792192"/>
                <a:gd name="connsiteX26" fmla="*/ 9064659 w 12248975"/>
                <a:gd name="connsiteY26" fmla="*/ 4255648 h 5792192"/>
                <a:gd name="connsiteX27" fmla="*/ 9065795 w 12248975"/>
                <a:gd name="connsiteY27" fmla="*/ 4254764 h 5792192"/>
                <a:gd name="connsiteX28" fmla="*/ 9108841 w 12248975"/>
                <a:gd name="connsiteY28" fmla="*/ 4224596 h 5792192"/>
                <a:gd name="connsiteX29" fmla="*/ 12155463 w 12248975"/>
                <a:gd name="connsiteY29" fmla="*/ 286140 h 5792192"/>
                <a:gd name="connsiteX30" fmla="*/ 12166066 w 12248975"/>
                <a:gd name="connsiteY30" fmla="*/ 258241 h 5792192"/>
                <a:gd name="connsiteX31" fmla="*/ 12228047 w 12248975"/>
                <a:gd name="connsiteY31" fmla="*/ 87071 h 5792192"/>
                <a:gd name="connsiteX32" fmla="*/ 12237514 w 12248975"/>
                <a:gd name="connsiteY32" fmla="*/ 59804 h 5792192"/>
                <a:gd name="connsiteX33" fmla="*/ 12243952 w 12248975"/>
                <a:gd name="connsiteY33" fmla="*/ 40995 h 5792192"/>
                <a:gd name="connsiteX34" fmla="*/ 12248496 w 12248975"/>
                <a:gd name="connsiteY34" fmla="*/ 28372 h 5792192"/>
                <a:gd name="connsiteX35" fmla="*/ 12225270 w 12248975"/>
                <a:gd name="connsiteY35" fmla="*/ 27489 h 5792192"/>
                <a:gd name="connsiteX36" fmla="*/ 12185759 w 12248975"/>
                <a:gd name="connsiteY36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49763" y="4205282"/>
                    <a:pt x="9052415" y="4214623"/>
                    <a:pt x="9055192" y="4223964"/>
                  </a:cubicBezTo>
                  <a:lnTo>
                    <a:pt x="9008360" y="4223079"/>
                  </a:ln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8" name="Vapaamuotoinen: Muoto 7">
              <a:extLst>
                <a:ext uri="{FF2B5EF4-FFF2-40B4-BE49-F238E27FC236}">
                  <a16:creationId xmlns:a16="http://schemas.microsoft.com/office/drawing/2014/main" id="{3D79F50D-C8E1-942C-5F25-BC823CF4BD82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0" name="Vapaamuotoinen: Muoto 9">
              <a:extLst>
                <a:ext uri="{FF2B5EF4-FFF2-40B4-BE49-F238E27FC236}">
                  <a16:creationId xmlns:a16="http://schemas.microsoft.com/office/drawing/2014/main" id="{40374709-EEEC-6317-3CA1-3C9E3C24DCD7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08360 w 12248975"/>
                <a:gd name="connsiteY8" fmla="*/ 4223079 h 5792192"/>
                <a:gd name="connsiteX9" fmla="*/ 8999144 w 12248975"/>
                <a:gd name="connsiteY9" fmla="*/ 4229517 h 5792192"/>
                <a:gd name="connsiteX10" fmla="*/ 8998008 w 12248975"/>
                <a:gd name="connsiteY10" fmla="*/ 4230276 h 5792192"/>
                <a:gd name="connsiteX11" fmla="*/ 8950545 w 12248975"/>
                <a:gd name="connsiteY11" fmla="*/ 4262971 h 5792192"/>
                <a:gd name="connsiteX12" fmla="*/ 5197147 w 12248975"/>
                <a:gd name="connsiteY12" fmla="*/ 5691670 h 5792192"/>
                <a:gd name="connsiteX13" fmla="*/ 4074813 w 12248975"/>
                <a:gd name="connsiteY13" fmla="*/ 5754786 h 5792192"/>
                <a:gd name="connsiteX14" fmla="*/ 3971176 w 12248975"/>
                <a:gd name="connsiteY14" fmla="*/ 5753144 h 5792192"/>
                <a:gd name="connsiteX15" fmla="*/ 176247 w 12248975"/>
                <a:gd name="connsiteY15" fmla="*/ 4765879 h 5792192"/>
                <a:gd name="connsiteX16" fmla="*/ -479 w 12248975"/>
                <a:gd name="connsiteY16" fmla="*/ 4668302 h 5792192"/>
                <a:gd name="connsiteX17" fmla="*/ -479 w 12248975"/>
                <a:gd name="connsiteY17" fmla="*/ 4696199 h 5792192"/>
                <a:gd name="connsiteX18" fmla="*/ 3822979 w 12248975"/>
                <a:gd name="connsiteY18" fmla="*/ 5782936 h 5792192"/>
                <a:gd name="connsiteX19" fmla="*/ 3923965 w 12248975"/>
                <a:gd name="connsiteY19" fmla="*/ 5786471 h 5792192"/>
                <a:gd name="connsiteX20" fmla="*/ 4024951 w 12248975"/>
                <a:gd name="connsiteY20" fmla="*/ 5788869 h 5792192"/>
                <a:gd name="connsiteX21" fmla="*/ 8574372 w 12248975"/>
                <a:gd name="connsiteY21" fmla="*/ 4574891 h 5792192"/>
                <a:gd name="connsiteX22" fmla="*/ 9016186 w 12248975"/>
                <a:gd name="connsiteY22" fmla="*/ 4289983 h 5792192"/>
                <a:gd name="connsiteX23" fmla="*/ 9017575 w 12248975"/>
                <a:gd name="connsiteY23" fmla="*/ 4288972 h 5792192"/>
                <a:gd name="connsiteX24" fmla="*/ 9053172 w 12248975"/>
                <a:gd name="connsiteY24" fmla="*/ 4263726 h 5792192"/>
                <a:gd name="connsiteX25" fmla="*/ 9064659 w 12248975"/>
                <a:gd name="connsiteY25" fmla="*/ 4255648 h 5792192"/>
                <a:gd name="connsiteX26" fmla="*/ 9065795 w 12248975"/>
                <a:gd name="connsiteY26" fmla="*/ 4254764 h 5792192"/>
                <a:gd name="connsiteX27" fmla="*/ 9108841 w 12248975"/>
                <a:gd name="connsiteY27" fmla="*/ 4224596 h 5792192"/>
                <a:gd name="connsiteX28" fmla="*/ 12155463 w 12248975"/>
                <a:gd name="connsiteY28" fmla="*/ 286140 h 5792192"/>
                <a:gd name="connsiteX29" fmla="*/ 12166066 w 12248975"/>
                <a:gd name="connsiteY29" fmla="*/ 258241 h 5792192"/>
                <a:gd name="connsiteX30" fmla="*/ 12228047 w 12248975"/>
                <a:gd name="connsiteY30" fmla="*/ 87071 h 5792192"/>
                <a:gd name="connsiteX31" fmla="*/ 12237514 w 12248975"/>
                <a:gd name="connsiteY31" fmla="*/ 59804 h 5792192"/>
                <a:gd name="connsiteX32" fmla="*/ 12243952 w 12248975"/>
                <a:gd name="connsiteY32" fmla="*/ 40995 h 5792192"/>
                <a:gd name="connsiteX33" fmla="*/ 12248496 w 12248975"/>
                <a:gd name="connsiteY33" fmla="*/ 28372 h 5792192"/>
                <a:gd name="connsiteX34" fmla="*/ 12225270 w 12248975"/>
                <a:gd name="connsiteY34" fmla="*/ 27489 h 5792192"/>
                <a:gd name="connsiteX35" fmla="*/ 12185759 w 12248975"/>
                <a:gd name="connsiteY35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34490" y="4205155"/>
                    <a:pt x="9021866" y="4214117"/>
                    <a:pt x="9008360" y="4223079"/>
                  </a:cubicBez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1" name="Vapaamuotoinen: Muoto 10">
              <a:extLst>
                <a:ext uri="{FF2B5EF4-FFF2-40B4-BE49-F238E27FC236}">
                  <a16:creationId xmlns:a16="http://schemas.microsoft.com/office/drawing/2014/main" id="{C9141825-7943-460F-AE5C-B764A83C2E47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2" name="Vapaamuotoinen: Muoto 11">
              <a:extLst>
                <a:ext uri="{FF2B5EF4-FFF2-40B4-BE49-F238E27FC236}">
                  <a16:creationId xmlns:a16="http://schemas.microsoft.com/office/drawing/2014/main" id="{A20DAC6C-B8EB-C949-0F57-78DB7E47376A}"/>
                </a:ext>
              </a:extLst>
            </p:cNvPr>
            <p:cNvSpPr/>
            <p:nvPr/>
          </p:nvSpPr>
          <p:spPr>
            <a:xfrm>
              <a:off x="3410110" y="4865294"/>
              <a:ext cx="8784649" cy="1992705"/>
            </a:xfrm>
            <a:custGeom>
              <a:avLst/>
              <a:gdLst>
                <a:gd name="connsiteX0" fmla="*/ 5060689 w 8784649"/>
                <a:gd name="connsiteY0" fmla="*/ 50208 h 1992705"/>
                <a:gd name="connsiteX1" fmla="*/ 704278 w 8784649"/>
                <a:gd name="connsiteY1" fmla="*/ 1531296 h 1992705"/>
                <a:gd name="connsiteX2" fmla="*/ 654920 w 8784649"/>
                <a:gd name="connsiteY2" fmla="*/ 1565378 h 1992705"/>
                <a:gd name="connsiteX3" fmla="*/ 469233 w 8784649"/>
                <a:gd name="connsiteY3" fmla="*/ 1698428 h 1992705"/>
                <a:gd name="connsiteX4" fmla="*/ 95332 w 8784649"/>
                <a:gd name="connsiteY4" fmla="*/ 1990781 h 1992705"/>
                <a:gd name="connsiteX5" fmla="*/ -479 w 8784649"/>
                <a:gd name="connsiteY5" fmla="*/ 1990781 h 1992705"/>
                <a:gd name="connsiteX6" fmla="*/ 552799 w 8784649"/>
                <a:gd name="connsiteY6" fmla="*/ 1562981 h 1992705"/>
                <a:gd name="connsiteX7" fmla="*/ 600009 w 8784649"/>
                <a:gd name="connsiteY7" fmla="*/ 1529653 h 1992705"/>
                <a:gd name="connsiteX8" fmla="*/ 1427968 w 8784649"/>
                <a:gd name="connsiteY8" fmla="*/ 1018791 h 1992705"/>
                <a:gd name="connsiteX9" fmla="*/ 5624571 w 8784649"/>
                <a:gd name="connsiteY9" fmla="*/ -790 h 1992705"/>
                <a:gd name="connsiteX10" fmla="*/ 5625959 w 8784649"/>
                <a:gd name="connsiteY10" fmla="*/ -790 h 1992705"/>
                <a:gd name="connsiteX11" fmla="*/ 5637194 w 8784649"/>
                <a:gd name="connsiteY11" fmla="*/ -790 h 1992705"/>
                <a:gd name="connsiteX12" fmla="*/ 5684026 w 8784649"/>
                <a:gd name="connsiteY12" fmla="*/ 94 h 1992705"/>
                <a:gd name="connsiteX13" fmla="*/ 5685414 w 8784649"/>
                <a:gd name="connsiteY13" fmla="*/ 94 h 1992705"/>
                <a:gd name="connsiteX14" fmla="*/ 5737927 w 8784649"/>
                <a:gd name="connsiteY14" fmla="*/ 1608 h 1992705"/>
                <a:gd name="connsiteX15" fmla="*/ 6259519 w 8784649"/>
                <a:gd name="connsiteY15" fmla="*/ 33039 h 1992705"/>
                <a:gd name="connsiteX16" fmla="*/ 8784170 w 8784649"/>
                <a:gd name="connsiteY16" fmla="*/ 664202 h 1992705"/>
                <a:gd name="connsiteX17" fmla="*/ 8784170 w 8784649"/>
                <a:gd name="connsiteY17" fmla="*/ 700306 h 1992705"/>
                <a:gd name="connsiteX18" fmla="*/ 5697405 w 8784649"/>
                <a:gd name="connsiteY18" fmla="*/ 40994 h 1992705"/>
                <a:gd name="connsiteX19" fmla="*/ 5696017 w 8784649"/>
                <a:gd name="connsiteY19" fmla="*/ 40994 h 1992705"/>
                <a:gd name="connsiteX20" fmla="*/ 5681879 w 8784649"/>
                <a:gd name="connsiteY20" fmla="*/ 40994 h 1992705"/>
                <a:gd name="connsiteX21" fmla="*/ 5638203 w 8784649"/>
                <a:gd name="connsiteY21" fmla="*/ 40109 h 1992705"/>
                <a:gd name="connsiteX22" fmla="*/ 5636688 w 8784649"/>
                <a:gd name="connsiteY22" fmla="*/ 40109 h 1992705"/>
                <a:gd name="connsiteX23" fmla="*/ 5579001 w 8784649"/>
                <a:gd name="connsiteY23" fmla="*/ 39351 h 1992705"/>
                <a:gd name="connsiteX24" fmla="*/ 5060689 w 8784649"/>
                <a:gd name="connsiteY24" fmla="*/ 50208 h 1992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784649" h="1992705">
                  <a:moveTo>
                    <a:pt x="5060689" y="50208"/>
                  </a:moveTo>
                  <a:cubicBezTo>
                    <a:pt x="3503232" y="130241"/>
                    <a:pt x="1988946" y="650066"/>
                    <a:pt x="704278" y="1531296"/>
                  </a:cubicBezTo>
                  <a:lnTo>
                    <a:pt x="654920" y="1565378"/>
                  </a:lnTo>
                  <a:cubicBezTo>
                    <a:pt x="592473" y="1608928"/>
                    <a:pt x="530581" y="1653236"/>
                    <a:pt x="469233" y="1698428"/>
                  </a:cubicBezTo>
                  <a:cubicBezTo>
                    <a:pt x="341485" y="1792344"/>
                    <a:pt x="216855" y="1889795"/>
                    <a:pt x="95332" y="1990781"/>
                  </a:cubicBezTo>
                  <a:lnTo>
                    <a:pt x="-479" y="1990781"/>
                  </a:lnTo>
                  <a:cubicBezTo>
                    <a:pt x="177925" y="1840692"/>
                    <a:pt x="362351" y="1698049"/>
                    <a:pt x="552799" y="1562981"/>
                  </a:cubicBezTo>
                  <a:lnTo>
                    <a:pt x="600009" y="1529653"/>
                  </a:lnTo>
                  <a:cubicBezTo>
                    <a:pt x="865994" y="1343713"/>
                    <a:pt x="1142430" y="1173046"/>
                    <a:pt x="1427968" y="1018791"/>
                  </a:cubicBezTo>
                  <a:cubicBezTo>
                    <a:pt x="2713395" y="324511"/>
                    <a:pt x="4167215" y="-24520"/>
                    <a:pt x="5624571" y="-790"/>
                  </a:cubicBezTo>
                  <a:lnTo>
                    <a:pt x="5625959" y="-790"/>
                  </a:lnTo>
                  <a:lnTo>
                    <a:pt x="5637194" y="-790"/>
                  </a:lnTo>
                  <a:lnTo>
                    <a:pt x="5684026" y="94"/>
                  </a:lnTo>
                  <a:lnTo>
                    <a:pt x="5685414" y="94"/>
                  </a:lnTo>
                  <a:lnTo>
                    <a:pt x="5737927" y="1608"/>
                  </a:lnTo>
                  <a:cubicBezTo>
                    <a:pt x="5911876" y="6785"/>
                    <a:pt x="6085697" y="17260"/>
                    <a:pt x="6259519" y="33039"/>
                  </a:cubicBezTo>
                  <a:cubicBezTo>
                    <a:pt x="7128379" y="112946"/>
                    <a:pt x="7979943" y="325775"/>
                    <a:pt x="8784170" y="664202"/>
                  </a:cubicBezTo>
                  <a:lnTo>
                    <a:pt x="8784170" y="700306"/>
                  </a:lnTo>
                  <a:cubicBezTo>
                    <a:pt x="7805489" y="289545"/>
                    <a:pt x="6758517" y="65861"/>
                    <a:pt x="5697405" y="40994"/>
                  </a:cubicBezTo>
                  <a:lnTo>
                    <a:pt x="5696017" y="40994"/>
                  </a:lnTo>
                  <a:lnTo>
                    <a:pt x="5681879" y="40994"/>
                  </a:lnTo>
                  <a:lnTo>
                    <a:pt x="5638203" y="40109"/>
                  </a:lnTo>
                  <a:lnTo>
                    <a:pt x="5636688" y="40109"/>
                  </a:lnTo>
                  <a:lnTo>
                    <a:pt x="5579001" y="39351"/>
                  </a:lnTo>
                  <a:cubicBezTo>
                    <a:pt x="5406314" y="37585"/>
                    <a:pt x="5233501" y="41246"/>
                    <a:pt x="5060689" y="50208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4" name="Vapaamuotoinen: Muoto 13">
              <a:extLst>
                <a:ext uri="{FF2B5EF4-FFF2-40B4-BE49-F238E27FC236}">
                  <a16:creationId xmlns:a16="http://schemas.microsoft.com/office/drawing/2014/main" id="{B0A815BB-81E2-C717-6AFF-4F725A43B2D6}"/>
                </a:ext>
              </a:extLst>
            </p:cNvPr>
            <p:cNvSpPr/>
            <p:nvPr/>
          </p:nvSpPr>
          <p:spPr>
            <a:xfrm>
              <a:off x="8617535" y="4960"/>
              <a:ext cx="1310653" cy="6854555"/>
            </a:xfrm>
            <a:custGeom>
              <a:avLst/>
              <a:gdLst>
                <a:gd name="connsiteX0" fmla="*/ 679391 w 1310653"/>
                <a:gd name="connsiteY0" fmla="*/ 5597879 h 6854555"/>
                <a:gd name="connsiteX1" fmla="*/ 662603 w 1310653"/>
                <a:gd name="connsiteY1" fmla="*/ 5555842 h 6854555"/>
                <a:gd name="connsiteX2" fmla="*/ 662603 w 1310653"/>
                <a:gd name="connsiteY2" fmla="*/ 5555842 h 6854555"/>
                <a:gd name="connsiteX3" fmla="*/ 464922 w 1310653"/>
                <a:gd name="connsiteY3" fmla="*/ 5000419 h 6854555"/>
                <a:gd name="connsiteX4" fmla="*/ 464291 w 1310653"/>
                <a:gd name="connsiteY4" fmla="*/ 4998527 h 6854555"/>
                <a:gd name="connsiteX5" fmla="*/ 434500 w 1310653"/>
                <a:gd name="connsiteY5" fmla="*/ 4902213 h 6854555"/>
                <a:gd name="connsiteX6" fmla="*/ 431597 w 1310653"/>
                <a:gd name="connsiteY6" fmla="*/ 4892872 h 6854555"/>
                <a:gd name="connsiteX7" fmla="*/ 422129 w 1310653"/>
                <a:gd name="connsiteY7" fmla="*/ 4861187 h 6854555"/>
                <a:gd name="connsiteX8" fmla="*/ 420741 w 1310653"/>
                <a:gd name="connsiteY8" fmla="*/ 4861187 h 6854555"/>
                <a:gd name="connsiteX9" fmla="*/ 412662 w 1310653"/>
                <a:gd name="connsiteY9" fmla="*/ 4833161 h 6854555"/>
                <a:gd name="connsiteX10" fmla="*/ 413671 w 1310653"/>
                <a:gd name="connsiteY10" fmla="*/ 4833161 h 6854555"/>
                <a:gd name="connsiteX11" fmla="*/ 397136 w 1310653"/>
                <a:gd name="connsiteY11" fmla="*/ 4776483 h 6854555"/>
                <a:gd name="connsiteX12" fmla="*/ 397136 w 1310653"/>
                <a:gd name="connsiteY12" fmla="*/ 4775601 h 6854555"/>
                <a:gd name="connsiteX13" fmla="*/ 229751 w 1310653"/>
                <a:gd name="connsiteY13" fmla="*/ 4086875 h 6854555"/>
                <a:gd name="connsiteX14" fmla="*/ 227731 w 1310653"/>
                <a:gd name="connsiteY14" fmla="*/ 747266 h 6854555"/>
                <a:gd name="connsiteX15" fmla="*/ 414429 w 1310653"/>
                <a:gd name="connsiteY15" fmla="*/ -1924 h 6854555"/>
                <a:gd name="connsiteX16" fmla="*/ 343487 w 1310653"/>
                <a:gd name="connsiteY16" fmla="*/ -1924 h 6854555"/>
                <a:gd name="connsiteX17" fmla="*/ 253483 w 1310653"/>
                <a:gd name="connsiteY17" fmla="*/ 4469487 h 6854555"/>
                <a:gd name="connsiteX18" fmla="*/ 361537 w 1310653"/>
                <a:gd name="connsiteY18" fmla="*/ 4860808 h 6854555"/>
                <a:gd name="connsiteX19" fmla="*/ 363810 w 1310653"/>
                <a:gd name="connsiteY19" fmla="*/ 4868254 h 6854555"/>
                <a:gd name="connsiteX20" fmla="*/ 374034 w 1310653"/>
                <a:gd name="connsiteY20" fmla="*/ 4901707 h 6854555"/>
                <a:gd name="connsiteX21" fmla="*/ 382239 w 1310653"/>
                <a:gd name="connsiteY21" fmla="*/ 4928341 h 6854555"/>
                <a:gd name="connsiteX22" fmla="*/ 1253244 w 1310653"/>
                <a:gd name="connsiteY22" fmla="*/ 6852632 h 6854555"/>
                <a:gd name="connsiteX23" fmla="*/ 1310175 w 1310653"/>
                <a:gd name="connsiteY23" fmla="*/ 6852632 h 6854555"/>
                <a:gd name="connsiteX24" fmla="*/ 679391 w 1310653"/>
                <a:gd name="connsiteY24" fmla="*/ 5597879 h 685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310653" h="6854555">
                  <a:moveTo>
                    <a:pt x="679391" y="5597879"/>
                  </a:moveTo>
                  <a:cubicBezTo>
                    <a:pt x="673711" y="5583869"/>
                    <a:pt x="668156" y="5569855"/>
                    <a:pt x="662603" y="5555842"/>
                  </a:cubicBezTo>
                  <a:lnTo>
                    <a:pt x="662603" y="5555842"/>
                  </a:lnTo>
                  <a:cubicBezTo>
                    <a:pt x="590270" y="5372805"/>
                    <a:pt x="524377" y="5187623"/>
                    <a:pt x="464922" y="5000419"/>
                  </a:cubicBezTo>
                  <a:cubicBezTo>
                    <a:pt x="464796" y="4999790"/>
                    <a:pt x="464543" y="4999158"/>
                    <a:pt x="464291" y="4998527"/>
                  </a:cubicBezTo>
                  <a:cubicBezTo>
                    <a:pt x="454193" y="4966463"/>
                    <a:pt x="444094" y="4934400"/>
                    <a:pt x="434500" y="4902213"/>
                  </a:cubicBezTo>
                  <a:cubicBezTo>
                    <a:pt x="433491" y="4899057"/>
                    <a:pt x="432480" y="4896027"/>
                    <a:pt x="431597" y="4892872"/>
                  </a:cubicBezTo>
                  <a:cubicBezTo>
                    <a:pt x="428441" y="4882267"/>
                    <a:pt x="425159" y="4871789"/>
                    <a:pt x="422129" y="4861187"/>
                  </a:cubicBezTo>
                  <a:lnTo>
                    <a:pt x="420741" y="4861187"/>
                  </a:lnTo>
                  <a:cubicBezTo>
                    <a:pt x="417964" y="4851846"/>
                    <a:pt x="415312" y="4842502"/>
                    <a:pt x="412662" y="4833161"/>
                  </a:cubicBezTo>
                  <a:lnTo>
                    <a:pt x="413671" y="4833161"/>
                  </a:lnTo>
                  <a:cubicBezTo>
                    <a:pt x="407991" y="4814352"/>
                    <a:pt x="402563" y="4795291"/>
                    <a:pt x="397136" y="4776483"/>
                  </a:cubicBezTo>
                  <a:cubicBezTo>
                    <a:pt x="397136" y="4776230"/>
                    <a:pt x="397136" y="4775854"/>
                    <a:pt x="397136" y="4775601"/>
                  </a:cubicBezTo>
                  <a:cubicBezTo>
                    <a:pt x="331873" y="4548383"/>
                    <a:pt x="276079" y="4318763"/>
                    <a:pt x="229751" y="4086875"/>
                  </a:cubicBezTo>
                  <a:cubicBezTo>
                    <a:pt x="8591" y="2984738"/>
                    <a:pt x="7835" y="1849656"/>
                    <a:pt x="227731" y="747266"/>
                  </a:cubicBezTo>
                  <a:cubicBezTo>
                    <a:pt x="278224" y="494801"/>
                    <a:pt x="340457" y="245114"/>
                    <a:pt x="414429" y="-1924"/>
                  </a:cubicBezTo>
                  <a:lnTo>
                    <a:pt x="343487" y="-1924"/>
                  </a:lnTo>
                  <a:cubicBezTo>
                    <a:pt x="-82295" y="1454168"/>
                    <a:pt x="-113350" y="2997361"/>
                    <a:pt x="253483" y="4469487"/>
                  </a:cubicBezTo>
                  <a:cubicBezTo>
                    <a:pt x="286429" y="4600894"/>
                    <a:pt x="322532" y="4731420"/>
                    <a:pt x="361537" y="4860808"/>
                  </a:cubicBezTo>
                  <a:cubicBezTo>
                    <a:pt x="361537" y="4863332"/>
                    <a:pt x="362927" y="4865730"/>
                    <a:pt x="363810" y="4868254"/>
                  </a:cubicBezTo>
                  <a:cubicBezTo>
                    <a:pt x="367092" y="4879490"/>
                    <a:pt x="370501" y="4890597"/>
                    <a:pt x="374034" y="4901707"/>
                  </a:cubicBezTo>
                  <a:cubicBezTo>
                    <a:pt x="376686" y="4910669"/>
                    <a:pt x="379463" y="4919505"/>
                    <a:pt x="382239" y="4928341"/>
                  </a:cubicBezTo>
                  <a:cubicBezTo>
                    <a:pt x="592291" y="5603179"/>
                    <a:pt x="884898" y="6249493"/>
                    <a:pt x="1253244" y="6852632"/>
                  </a:cubicBezTo>
                  <a:lnTo>
                    <a:pt x="1310175" y="6852632"/>
                  </a:lnTo>
                  <a:cubicBezTo>
                    <a:pt x="1065284" y="6452725"/>
                    <a:pt x="854349" y="6033002"/>
                    <a:pt x="679391" y="5597879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5" name="Vapaamuotoinen: Muoto 14">
              <a:extLst>
                <a:ext uri="{FF2B5EF4-FFF2-40B4-BE49-F238E27FC236}">
                  <a16:creationId xmlns:a16="http://schemas.microsoft.com/office/drawing/2014/main" id="{A1349553-367A-2E6F-8462-1D37FD253D02}"/>
                </a:ext>
              </a:extLst>
            </p:cNvPr>
            <p:cNvSpPr/>
            <p:nvPr/>
          </p:nvSpPr>
          <p:spPr>
            <a:xfrm>
              <a:off x="9030549" y="4838279"/>
              <a:ext cx="9467" cy="28023"/>
            </a:xfrm>
            <a:custGeom>
              <a:avLst/>
              <a:gdLst>
                <a:gd name="connsiteX0" fmla="*/ 530 w 9467"/>
                <a:gd name="connsiteY0" fmla="*/ -1924 h 28023"/>
                <a:gd name="connsiteX1" fmla="*/ -479 w 9467"/>
                <a:gd name="connsiteY1" fmla="*/ -1924 h 28023"/>
                <a:gd name="connsiteX2" fmla="*/ 7600 w 9467"/>
                <a:gd name="connsiteY2" fmla="*/ 26099 h 28023"/>
                <a:gd name="connsiteX3" fmla="*/ 8988 w 9467"/>
                <a:gd name="connsiteY3" fmla="*/ 26099 h 28023"/>
                <a:gd name="connsiteX4" fmla="*/ 530 w 9467"/>
                <a:gd name="connsiteY4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67" h="28023">
                  <a:moveTo>
                    <a:pt x="530" y="-1924"/>
                  </a:moveTo>
                  <a:lnTo>
                    <a:pt x="-479" y="-1924"/>
                  </a:lnTo>
                  <a:cubicBezTo>
                    <a:pt x="2171" y="7417"/>
                    <a:pt x="4823" y="16758"/>
                    <a:pt x="7600" y="26099"/>
                  </a:cubicBezTo>
                  <a:lnTo>
                    <a:pt x="8988" y="26099"/>
                  </a:lnTo>
                  <a:cubicBezTo>
                    <a:pt x="6085" y="17643"/>
                    <a:pt x="2803" y="8049"/>
                    <a:pt x="530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6" name="Vapaamuotoinen: Muoto 15">
              <a:extLst>
                <a:ext uri="{FF2B5EF4-FFF2-40B4-BE49-F238E27FC236}">
                  <a16:creationId xmlns:a16="http://schemas.microsoft.com/office/drawing/2014/main" id="{4F0C3B0B-D175-97F9-E62E-4EE47018B3E0}"/>
                </a:ext>
              </a:extLst>
            </p:cNvPr>
            <p:cNvSpPr/>
            <p:nvPr/>
          </p:nvSpPr>
          <p:spPr>
            <a:xfrm>
              <a:off x="8617535" y="4330"/>
              <a:ext cx="1310653" cy="6854554"/>
            </a:xfrm>
            <a:custGeom>
              <a:avLst/>
              <a:gdLst>
                <a:gd name="connsiteX0" fmla="*/ 679391 w 1310653"/>
                <a:gd name="connsiteY0" fmla="*/ 5598509 h 6854554"/>
                <a:gd name="connsiteX1" fmla="*/ 662603 w 1310653"/>
                <a:gd name="connsiteY1" fmla="*/ 5556472 h 6854554"/>
                <a:gd name="connsiteX2" fmla="*/ 662603 w 1310653"/>
                <a:gd name="connsiteY2" fmla="*/ 5556472 h 6854554"/>
                <a:gd name="connsiteX3" fmla="*/ 464922 w 1310653"/>
                <a:gd name="connsiteY3" fmla="*/ 5001049 h 6854554"/>
                <a:gd name="connsiteX4" fmla="*/ 464291 w 1310653"/>
                <a:gd name="connsiteY4" fmla="*/ 4999157 h 6854554"/>
                <a:gd name="connsiteX5" fmla="*/ 434500 w 1310653"/>
                <a:gd name="connsiteY5" fmla="*/ 4902843 h 6854554"/>
                <a:gd name="connsiteX6" fmla="*/ 431597 w 1310653"/>
                <a:gd name="connsiteY6" fmla="*/ 4893502 h 6854554"/>
                <a:gd name="connsiteX7" fmla="*/ 422129 w 1310653"/>
                <a:gd name="connsiteY7" fmla="*/ 4861817 h 6854554"/>
                <a:gd name="connsiteX8" fmla="*/ 413671 w 1310653"/>
                <a:gd name="connsiteY8" fmla="*/ 4833162 h 6854554"/>
                <a:gd name="connsiteX9" fmla="*/ 397136 w 1310653"/>
                <a:gd name="connsiteY9" fmla="*/ 4776484 h 6854554"/>
                <a:gd name="connsiteX10" fmla="*/ 397136 w 1310653"/>
                <a:gd name="connsiteY10" fmla="*/ 4775600 h 6854554"/>
                <a:gd name="connsiteX11" fmla="*/ 229751 w 1310653"/>
                <a:gd name="connsiteY11" fmla="*/ 4086874 h 6854554"/>
                <a:gd name="connsiteX12" fmla="*/ 227731 w 1310653"/>
                <a:gd name="connsiteY12" fmla="*/ 747266 h 6854554"/>
                <a:gd name="connsiteX13" fmla="*/ 414429 w 1310653"/>
                <a:gd name="connsiteY13" fmla="*/ -1924 h 6854554"/>
                <a:gd name="connsiteX14" fmla="*/ 343487 w 1310653"/>
                <a:gd name="connsiteY14" fmla="*/ -1924 h 6854554"/>
                <a:gd name="connsiteX15" fmla="*/ 253483 w 1310653"/>
                <a:gd name="connsiteY15" fmla="*/ 4469486 h 6854554"/>
                <a:gd name="connsiteX16" fmla="*/ 361537 w 1310653"/>
                <a:gd name="connsiteY16" fmla="*/ 4860807 h 6854554"/>
                <a:gd name="connsiteX17" fmla="*/ 363810 w 1310653"/>
                <a:gd name="connsiteY17" fmla="*/ 4868255 h 6854554"/>
                <a:gd name="connsiteX18" fmla="*/ 374034 w 1310653"/>
                <a:gd name="connsiteY18" fmla="*/ 4901706 h 6854554"/>
                <a:gd name="connsiteX19" fmla="*/ 382239 w 1310653"/>
                <a:gd name="connsiteY19" fmla="*/ 4928339 h 6854554"/>
                <a:gd name="connsiteX20" fmla="*/ 1253244 w 1310653"/>
                <a:gd name="connsiteY20" fmla="*/ 6852631 h 6854554"/>
                <a:gd name="connsiteX21" fmla="*/ 1310175 w 1310653"/>
                <a:gd name="connsiteY21" fmla="*/ 6852631 h 6854554"/>
                <a:gd name="connsiteX22" fmla="*/ 679391 w 1310653"/>
                <a:gd name="connsiteY22" fmla="*/ 5598509 h 6854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10653" h="6854554">
                  <a:moveTo>
                    <a:pt x="679391" y="5598509"/>
                  </a:moveTo>
                  <a:cubicBezTo>
                    <a:pt x="673711" y="5584499"/>
                    <a:pt x="668156" y="5570486"/>
                    <a:pt x="662603" y="5556472"/>
                  </a:cubicBezTo>
                  <a:lnTo>
                    <a:pt x="662603" y="5556472"/>
                  </a:lnTo>
                  <a:cubicBezTo>
                    <a:pt x="590270" y="5373435"/>
                    <a:pt x="524377" y="5188253"/>
                    <a:pt x="464922" y="5001049"/>
                  </a:cubicBezTo>
                  <a:cubicBezTo>
                    <a:pt x="464796" y="5000421"/>
                    <a:pt x="464543" y="4999789"/>
                    <a:pt x="464291" y="4999157"/>
                  </a:cubicBezTo>
                  <a:cubicBezTo>
                    <a:pt x="454193" y="4967093"/>
                    <a:pt x="444094" y="4935030"/>
                    <a:pt x="434500" y="4902843"/>
                  </a:cubicBezTo>
                  <a:cubicBezTo>
                    <a:pt x="433491" y="4899687"/>
                    <a:pt x="432480" y="4896658"/>
                    <a:pt x="431597" y="4893502"/>
                  </a:cubicBezTo>
                  <a:cubicBezTo>
                    <a:pt x="428441" y="4882897"/>
                    <a:pt x="425159" y="4872419"/>
                    <a:pt x="422129" y="4861817"/>
                  </a:cubicBezTo>
                  <a:cubicBezTo>
                    <a:pt x="419100" y="4851213"/>
                    <a:pt x="416449" y="4842756"/>
                    <a:pt x="413671" y="4833162"/>
                  </a:cubicBezTo>
                  <a:cubicBezTo>
                    <a:pt x="407991" y="4814354"/>
                    <a:pt x="402563" y="4795293"/>
                    <a:pt x="397136" y="4776484"/>
                  </a:cubicBezTo>
                  <a:cubicBezTo>
                    <a:pt x="397136" y="4776231"/>
                    <a:pt x="397136" y="4775852"/>
                    <a:pt x="397136" y="4775600"/>
                  </a:cubicBezTo>
                  <a:cubicBezTo>
                    <a:pt x="331873" y="4548381"/>
                    <a:pt x="276079" y="4318765"/>
                    <a:pt x="229751" y="4086874"/>
                  </a:cubicBezTo>
                  <a:cubicBezTo>
                    <a:pt x="8591" y="2984737"/>
                    <a:pt x="7835" y="1849654"/>
                    <a:pt x="227731" y="747266"/>
                  </a:cubicBezTo>
                  <a:cubicBezTo>
                    <a:pt x="278224" y="494801"/>
                    <a:pt x="340457" y="245112"/>
                    <a:pt x="414429" y="-1924"/>
                  </a:cubicBezTo>
                  <a:lnTo>
                    <a:pt x="343487" y="-1924"/>
                  </a:lnTo>
                  <a:cubicBezTo>
                    <a:pt x="-82295" y="1454295"/>
                    <a:pt x="-113350" y="2997360"/>
                    <a:pt x="253483" y="4469486"/>
                  </a:cubicBezTo>
                  <a:cubicBezTo>
                    <a:pt x="286429" y="4600893"/>
                    <a:pt x="322532" y="4731418"/>
                    <a:pt x="361537" y="4860807"/>
                  </a:cubicBezTo>
                  <a:cubicBezTo>
                    <a:pt x="361537" y="4863331"/>
                    <a:pt x="362927" y="4865728"/>
                    <a:pt x="363810" y="4868255"/>
                  </a:cubicBezTo>
                  <a:cubicBezTo>
                    <a:pt x="367092" y="4879489"/>
                    <a:pt x="370501" y="4890596"/>
                    <a:pt x="374034" y="4901706"/>
                  </a:cubicBezTo>
                  <a:cubicBezTo>
                    <a:pt x="376686" y="4910668"/>
                    <a:pt x="379463" y="4919503"/>
                    <a:pt x="382239" y="4928339"/>
                  </a:cubicBezTo>
                  <a:cubicBezTo>
                    <a:pt x="592291" y="5603181"/>
                    <a:pt x="884898" y="6249491"/>
                    <a:pt x="1253244" y="6852631"/>
                  </a:cubicBezTo>
                  <a:lnTo>
                    <a:pt x="1310175" y="6852631"/>
                  </a:lnTo>
                  <a:cubicBezTo>
                    <a:pt x="1065284" y="6452850"/>
                    <a:pt x="854349" y="6033379"/>
                    <a:pt x="679391" y="5598509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7" name="Vapaamuotoinen: Muoto 16">
              <a:extLst>
                <a:ext uri="{FF2B5EF4-FFF2-40B4-BE49-F238E27FC236}">
                  <a16:creationId xmlns:a16="http://schemas.microsoft.com/office/drawing/2014/main" id="{019F5014-AA56-ECA6-D298-1E24205A8E55}"/>
                </a:ext>
              </a:extLst>
            </p:cNvPr>
            <p:cNvSpPr/>
            <p:nvPr/>
          </p:nvSpPr>
          <p:spPr>
            <a:xfrm>
              <a:off x="12158970" y="640793"/>
              <a:ext cx="50493" cy="30801"/>
            </a:xfrm>
            <a:custGeom>
              <a:avLst/>
              <a:gdLst>
                <a:gd name="connsiteX0" fmla="*/ 9747 w 50493"/>
                <a:gd name="connsiteY0" fmla="*/ -1924 h 30801"/>
                <a:gd name="connsiteX1" fmla="*/ -479 w 50493"/>
                <a:gd name="connsiteY1" fmla="*/ 27614 h 30801"/>
                <a:gd name="connsiteX2" fmla="*/ 50014 w 50493"/>
                <a:gd name="connsiteY2" fmla="*/ 28878 h 30801"/>
                <a:gd name="connsiteX3" fmla="*/ 9747 w 50493"/>
                <a:gd name="connsiteY3" fmla="*/ -1924 h 30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493" h="30801">
                  <a:moveTo>
                    <a:pt x="9747" y="-1924"/>
                  </a:moveTo>
                  <a:cubicBezTo>
                    <a:pt x="6464" y="7923"/>
                    <a:pt x="3056" y="17769"/>
                    <a:pt x="-479" y="27614"/>
                  </a:cubicBezTo>
                  <a:cubicBezTo>
                    <a:pt x="16185" y="27614"/>
                    <a:pt x="32847" y="27614"/>
                    <a:pt x="50014" y="28878"/>
                  </a:cubicBezTo>
                  <a:cubicBezTo>
                    <a:pt x="36129" y="18652"/>
                    <a:pt x="22875" y="8428"/>
                    <a:pt x="9747" y="-1924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8" name="Vapaamuotoinen: Muoto 17">
              <a:extLst>
                <a:ext uri="{FF2B5EF4-FFF2-40B4-BE49-F238E27FC236}">
                  <a16:creationId xmlns:a16="http://schemas.microsoft.com/office/drawing/2014/main" id="{36FE07DE-EE8A-5C5F-A076-56399220594F}"/>
                </a:ext>
              </a:extLst>
            </p:cNvPr>
            <p:cNvSpPr/>
            <p:nvPr/>
          </p:nvSpPr>
          <p:spPr>
            <a:xfrm>
              <a:off x="11488928" y="3192"/>
              <a:ext cx="764842" cy="728362"/>
            </a:xfrm>
            <a:custGeom>
              <a:avLst/>
              <a:gdLst>
                <a:gd name="connsiteX0" fmla="*/ 738108 w 764842"/>
                <a:gd name="connsiteY0" fmla="*/ 680111 h 728362"/>
                <a:gd name="connsiteX1" fmla="*/ 719426 w 764842"/>
                <a:gd name="connsiteY1" fmla="*/ 666099 h 728362"/>
                <a:gd name="connsiteX2" fmla="*/ 679662 w 764842"/>
                <a:gd name="connsiteY2" fmla="*/ 635298 h 728362"/>
                <a:gd name="connsiteX3" fmla="*/ 649619 w 764842"/>
                <a:gd name="connsiteY3" fmla="*/ 611441 h 728362"/>
                <a:gd name="connsiteX4" fmla="*/ 63899 w 764842"/>
                <a:gd name="connsiteY4" fmla="*/ -1924 h 728362"/>
                <a:gd name="connsiteX5" fmla="*/ -479 w 764842"/>
                <a:gd name="connsiteY5" fmla="*/ -1924 h 728362"/>
                <a:gd name="connsiteX6" fmla="*/ 549264 w 764842"/>
                <a:gd name="connsiteY6" fmla="*/ 591369 h 728362"/>
                <a:gd name="connsiteX7" fmla="*/ 640404 w 764842"/>
                <a:gd name="connsiteY7" fmla="*/ 664837 h 728362"/>
                <a:gd name="connsiteX8" fmla="*/ 649619 w 764842"/>
                <a:gd name="connsiteY8" fmla="*/ 672032 h 728362"/>
                <a:gd name="connsiteX9" fmla="*/ 663378 w 764842"/>
                <a:gd name="connsiteY9" fmla="*/ 682635 h 728362"/>
                <a:gd name="connsiteX10" fmla="*/ 684206 w 764842"/>
                <a:gd name="connsiteY10" fmla="*/ 698414 h 728362"/>
                <a:gd name="connsiteX11" fmla="*/ 722076 w 764842"/>
                <a:gd name="connsiteY11" fmla="*/ 726439 h 728362"/>
                <a:gd name="connsiteX12" fmla="*/ 731543 w 764842"/>
                <a:gd name="connsiteY12" fmla="*/ 699172 h 728362"/>
                <a:gd name="connsiteX13" fmla="*/ 764364 w 764842"/>
                <a:gd name="connsiteY13" fmla="*/ 700055 h 72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64842" h="728362">
                  <a:moveTo>
                    <a:pt x="738108" y="680111"/>
                  </a:moveTo>
                  <a:lnTo>
                    <a:pt x="719426" y="666099"/>
                  </a:lnTo>
                  <a:cubicBezTo>
                    <a:pt x="706044" y="655874"/>
                    <a:pt x="692791" y="645650"/>
                    <a:pt x="679662" y="635298"/>
                  </a:cubicBezTo>
                  <a:cubicBezTo>
                    <a:pt x="669563" y="627471"/>
                    <a:pt x="659592" y="619519"/>
                    <a:pt x="649619" y="611441"/>
                  </a:cubicBezTo>
                  <a:cubicBezTo>
                    <a:pt x="428459" y="433452"/>
                    <a:pt x="231536" y="227188"/>
                    <a:pt x="63899" y="-1924"/>
                  </a:cubicBezTo>
                  <a:lnTo>
                    <a:pt x="-479" y="-1924"/>
                  </a:lnTo>
                  <a:cubicBezTo>
                    <a:pt x="157564" y="217847"/>
                    <a:pt x="342243" y="417043"/>
                    <a:pt x="549264" y="591369"/>
                  </a:cubicBezTo>
                  <a:cubicBezTo>
                    <a:pt x="579181" y="616616"/>
                    <a:pt x="609602" y="641105"/>
                    <a:pt x="640404" y="664837"/>
                  </a:cubicBezTo>
                  <a:lnTo>
                    <a:pt x="649619" y="672032"/>
                  </a:lnTo>
                  <a:lnTo>
                    <a:pt x="663378" y="682635"/>
                  </a:lnTo>
                  <a:cubicBezTo>
                    <a:pt x="670195" y="687937"/>
                    <a:pt x="677138" y="693113"/>
                    <a:pt x="684206" y="698414"/>
                  </a:cubicBezTo>
                  <a:cubicBezTo>
                    <a:pt x="696830" y="707881"/>
                    <a:pt x="709453" y="717223"/>
                    <a:pt x="722076" y="726439"/>
                  </a:cubicBezTo>
                  <a:lnTo>
                    <a:pt x="731543" y="699172"/>
                  </a:lnTo>
                  <a:cubicBezTo>
                    <a:pt x="742526" y="699172"/>
                    <a:pt x="753381" y="699172"/>
                    <a:pt x="764364" y="700055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19" name="Vapaamuotoinen: Muoto 18">
              <a:extLst>
                <a:ext uri="{FF2B5EF4-FFF2-40B4-BE49-F238E27FC236}">
                  <a16:creationId xmlns:a16="http://schemas.microsoft.com/office/drawing/2014/main" id="{4A4A905F-3B4B-1E83-1CD3-7D1F1EEA0679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solidFill>
              <a:srgbClr val="B5DACC"/>
            </a:solidFill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20" name="Vapaamuotoinen: Muoto 19">
              <a:extLst>
                <a:ext uri="{FF2B5EF4-FFF2-40B4-BE49-F238E27FC236}">
                  <a16:creationId xmlns:a16="http://schemas.microsoft.com/office/drawing/2014/main" id="{AC8BCAEA-413F-DA34-F459-8494060D65D0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no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5792D0-593A-8142-8D86-0189A50E4627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1275769" y="1935332"/>
            <a:ext cx="6841339" cy="2393823"/>
          </a:xfrm>
        </p:spPr>
        <p:txBody>
          <a:bodyPr anchor="b" anchorCtr="0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/>
              <a:t>Anna esitykselle kuvaava otsikko,</a:t>
            </a:r>
            <a:br>
              <a:rPr lang="fi-FI"/>
            </a:br>
            <a:r>
              <a:rPr lang="fi-FI"/>
              <a:t>pituus 2–3 riviä 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6B8FF1-3B5A-FC41-9706-02FBBA165F01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1296790" y="4500000"/>
            <a:ext cx="4053600" cy="761113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Etunimi Sukunimi, nimike </a:t>
            </a:r>
            <a:br>
              <a:rPr lang="fi-FI"/>
            </a:br>
            <a:r>
              <a:rPr lang="fi-FI"/>
              <a:t>tilaisuuden </a:t>
            </a:r>
            <a:r>
              <a:rPr lang="fi-FI" err="1"/>
              <a:t>nimu</a:t>
            </a:r>
            <a:br>
              <a:rPr lang="fi-FI"/>
            </a:br>
            <a:r>
              <a:rPr lang="fi-FI" err="1"/>
              <a:t>pp.kk.vvvv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2466592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824">
          <p15:clr>
            <a:srgbClr val="FBAE40"/>
          </p15:clr>
        </p15:guide>
        <p15:guide id="2" pos="513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, sinivihre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B64713-1922-554E-9087-40B12698E1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59" y="-27384"/>
            <a:ext cx="12237719" cy="68980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E1236C-831E-C54D-AB26-AC3B3AA442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6681" y="2158614"/>
            <a:ext cx="7378639" cy="2160000"/>
          </a:xfrm>
        </p:spPr>
        <p:txBody>
          <a:bodyPr anchor="ctr" anchorCtr="0">
            <a:normAutofit/>
          </a:bodyPr>
          <a:lstStyle>
            <a:lvl1pPr algn="ctr">
              <a:defRPr sz="4200">
                <a:solidFill>
                  <a:schemeClr val="tx1"/>
                </a:solidFill>
              </a:defRPr>
            </a:lvl1pPr>
          </a:lstStyle>
          <a:p>
            <a:r>
              <a:rPr lang="fi-FI"/>
              <a:t>Väliotsikko,</a:t>
            </a:r>
            <a:br>
              <a:rPr lang="fi-FI"/>
            </a:br>
            <a:r>
              <a:rPr lang="fi-FI"/>
              <a:t>korkeintaan kaksi riviä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67607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, harma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F843D9-84CC-8E43-A1E6-4BC6088984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40000"/>
          </a:blip>
          <a:stretch>
            <a:fillRect/>
          </a:stretch>
        </p:blipFill>
        <p:spPr>
          <a:xfrm>
            <a:off x="-11876" y="-33643"/>
            <a:ext cx="12240090" cy="688018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6680" y="2158614"/>
            <a:ext cx="7378639" cy="2160000"/>
          </a:xfrm>
        </p:spPr>
        <p:txBody>
          <a:bodyPr anchor="ctr" anchorCtr="0">
            <a:normAutofit/>
          </a:bodyPr>
          <a:lstStyle>
            <a:lvl1pPr algn="ctr"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fi-FI" noProof="0"/>
              <a:t>Väliotsikko, </a:t>
            </a:r>
            <a:br>
              <a:rPr lang="fi-FI" noProof="0"/>
            </a:br>
            <a:r>
              <a:rPr lang="fi-FI" noProof="0"/>
              <a:t>korkeintaan kaksi riviä</a:t>
            </a:r>
          </a:p>
        </p:txBody>
      </p:sp>
    </p:spTree>
    <p:extLst>
      <p:ext uri="{BB962C8B-B14F-4D97-AF65-F5344CB8AC3E}">
        <p14:creationId xmlns:p14="http://schemas.microsoft.com/office/powerpoint/2010/main" val="5317946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vihreä + kuv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600" y="1332000"/>
            <a:ext cx="4195086" cy="2353096"/>
          </a:xfrm>
        </p:spPr>
        <p:txBody>
          <a:bodyPr anchor="t" anchorCtr="0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fi-FI" noProof="0"/>
              <a:t>Väliotsikko esityksen jäsentämiseen</a:t>
            </a:r>
            <a:br>
              <a:rPr lang="fi-FI" noProof="0"/>
            </a:br>
            <a:endParaRPr lang="fi-FI" noProof="0"/>
          </a:p>
        </p:txBody>
      </p:sp>
      <p:sp>
        <p:nvSpPr>
          <p:cNvPr id="4" name="Kuvan paikkamerkki 19">
            <a:extLst>
              <a:ext uri="{FF2B5EF4-FFF2-40B4-BE49-F238E27FC236}">
                <a16:creationId xmlns:a16="http://schemas.microsoft.com/office/drawing/2014/main" id="{259075D9-4242-8029-EB2F-7C5944DB91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3461" y="-21262"/>
            <a:ext cx="6086310" cy="6889896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6310" h="6866965">
                <a:moveTo>
                  <a:pt x="655475" y="4483"/>
                </a:moveTo>
                <a:lnTo>
                  <a:pt x="6086309" y="0"/>
                </a:lnTo>
                <a:cubicBezTo>
                  <a:pt x="6086309" y="2288988"/>
                  <a:pt x="6086310" y="4577977"/>
                  <a:pt x="6086310" y="6866965"/>
                </a:cubicBezTo>
                <a:lnTo>
                  <a:pt x="655475" y="6862483"/>
                </a:lnTo>
                <a:cubicBezTo>
                  <a:pt x="198241" y="5584022"/>
                  <a:pt x="-1047" y="4542725"/>
                  <a:pt x="5" y="3409885"/>
                </a:cubicBezTo>
                <a:cubicBezTo>
                  <a:pt x="1057" y="2277045"/>
                  <a:pt x="220670" y="999399"/>
                  <a:pt x="655475" y="4483"/>
                </a:cubicBezTo>
                <a:close/>
              </a:path>
            </a:pathLst>
          </a:custGeo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2698029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harmaa + kuv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600" y="1332000"/>
            <a:ext cx="4195086" cy="2353096"/>
          </a:xfrm>
        </p:spPr>
        <p:txBody>
          <a:bodyPr anchor="t" anchorCtr="0">
            <a:normAutofit/>
          </a:bodyPr>
          <a:lstStyle>
            <a:lvl1pPr algn="l"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fi-FI" noProof="0"/>
              <a:t>Väliotsikko esityksen jäsentämiseen</a:t>
            </a:r>
            <a:br>
              <a:rPr lang="fi-FI" noProof="0"/>
            </a:br>
            <a:endParaRPr lang="fi-FI" noProof="0"/>
          </a:p>
        </p:txBody>
      </p:sp>
      <p:sp>
        <p:nvSpPr>
          <p:cNvPr id="4" name="Kuvan paikkamerkki 19">
            <a:extLst>
              <a:ext uri="{FF2B5EF4-FFF2-40B4-BE49-F238E27FC236}">
                <a16:creationId xmlns:a16="http://schemas.microsoft.com/office/drawing/2014/main" id="{259075D9-4242-8029-EB2F-7C5944DB91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3461" y="-21262"/>
            <a:ext cx="6086310" cy="6889896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6310" h="6866965">
                <a:moveTo>
                  <a:pt x="655475" y="4483"/>
                </a:moveTo>
                <a:lnTo>
                  <a:pt x="6086309" y="0"/>
                </a:lnTo>
                <a:cubicBezTo>
                  <a:pt x="6086309" y="2288988"/>
                  <a:pt x="6086310" y="4577977"/>
                  <a:pt x="6086310" y="6866965"/>
                </a:cubicBezTo>
                <a:lnTo>
                  <a:pt x="655475" y="6862483"/>
                </a:lnTo>
                <a:cubicBezTo>
                  <a:pt x="198241" y="5584022"/>
                  <a:pt x="-1047" y="4542725"/>
                  <a:pt x="5" y="3409885"/>
                </a:cubicBezTo>
                <a:cubicBezTo>
                  <a:pt x="1057" y="2277045"/>
                  <a:pt x="220670" y="999399"/>
                  <a:pt x="655475" y="4483"/>
                </a:cubicBezTo>
                <a:close/>
              </a:path>
            </a:pathLst>
          </a:cu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071706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ivis asianosto">
    <p:bg>
      <p:bgPr>
        <a:blipFill dpi="0" rotWithShape="1">
          <a:blip r:embed="rId2" cstate="hq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92975A7-6CAF-0742-9FBC-767EF649DA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3600" y="1332000"/>
            <a:ext cx="4195086" cy="2353096"/>
          </a:xfrm>
        </p:spPr>
        <p:txBody>
          <a:bodyPr anchor="t" anchorCtr="0">
            <a:normAutofit/>
          </a:bodyPr>
          <a:lstStyle>
            <a:lvl1pPr algn="l">
              <a:defRPr sz="3400">
                <a:solidFill>
                  <a:schemeClr val="accent1"/>
                </a:solidFill>
              </a:defRPr>
            </a:lvl1pPr>
          </a:lstStyle>
          <a:p>
            <a:r>
              <a:rPr lang="fi-FI" noProof="0"/>
              <a:t>Tiivis asianosto esityksen jäsentämiseen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9706E95-246C-917C-048F-36167F365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9797" y="1332000"/>
            <a:ext cx="4138295" cy="3763342"/>
          </a:xfrm>
        </p:spPr>
        <p:txBody>
          <a:bodyPr>
            <a:normAutofit/>
          </a:bodyPr>
          <a:lstStyle>
            <a:lvl1pPr marL="320675" indent="-307975">
              <a:buFont typeface="Arial" panose="020B0604020202020204" pitchFamily="34" charset="0"/>
              <a:buChar char="•"/>
              <a:tabLst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100"/>
            </a:lvl2pPr>
            <a:lvl3pPr marL="1085850" indent="-171450">
              <a:buFont typeface="Arial" panose="020B0604020202020204" pitchFamily="34" charset="0"/>
              <a:buChar char="•"/>
              <a:defRPr sz="1800"/>
            </a:lvl3pPr>
            <a:lvl4pPr marL="1543050" indent="-171450">
              <a:buFont typeface="Arial" panose="020B0604020202020204" pitchFamily="34" charset="0"/>
              <a:buChar char="•"/>
              <a:defRPr sz="1800"/>
            </a:lvl4pPr>
            <a:lvl5pPr marL="2000250" indent="-171450">
              <a:buFont typeface="Arial" panose="020B0604020202020204" pitchFamily="34" charset="0"/>
              <a:buChar char="•"/>
              <a:defRPr sz="18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EE11CFB-9B1F-0815-D11B-021619BB8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40000"/>
          </a:blip>
          <a:srcRect t="40507" r="20646" b="9178"/>
          <a:stretch/>
        </p:blipFill>
        <p:spPr>
          <a:xfrm>
            <a:off x="-75302" y="3993931"/>
            <a:ext cx="8036107" cy="2864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065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2D556-3007-BA4D-A1BB-95286BEFF0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7921625" cy="1080000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/>
              <a:t>Vain otsikko</a:t>
            </a:r>
            <a:br>
              <a:rPr lang="fi-FI"/>
            </a:br>
            <a:r>
              <a:rPr lang="fi-FI"/>
              <a:t>Otsikon pituus korkeintaan kaksi riviä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093295-F835-2A4F-B6E6-7F158EC393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7CB1-B266-BA47-A71E-7DA39C0092DC}" type="datetime1">
              <a:rPr lang="fi-FI" noProof="0" smtClean="0"/>
              <a:t>19.12.2025</a:t>
            </a:fld>
            <a:endParaRPr lang="fi-FI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AF8893-E1E4-C14F-BF90-DAB72552F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8A1E79-F110-F947-A0EB-09EF70791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050458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3405FE-7FDF-3741-B777-88FD492BC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D02D4-3613-5649-8FAA-418C1B6C0EFB}" type="datetime1">
              <a:rPr lang="fi-FI" noProof="0" smtClean="0"/>
              <a:t>19.12.2025</a:t>
            </a:fld>
            <a:endParaRPr lang="fi-FI" noProof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25F80E-B48F-E446-AC5C-21377DD38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2A5BCD-546C-3A47-B35C-2E594694A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728756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ljä nost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EF703B42-29AE-3F42-BB70-3A84480916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3275" y="3898289"/>
            <a:ext cx="5230800" cy="19602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49DC66D-C716-A24B-8BD2-22114CB5F1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53570" y="1812407"/>
            <a:ext cx="5230800" cy="19610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CB6C5A5-B492-1447-B909-CE0010AC9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53570" y="3898289"/>
            <a:ext cx="5230800" cy="19602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>
              <a:solidFill>
                <a:schemeClr val="bg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27135D-E0A4-3441-9139-7561A8275A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3275" y="1812407"/>
            <a:ext cx="5230800" cy="196100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AFA8E0-68DD-D84C-B185-D665F53FF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5" y="719999"/>
            <a:ext cx="10585450" cy="1080000"/>
          </a:xfrm>
        </p:spPr>
        <p:txBody>
          <a:bodyPr anchor="ctr" anchorCtr="0">
            <a:normAutofit/>
          </a:bodyPr>
          <a:lstStyle>
            <a:lvl1pPr>
              <a:defRPr sz="3400">
                <a:solidFill>
                  <a:schemeClr val="accent1"/>
                </a:solidFill>
              </a:defRPr>
            </a:lvl1pPr>
          </a:lstStyle>
          <a:p>
            <a:r>
              <a:rPr lang="fi-FI" noProof="0"/>
              <a:t>Neljä nostoa, </a:t>
            </a:r>
            <a:br>
              <a:rPr lang="fi-FI" noProof="0"/>
            </a:br>
            <a:r>
              <a:rPr lang="fi-FI" noProof="0"/>
              <a:t>kaksirivinen otsikko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EACE5EA5-0EC5-58C4-EB96-FC9E3D9AE619}"/>
              </a:ext>
            </a:extLst>
          </p:cNvPr>
          <p:cNvSpPr>
            <a:spLocks noGrp="1"/>
          </p:cNvSpPr>
          <p:nvPr>
            <p:ph type="body" sz="half" idx="22" hasCustomPrompt="1"/>
          </p:nvPr>
        </p:nvSpPr>
        <p:spPr>
          <a:xfrm>
            <a:off x="1210884" y="2055600"/>
            <a:ext cx="4414557" cy="41832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/>
              <a:t>Lyhyt otsikko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F1E5BE-8A05-D14D-B2A0-1AD0FC5231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1910" y="2477626"/>
            <a:ext cx="4452290" cy="998095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/>
              <a:t>Muokkaa tekstin perustyylejä napsauttamalla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9225A0A2-EEE3-07EE-C156-6804854D56D1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6539145" y="2032950"/>
            <a:ext cx="4414557" cy="418322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/>
              <a:t>Lyhyt otsikko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54B245C6-ECDF-F9F9-8CF7-78DFAACD9DF4}"/>
              </a:ext>
            </a:extLst>
          </p:cNvPr>
          <p:cNvSpPr>
            <a:spLocks noGrp="1"/>
          </p:cNvSpPr>
          <p:nvPr>
            <p:ph type="body" sz="half" idx="23"/>
          </p:nvPr>
        </p:nvSpPr>
        <p:spPr>
          <a:xfrm>
            <a:off x="6542825" y="2476800"/>
            <a:ext cx="4452290" cy="998095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CDA761-048D-C54D-8E20-6C9D95F53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19FD-7351-674E-88EC-346BE3031EE7}" type="datetime1">
              <a:rPr lang="fi-FI" noProof="0" smtClean="0"/>
              <a:t>19.12.2025</a:t>
            </a:fld>
            <a:endParaRPr lang="fi-FI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E1E2B8-D029-384A-92E9-B5724AA136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389211-1DC9-694E-B796-2E30C7096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87FC0FB3-6F99-A3FA-11F4-F770C9023FFA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1211397" y="4183200"/>
            <a:ext cx="4414557" cy="3996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/>
              <a:t>Lyhyt otsikko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6562E4AD-4384-F11E-3BFC-E74384CA0A8A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1211910" y="4582800"/>
            <a:ext cx="4413531" cy="1001636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3130747-405D-D8B8-97A0-B4374FB80ED2}"/>
              </a:ext>
            </a:extLst>
          </p:cNvPr>
          <p:cNvSpPr>
            <a:spLocks noGrp="1"/>
          </p:cNvSpPr>
          <p:nvPr>
            <p:ph type="body" sz="half" idx="26" hasCustomPrompt="1"/>
          </p:nvPr>
        </p:nvSpPr>
        <p:spPr>
          <a:xfrm>
            <a:off x="6539144" y="4135499"/>
            <a:ext cx="4414557" cy="3996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100" b="1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noProof="0"/>
              <a:t>Lyhyt otsikko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EA7A858B-5857-DEC6-CB5B-C592D4D97308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6543484" y="4582800"/>
            <a:ext cx="4413531" cy="1001636"/>
          </a:xfr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7176388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, sinivihreä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E2BE4F23-31E6-B9AF-873E-D41F82BB4881}"/>
              </a:ext>
            </a:extLst>
          </p:cNvPr>
          <p:cNvPicPr>
            <a:picLocks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030"/>
          <a:stretch/>
        </p:blipFill>
        <p:spPr>
          <a:xfrm>
            <a:off x="-8197" y="3432"/>
            <a:ext cx="12204000" cy="6859808"/>
          </a:xfrm>
          <a:prstGeom prst="rect">
            <a:avLst/>
          </a:prstGeom>
        </p:spPr>
      </p:pic>
      <p:pic>
        <p:nvPicPr>
          <p:cNvPr id="2" name="Kuva 1">
            <a:extLst>
              <a:ext uri="{FF2B5EF4-FFF2-40B4-BE49-F238E27FC236}">
                <a16:creationId xmlns:a16="http://schemas.microsoft.com/office/drawing/2014/main" id="{C7EF83DB-CBE1-D658-D404-E78481FB368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07205" y="629550"/>
            <a:ext cx="2973600" cy="64114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19B0302-136B-9042-898B-AF4F9CE1EF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0059" y="2260209"/>
            <a:ext cx="6372863" cy="1632282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/>
              <a:t>Kiitos tai kehotus, enintään 2 riviä 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6B8FF1-3B5A-FC41-9706-02FBBA165F0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39937" y="3928385"/>
            <a:ext cx="4035425" cy="819843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Etunimi Sukunimi, nimike </a:t>
            </a:r>
            <a:br>
              <a:rPr lang="fi-FI"/>
            </a:br>
            <a:r>
              <a:rPr lang="fi-FI"/>
              <a:t>etunimi.sukunimi@gov.fi</a:t>
            </a:r>
            <a:br>
              <a:rPr lang="fi-FI"/>
            </a:br>
            <a:r>
              <a:rPr lang="fi-FI"/>
              <a:t>vm.fi | @VMuutiset</a:t>
            </a:r>
            <a:r>
              <a:rPr lang="en-FI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0787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4362" userDrawn="1">
          <p15:clr>
            <a:srgbClr val="FBAE40"/>
          </p15:clr>
        </p15:guide>
        <p15:guide id="2" pos="6902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, harma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B82195ED-2743-42C0-2BF2-02B5DA66E3FB}"/>
              </a:ext>
            </a:extLst>
          </p:cNvPr>
          <p:cNvPicPr>
            <a:picLocks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030"/>
          <a:stretch/>
        </p:blipFill>
        <p:spPr>
          <a:xfrm>
            <a:off x="-8197" y="3432"/>
            <a:ext cx="12204000" cy="685980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819B0302-136B-9042-898B-AF4F9CE1EF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0059" y="2260209"/>
            <a:ext cx="6372863" cy="1632282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i-FI"/>
              <a:t>Kiitos tai kehotus, enintään 2 riviä 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6B8FF1-3B5A-FC41-9706-02FBBA165F0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39937" y="3928385"/>
            <a:ext cx="4035425" cy="819843"/>
          </a:xfrm>
        </p:spPr>
        <p:txBody>
          <a:bodyPr anchor="b" anchorCtr="0"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Etunimi Sukunimi, nimike </a:t>
            </a:r>
            <a:br>
              <a:rPr lang="fi-FI"/>
            </a:br>
            <a:r>
              <a:rPr lang="fi-FI"/>
              <a:t>etunimi.sukunimi@gov.fi</a:t>
            </a:r>
            <a:br>
              <a:rPr lang="fi-FI"/>
            </a:br>
            <a:r>
              <a:rPr lang="fi-FI"/>
              <a:t>vm.fi | @VMuutiset</a:t>
            </a:r>
            <a:r>
              <a:rPr lang="en-FI"/>
              <a:t> 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66FD2CA2-C83C-1F0D-AEFA-C8D0151BD1D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07205" y="629550"/>
            <a:ext cx="2973600" cy="64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2354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4362" userDrawn="1">
          <p15:clr>
            <a:srgbClr val="FBAE40"/>
          </p15:clr>
        </p15:guide>
        <p15:guide id="2" pos="690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nsi, harma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B2B8AAA6-2534-4185-9894-0F9DCCA14C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2800" y="828000"/>
            <a:ext cx="2973600" cy="641148"/>
          </a:xfrm>
          <a:prstGeom prst="rect">
            <a:avLst/>
          </a:prstGeom>
        </p:spPr>
      </p:pic>
      <p:grpSp>
        <p:nvGrpSpPr>
          <p:cNvPr id="18" name="Ryhmä 17">
            <a:extLst>
              <a:ext uri="{FF2B5EF4-FFF2-40B4-BE49-F238E27FC236}">
                <a16:creationId xmlns:a16="http://schemas.microsoft.com/office/drawing/2014/main" id="{804C6A93-87CA-1B07-F39F-8243F651D13F}"/>
              </a:ext>
            </a:extLst>
          </p:cNvPr>
          <p:cNvGrpSpPr/>
          <p:nvPr userDrawn="1"/>
        </p:nvGrpSpPr>
        <p:grpSpPr>
          <a:xfrm>
            <a:off x="-17042" y="-4183"/>
            <a:ext cx="12270939" cy="6876000"/>
            <a:chOff x="-17042" y="3192"/>
            <a:chExt cx="12270939" cy="6856323"/>
          </a:xfrm>
          <a:solidFill>
            <a:srgbClr val="9BBAC0"/>
          </a:solidFill>
        </p:grpSpPr>
        <p:sp>
          <p:nvSpPr>
            <p:cNvPr id="19" name="Vapaamuotoinen: Muoto 18">
              <a:extLst>
                <a:ext uri="{FF2B5EF4-FFF2-40B4-BE49-F238E27FC236}">
                  <a16:creationId xmlns:a16="http://schemas.microsoft.com/office/drawing/2014/main" id="{2FBF413C-9B35-068E-0278-46B04871BE22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55192 w 12248975"/>
                <a:gd name="connsiteY8" fmla="*/ 4223964 h 5792192"/>
                <a:gd name="connsiteX9" fmla="*/ 9008360 w 12248975"/>
                <a:gd name="connsiteY9" fmla="*/ 4223079 h 5792192"/>
                <a:gd name="connsiteX10" fmla="*/ 8999144 w 12248975"/>
                <a:gd name="connsiteY10" fmla="*/ 4229517 h 5792192"/>
                <a:gd name="connsiteX11" fmla="*/ 8998008 w 12248975"/>
                <a:gd name="connsiteY11" fmla="*/ 4230276 h 5792192"/>
                <a:gd name="connsiteX12" fmla="*/ 8950545 w 12248975"/>
                <a:gd name="connsiteY12" fmla="*/ 4262971 h 5792192"/>
                <a:gd name="connsiteX13" fmla="*/ 5197147 w 12248975"/>
                <a:gd name="connsiteY13" fmla="*/ 5691670 h 5792192"/>
                <a:gd name="connsiteX14" fmla="*/ 4074813 w 12248975"/>
                <a:gd name="connsiteY14" fmla="*/ 5754786 h 5792192"/>
                <a:gd name="connsiteX15" fmla="*/ 3971176 w 12248975"/>
                <a:gd name="connsiteY15" fmla="*/ 5753144 h 5792192"/>
                <a:gd name="connsiteX16" fmla="*/ 176247 w 12248975"/>
                <a:gd name="connsiteY16" fmla="*/ 4765879 h 5792192"/>
                <a:gd name="connsiteX17" fmla="*/ -479 w 12248975"/>
                <a:gd name="connsiteY17" fmla="*/ 4668302 h 5792192"/>
                <a:gd name="connsiteX18" fmla="*/ -479 w 12248975"/>
                <a:gd name="connsiteY18" fmla="*/ 4696199 h 5792192"/>
                <a:gd name="connsiteX19" fmla="*/ 3822979 w 12248975"/>
                <a:gd name="connsiteY19" fmla="*/ 5782936 h 5792192"/>
                <a:gd name="connsiteX20" fmla="*/ 3923965 w 12248975"/>
                <a:gd name="connsiteY20" fmla="*/ 5786471 h 5792192"/>
                <a:gd name="connsiteX21" fmla="*/ 4024951 w 12248975"/>
                <a:gd name="connsiteY21" fmla="*/ 5788869 h 5792192"/>
                <a:gd name="connsiteX22" fmla="*/ 8574372 w 12248975"/>
                <a:gd name="connsiteY22" fmla="*/ 4574891 h 5792192"/>
                <a:gd name="connsiteX23" fmla="*/ 9016186 w 12248975"/>
                <a:gd name="connsiteY23" fmla="*/ 4289983 h 5792192"/>
                <a:gd name="connsiteX24" fmla="*/ 9017575 w 12248975"/>
                <a:gd name="connsiteY24" fmla="*/ 4288972 h 5792192"/>
                <a:gd name="connsiteX25" fmla="*/ 9053172 w 12248975"/>
                <a:gd name="connsiteY25" fmla="*/ 4263726 h 5792192"/>
                <a:gd name="connsiteX26" fmla="*/ 9064659 w 12248975"/>
                <a:gd name="connsiteY26" fmla="*/ 4255648 h 5792192"/>
                <a:gd name="connsiteX27" fmla="*/ 9065795 w 12248975"/>
                <a:gd name="connsiteY27" fmla="*/ 4254764 h 5792192"/>
                <a:gd name="connsiteX28" fmla="*/ 9108841 w 12248975"/>
                <a:gd name="connsiteY28" fmla="*/ 4224596 h 5792192"/>
                <a:gd name="connsiteX29" fmla="*/ 12155463 w 12248975"/>
                <a:gd name="connsiteY29" fmla="*/ 286140 h 5792192"/>
                <a:gd name="connsiteX30" fmla="*/ 12166066 w 12248975"/>
                <a:gd name="connsiteY30" fmla="*/ 258241 h 5792192"/>
                <a:gd name="connsiteX31" fmla="*/ 12228047 w 12248975"/>
                <a:gd name="connsiteY31" fmla="*/ 87071 h 5792192"/>
                <a:gd name="connsiteX32" fmla="*/ 12237514 w 12248975"/>
                <a:gd name="connsiteY32" fmla="*/ 59804 h 5792192"/>
                <a:gd name="connsiteX33" fmla="*/ 12243952 w 12248975"/>
                <a:gd name="connsiteY33" fmla="*/ 40995 h 5792192"/>
                <a:gd name="connsiteX34" fmla="*/ 12248496 w 12248975"/>
                <a:gd name="connsiteY34" fmla="*/ 28372 h 5792192"/>
                <a:gd name="connsiteX35" fmla="*/ 12225270 w 12248975"/>
                <a:gd name="connsiteY35" fmla="*/ 27489 h 5792192"/>
                <a:gd name="connsiteX36" fmla="*/ 12185759 w 12248975"/>
                <a:gd name="connsiteY36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49763" y="4205282"/>
                    <a:pt x="9052415" y="4214623"/>
                    <a:pt x="9055192" y="4223964"/>
                  </a:cubicBezTo>
                  <a:lnTo>
                    <a:pt x="9008360" y="4223079"/>
                  </a:ln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20" name="Vapaamuotoinen: Muoto 19">
              <a:extLst>
                <a:ext uri="{FF2B5EF4-FFF2-40B4-BE49-F238E27FC236}">
                  <a16:creationId xmlns:a16="http://schemas.microsoft.com/office/drawing/2014/main" id="{DAD44D19-FA62-771E-3A78-10CE9448DF04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22" name="Vapaamuotoinen: Muoto 21">
              <a:extLst>
                <a:ext uri="{FF2B5EF4-FFF2-40B4-BE49-F238E27FC236}">
                  <a16:creationId xmlns:a16="http://schemas.microsoft.com/office/drawing/2014/main" id="{36A36485-5BCF-B7CB-5033-0A5463BFA3C0}"/>
                </a:ext>
              </a:extLst>
            </p:cNvPr>
            <p:cNvSpPr/>
            <p:nvPr/>
          </p:nvSpPr>
          <p:spPr>
            <a:xfrm>
              <a:off x="-17042" y="640793"/>
              <a:ext cx="12248975" cy="5792192"/>
            </a:xfrm>
            <a:custGeom>
              <a:avLst/>
              <a:gdLst>
                <a:gd name="connsiteX0" fmla="*/ 12185759 w 12248975"/>
                <a:gd name="connsiteY0" fmla="*/ -1924 h 5792192"/>
                <a:gd name="connsiteX1" fmla="*/ 12175534 w 12248975"/>
                <a:gd name="connsiteY1" fmla="*/ 27614 h 5792192"/>
                <a:gd name="connsiteX2" fmla="*/ 12169475 w 12248975"/>
                <a:gd name="connsiteY2" fmla="*/ 45161 h 5792192"/>
                <a:gd name="connsiteX3" fmla="*/ 12164047 w 12248975"/>
                <a:gd name="connsiteY3" fmla="*/ 60687 h 5792192"/>
                <a:gd name="connsiteX4" fmla="*/ 12155716 w 12248975"/>
                <a:gd name="connsiteY4" fmla="*/ 83915 h 5792192"/>
                <a:gd name="connsiteX5" fmla="*/ 9722078 w 12248975"/>
                <a:gd name="connsiteY5" fmla="*/ 3667656 h 5792192"/>
                <a:gd name="connsiteX6" fmla="*/ 9048122 w 12248975"/>
                <a:gd name="connsiteY6" fmla="*/ 4195941 h 5792192"/>
                <a:gd name="connsiteX7" fmla="*/ 9047113 w 12248975"/>
                <a:gd name="connsiteY7" fmla="*/ 4195941 h 5792192"/>
                <a:gd name="connsiteX8" fmla="*/ 9008360 w 12248975"/>
                <a:gd name="connsiteY8" fmla="*/ 4223079 h 5792192"/>
                <a:gd name="connsiteX9" fmla="*/ 8999144 w 12248975"/>
                <a:gd name="connsiteY9" fmla="*/ 4229517 h 5792192"/>
                <a:gd name="connsiteX10" fmla="*/ 8998008 w 12248975"/>
                <a:gd name="connsiteY10" fmla="*/ 4230276 h 5792192"/>
                <a:gd name="connsiteX11" fmla="*/ 8950545 w 12248975"/>
                <a:gd name="connsiteY11" fmla="*/ 4262971 h 5792192"/>
                <a:gd name="connsiteX12" fmla="*/ 5197147 w 12248975"/>
                <a:gd name="connsiteY12" fmla="*/ 5691670 h 5792192"/>
                <a:gd name="connsiteX13" fmla="*/ 4074813 w 12248975"/>
                <a:gd name="connsiteY13" fmla="*/ 5754786 h 5792192"/>
                <a:gd name="connsiteX14" fmla="*/ 3971176 w 12248975"/>
                <a:gd name="connsiteY14" fmla="*/ 5753144 h 5792192"/>
                <a:gd name="connsiteX15" fmla="*/ 176247 w 12248975"/>
                <a:gd name="connsiteY15" fmla="*/ 4765879 h 5792192"/>
                <a:gd name="connsiteX16" fmla="*/ -479 w 12248975"/>
                <a:gd name="connsiteY16" fmla="*/ 4668302 h 5792192"/>
                <a:gd name="connsiteX17" fmla="*/ -479 w 12248975"/>
                <a:gd name="connsiteY17" fmla="*/ 4696199 h 5792192"/>
                <a:gd name="connsiteX18" fmla="*/ 3822979 w 12248975"/>
                <a:gd name="connsiteY18" fmla="*/ 5782936 h 5792192"/>
                <a:gd name="connsiteX19" fmla="*/ 3923965 w 12248975"/>
                <a:gd name="connsiteY19" fmla="*/ 5786471 h 5792192"/>
                <a:gd name="connsiteX20" fmla="*/ 4024951 w 12248975"/>
                <a:gd name="connsiteY20" fmla="*/ 5788869 h 5792192"/>
                <a:gd name="connsiteX21" fmla="*/ 8574372 w 12248975"/>
                <a:gd name="connsiteY21" fmla="*/ 4574891 h 5792192"/>
                <a:gd name="connsiteX22" fmla="*/ 9016186 w 12248975"/>
                <a:gd name="connsiteY22" fmla="*/ 4289983 h 5792192"/>
                <a:gd name="connsiteX23" fmla="*/ 9017575 w 12248975"/>
                <a:gd name="connsiteY23" fmla="*/ 4288972 h 5792192"/>
                <a:gd name="connsiteX24" fmla="*/ 9053172 w 12248975"/>
                <a:gd name="connsiteY24" fmla="*/ 4263726 h 5792192"/>
                <a:gd name="connsiteX25" fmla="*/ 9064659 w 12248975"/>
                <a:gd name="connsiteY25" fmla="*/ 4255648 h 5792192"/>
                <a:gd name="connsiteX26" fmla="*/ 9065795 w 12248975"/>
                <a:gd name="connsiteY26" fmla="*/ 4254764 h 5792192"/>
                <a:gd name="connsiteX27" fmla="*/ 9108841 w 12248975"/>
                <a:gd name="connsiteY27" fmla="*/ 4224596 h 5792192"/>
                <a:gd name="connsiteX28" fmla="*/ 12155463 w 12248975"/>
                <a:gd name="connsiteY28" fmla="*/ 286140 h 5792192"/>
                <a:gd name="connsiteX29" fmla="*/ 12166066 w 12248975"/>
                <a:gd name="connsiteY29" fmla="*/ 258241 h 5792192"/>
                <a:gd name="connsiteX30" fmla="*/ 12228047 w 12248975"/>
                <a:gd name="connsiteY30" fmla="*/ 87071 h 5792192"/>
                <a:gd name="connsiteX31" fmla="*/ 12237514 w 12248975"/>
                <a:gd name="connsiteY31" fmla="*/ 59804 h 5792192"/>
                <a:gd name="connsiteX32" fmla="*/ 12243952 w 12248975"/>
                <a:gd name="connsiteY32" fmla="*/ 40995 h 5792192"/>
                <a:gd name="connsiteX33" fmla="*/ 12248496 w 12248975"/>
                <a:gd name="connsiteY33" fmla="*/ 28372 h 5792192"/>
                <a:gd name="connsiteX34" fmla="*/ 12225270 w 12248975"/>
                <a:gd name="connsiteY34" fmla="*/ 27489 h 5792192"/>
                <a:gd name="connsiteX35" fmla="*/ 12185759 w 12248975"/>
                <a:gd name="connsiteY35" fmla="*/ -1924 h 5792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2248975" h="5792192">
                  <a:moveTo>
                    <a:pt x="12185759" y="-1924"/>
                  </a:moveTo>
                  <a:cubicBezTo>
                    <a:pt x="12182477" y="7923"/>
                    <a:pt x="12179068" y="17769"/>
                    <a:pt x="12175534" y="27614"/>
                  </a:cubicBezTo>
                  <a:cubicBezTo>
                    <a:pt x="12173641" y="33548"/>
                    <a:pt x="12171495" y="39354"/>
                    <a:pt x="12169475" y="45161"/>
                  </a:cubicBezTo>
                  <a:lnTo>
                    <a:pt x="12164047" y="60687"/>
                  </a:lnTo>
                  <a:cubicBezTo>
                    <a:pt x="12161269" y="68515"/>
                    <a:pt x="12158619" y="76215"/>
                    <a:pt x="12155716" y="83915"/>
                  </a:cubicBezTo>
                  <a:cubicBezTo>
                    <a:pt x="11666817" y="1459850"/>
                    <a:pt x="10828886" y="2705891"/>
                    <a:pt x="9722078" y="3667656"/>
                  </a:cubicBezTo>
                  <a:cubicBezTo>
                    <a:pt x="9506347" y="3854860"/>
                    <a:pt x="9281401" y="4031206"/>
                    <a:pt x="9048122" y="4195941"/>
                  </a:cubicBezTo>
                  <a:lnTo>
                    <a:pt x="9047113" y="4195941"/>
                  </a:lnTo>
                  <a:cubicBezTo>
                    <a:pt x="9034490" y="4205155"/>
                    <a:pt x="9021866" y="4214117"/>
                    <a:pt x="9008360" y="4223079"/>
                  </a:cubicBezTo>
                  <a:cubicBezTo>
                    <a:pt x="9005331" y="4225354"/>
                    <a:pt x="9002175" y="4227499"/>
                    <a:pt x="8999144" y="4229517"/>
                  </a:cubicBezTo>
                  <a:cubicBezTo>
                    <a:pt x="8998766" y="4229896"/>
                    <a:pt x="8998387" y="4230149"/>
                    <a:pt x="8998008" y="4230276"/>
                  </a:cubicBezTo>
                  <a:cubicBezTo>
                    <a:pt x="8982229" y="4241383"/>
                    <a:pt x="8966450" y="4252240"/>
                    <a:pt x="8950545" y="4262971"/>
                  </a:cubicBezTo>
                  <a:cubicBezTo>
                    <a:pt x="7834901" y="5027686"/>
                    <a:pt x="6543669" y="5524538"/>
                    <a:pt x="5197147" y="5691670"/>
                  </a:cubicBezTo>
                  <a:cubicBezTo>
                    <a:pt x="4824861" y="5737617"/>
                    <a:pt x="4449913" y="5758700"/>
                    <a:pt x="4074813" y="5754786"/>
                  </a:cubicBezTo>
                  <a:cubicBezTo>
                    <a:pt x="4040225" y="5754786"/>
                    <a:pt x="4005675" y="5754281"/>
                    <a:pt x="3971176" y="5753144"/>
                  </a:cubicBezTo>
                  <a:cubicBezTo>
                    <a:pt x="2652424" y="5724492"/>
                    <a:pt x="1344655" y="5389849"/>
                    <a:pt x="176247" y="4765879"/>
                  </a:cubicBezTo>
                  <a:cubicBezTo>
                    <a:pt x="117334" y="4734069"/>
                    <a:pt x="58434" y="4701503"/>
                    <a:pt x="-479" y="4668302"/>
                  </a:cubicBezTo>
                  <a:lnTo>
                    <a:pt x="-479" y="4696199"/>
                  </a:lnTo>
                  <a:cubicBezTo>
                    <a:pt x="1171451" y="5352608"/>
                    <a:pt x="2481025" y="5724741"/>
                    <a:pt x="3822979" y="5782936"/>
                  </a:cubicBezTo>
                  <a:cubicBezTo>
                    <a:pt x="3856683" y="5784326"/>
                    <a:pt x="3890260" y="5785586"/>
                    <a:pt x="3923965" y="5786471"/>
                  </a:cubicBezTo>
                  <a:cubicBezTo>
                    <a:pt x="3957669" y="5787355"/>
                    <a:pt x="3991626" y="5788363"/>
                    <a:pt x="4024951" y="5788869"/>
                  </a:cubicBezTo>
                  <a:cubicBezTo>
                    <a:pt x="5618511" y="5817776"/>
                    <a:pt x="7206012" y="5398558"/>
                    <a:pt x="8574372" y="4574891"/>
                  </a:cubicBezTo>
                  <a:cubicBezTo>
                    <a:pt x="8724588" y="4484380"/>
                    <a:pt x="8871902" y="4389330"/>
                    <a:pt x="9016186" y="4289983"/>
                  </a:cubicBezTo>
                  <a:lnTo>
                    <a:pt x="9017575" y="4288972"/>
                  </a:lnTo>
                  <a:lnTo>
                    <a:pt x="9053172" y="4263726"/>
                  </a:lnTo>
                  <a:lnTo>
                    <a:pt x="9064659" y="4255648"/>
                  </a:lnTo>
                  <a:cubicBezTo>
                    <a:pt x="9065165" y="4255522"/>
                    <a:pt x="9065542" y="4255143"/>
                    <a:pt x="9065795" y="4254764"/>
                  </a:cubicBezTo>
                  <a:cubicBezTo>
                    <a:pt x="9080186" y="4244917"/>
                    <a:pt x="9094576" y="4234821"/>
                    <a:pt x="9108841" y="4224596"/>
                  </a:cubicBezTo>
                  <a:cubicBezTo>
                    <a:pt x="10484775" y="3247933"/>
                    <a:pt x="11556869" y="1870358"/>
                    <a:pt x="12155463" y="286140"/>
                  </a:cubicBezTo>
                  <a:cubicBezTo>
                    <a:pt x="12159124" y="276923"/>
                    <a:pt x="12162533" y="267582"/>
                    <a:pt x="12166066" y="258241"/>
                  </a:cubicBezTo>
                  <a:cubicBezTo>
                    <a:pt x="12187274" y="201436"/>
                    <a:pt x="12207976" y="144379"/>
                    <a:pt x="12228047" y="87071"/>
                  </a:cubicBezTo>
                  <a:lnTo>
                    <a:pt x="12237514" y="59804"/>
                  </a:lnTo>
                  <a:lnTo>
                    <a:pt x="12243952" y="40995"/>
                  </a:lnTo>
                  <a:lnTo>
                    <a:pt x="12248496" y="28372"/>
                  </a:lnTo>
                  <a:cubicBezTo>
                    <a:pt x="12240796" y="28372"/>
                    <a:pt x="12232970" y="27614"/>
                    <a:pt x="12225270" y="27489"/>
                  </a:cubicBezTo>
                  <a:cubicBezTo>
                    <a:pt x="12212141" y="18652"/>
                    <a:pt x="12198888" y="8428"/>
                    <a:pt x="12185759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5" name="Vapaamuotoinen: Muoto 34">
              <a:extLst>
                <a:ext uri="{FF2B5EF4-FFF2-40B4-BE49-F238E27FC236}">
                  <a16:creationId xmlns:a16="http://schemas.microsoft.com/office/drawing/2014/main" id="{CC761B76-4B59-CAD6-F7FE-E7B34A78B650}"/>
                </a:ext>
              </a:extLst>
            </p:cNvPr>
            <p:cNvSpPr/>
            <p:nvPr/>
          </p:nvSpPr>
          <p:spPr>
            <a:xfrm>
              <a:off x="8991797" y="4839289"/>
              <a:ext cx="46831" cy="28023"/>
            </a:xfrm>
            <a:custGeom>
              <a:avLst/>
              <a:gdLst>
                <a:gd name="connsiteX0" fmla="*/ 38274 w 46831"/>
                <a:gd name="connsiteY0" fmla="*/ -1924 h 28023"/>
                <a:gd name="connsiteX1" fmla="*/ -479 w 46831"/>
                <a:gd name="connsiteY1" fmla="*/ 25215 h 28023"/>
                <a:gd name="connsiteX2" fmla="*/ 46353 w 46831"/>
                <a:gd name="connsiteY2" fmla="*/ 26099 h 28023"/>
                <a:gd name="connsiteX3" fmla="*/ 38274 w 46831"/>
                <a:gd name="connsiteY3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831" h="28023">
                  <a:moveTo>
                    <a:pt x="38274" y="-1924"/>
                  </a:moveTo>
                  <a:cubicBezTo>
                    <a:pt x="25650" y="7291"/>
                    <a:pt x="13027" y="16253"/>
                    <a:pt x="-479" y="25215"/>
                  </a:cubicBezTo>
                  <a:lnTo>
                    <a:pt x="46353" y="26099"/>
                  </a:lnTo>
                  <a:cubicBezTo>
                    <a:pt x="43576" y="16758"/>
                    <a:pt x="41556" y="7417"/>
                    <a:pt x="38274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6" name="Vapaamuotoinen: Muoto 35">
              <a:extLst>
                <a:ext uri="{FF2B5EF4-FFF2-40B4-BE49-F238E27FC236}">
                  <a16:creationId xmlns:a16="http://schemas.microsoft.com/office/drawing/2014/main" id="{0620ED29-A106-E37E-CBCC-4FE43D8F50FE}"/>
                </a:ext>
              </a:extLst>
            </p:cNvPr>
            <p:cNvSpPr/>
            <p:nvPr/>
          </p:nvSpPr>
          <p:spPr>
            <a:xfrm>
              <a:off x="3410110" y="4865294"/>
              <a:ext cx="8784649" cy="1992705"/>
            </a:xfrm>
            <a:custGeom>
              <a:avLst/>
              <a:gdLst>
                <a:gd name="connsiteX0" fmla="*/ 5060689 w 8784649"/>
                <a:gd name="connsiteY0" fmla="*/ 50208 h 1992705"/>
                <a:gd name="connsiteX1" fmla="*/ 704278 w 8784649"/>
                <a:gd name="connsiteY1" fmla="*/ 1531296 h 1992705"/>
                <a:gd name="connsiteX2" fmla="*/ 654920 w 8784649"/>
                <a:gd name="connsiteY2" fmla="*/ 1565378 h 1992705"/>
                <a:gd name="connsiteX3" fmla="*/ 469233 w 8784649"/>
                <a:gd name="connsiteY3" fmla="*/ 1698428 h 1992705"/>
                <a:gd name="connsiteX4" fmla="*/ 95332 w 8784649"/>
                <a:gd name="connsiteY4" fmla="*/ 1990781 h 1992705"/>
                <a:gd name="connsiteX5" fmla="*/ -479 w 8784649"/>
                <a:gd name="connsiteY5" fmla="*/ 1990781 h 1992705"/>
                <a:gd name="connsiteX6" fmla="*/ 552799 w 8784649"/>
                <a:gd name="connsiteY6" fmla="*/ 1562981 h 1992705"/>
                <a:gd name="connsiteX7" fmla="*/ 600009 w 8784649"/>
                <a:gd name="connsiteY7" fmla="*/ 1529653 h 1992705"/>
                <a:gd name="connsiteX8" fmla="*/ 1427968 w 8784649"/>
                <a:gd name="connsiteY8" fmla="*/ 1018791 h 1992705"/>
                <a:gd name="connsiteX9" fmla="*/ 5624571 w 8784649"/>
                <a:gd name="connsiteY9" fmla="*/ -790 h 1992705"/>
                <a:gd name="connsiteX10" fmla="*/ 5625959 w 8784649"/>
                <a:gd name="connsiteY10" fmla="*/ -790 h 1992705"/>
                <a:gd name="connsiteX11" fmla="*/ 5637194 w 8784649"/>
                <a:gd name="connsiteY11" fmla="*/ -790 h 1992705"/>
                <a:gd name="connsiteX12" fmla="*/ 5684026 w 8784649"/>
                <a:gd name="connsiteY12" fmla="*/ 94 h 1992705"/>
                <a:gd name="connsiteX13" fmla="*/ 5685414 w 8784649"/>
                <a:gd name="connsiteY13" fmla="*/ 94 h 1992705"/>
                <a:gd name="connsiteX14" fmla="*/ 5737927 w 8784649"/>
                <a:gd name="connsiteY14" fmla="*/ 1608 h 1992705"/>
                <a:gd name="connsiteX15" fmla="*/ 6259519 w 8784649"/>
                <a:gd name="connsiteY15" fmla="*/ 33039 h 1992705"/>
                <a:gd name="connsiteX16" fmla="*/ 8784170 w 8784649"/>
                <a:gd name="connsiteY16" fmla="*/ 664202 h 1992705"/>
                <a:gd name="connsiteX17" fmla="*/ 8784170 w 8784649"/>
                <a:gd name="connsiteY17" fmla="*/ 700306 h 1992705"/>
                <a:gd name="connsiteX18" fmla="*/ 5697405 w 8784649"/>
                <a:gd name="connsiteY18" fmla="*/ 40994 h 1992705"/>
                <a:gd name="connsiteX19" fmla="*/ 5696017 w 8784649"/>
                <a:gd name="connsiteY19" fmla="*/ 40994 h 1992705"/>
                <a:gd name="connsiteX20" fmla="*/ 5681879 w 8784649"/>
                <a:gd name="connsiteY20" fmla="*/ 40994 h 1992705"/>
                <a:gd name="connsiteX21" fmla="*/ 5638203 w 8784649"/>
                <a:gd name="connsiteY21" fmla="*/ 40109 h 1992705"/>
                <a:gd name="connsiteX22" fmla="*/ 5636688 w 8784649"/>
                <a:gd name="connsiteY22" fmla="*/ 40109 h 1992705"/>
                <a:gd name="connsiteX23" fmla="*/ 5579001 w 8784649"/>
                <a:gd name="connsiteY23" fmla="*/ 39351 h 1992705"/>
                <a:gd name="connsiteX24" fmla="*/ 5060689 w 8784649"/>
                <a:gd name="connsiteY24" fmla="*/ 50208 h 1992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784649" h="1992705">
                  <a:moveTo>
                    <a:pt x="5060689" y="50208"/>
                  </a:moveTo>
                  <a:cubicBezTo>
                    <a:pt x="3503232" y="130241"/>
                    <a:pt x="1988946" y="650066"/>
                    <a:pt x="704278" y="1531296"/>
                  </a:cubicBezTo>
                  <a:lnTo>
                    <a:pt x="654920" y="1565378"/>
                  </a:lnTo>
                  <a:cubicBezTo>
                    <a:pt x="592473" y="1608928"/>
                    <a:pt x="530581" y="1653236"/>
                    <a:pt x="469233" y="1698428"/>
                  </a:cubicBezTo>
                  <a:cubicBezTo>
                    <a:pt x="341485" y="1792344"/>
                    <a:pt x="216855" y="1889795"/>
                    <a:pt x="95332" y="1990781"/>
                  </a:cubicBezTo>
                  <a:lnTo>
                    <a:pt x="-479" y="1990781"/>
                  </a:lnTo>
                  <a:cubicBezTo>
                    <a:pt x="177925" y="1840692"/>
                    <a:pt x="362351" y="1698049"/>
                    <a:pt x="552799" y="1562981"/>
                  </a:cubicBezTo>
                  <a:lnTo>
                    <a:pt x="600009" y="1529653"/>
                  </a:lnTo>
                  <a:cubicBezTo>
                    <a:pt x="865994" y="1343713"/>
                    <a:pt x="1142430" y="1173046"/>
                    <a:pt x="1427968" y="1018791"/>
                  </a:cubicBezTo>
                  <a:cubicBezTo>
                    <a:pt x="2713395" y="324511"/>
                    <a:pt x="4167215" y="-24520"/>
                    <a:pt x="5624571" y="-790"/>
                  </a:cubicBezTo>
                  <a:lnTo>
                    <a:pt x="5625959" y="-790"/>
                  </a:lnTo>
                  <a:lnTo>
                    <a:pt x="5637194" y="-790"/>
                  </a:lnTo>
                  <a:lnTo>
                    <a:pt x="5684026" y="94"/>
                  </a:lnTo>
                  <a:lnTo>
                    <a:pt x="5685414" y="94"/>
                  </a:lnTo>
                  <a:lnTo>
                    <a:pt x="5737927" y="1608"/>
                  </a:lnTo>
                  <a:cubicBezTo>
                    <a:pt x="5911876" y="6785"/>
                    <a:pt x="6085697" y="17260"/>
                    <a:pt x="6259519" y="33039"/>
                  </a:cubicBezTo>
                  <a:cubicBezTo>
                    <a:pt x="7128379" y="112946"/>
                    <a:pt x="7979943" y="325775"/>
                    <a:pt x="8784170" y="664202"/>
                  </a:cubicBezTo>
                  <a:lnTo>
                    <a:pt x="8784170" y="700306"/>
                  </a:lnTo>
                  <a:cubicBezTo>
                    <a:pt x="7805489" y="289545"/>
                    <a:pt x="6758517" y="65861"/>
                    <a:pt x="5697405" y="40994"/>
                  </a:cubicBezTo>
                  <a:lnTo>
                    <a:pt x="5696017" y="40994"/>
                  </a:lnTo>
                  <a:lnTo>
                    <a:pt x="5681879" y="40994"/>
                  </a:lnTo>
                  <a:lnTo>
                    <a:pt x="5638203" y="40109"/>
                  </a:lnTo>
                  <a:lnTo>
                    <a:pt x="5636688" y="40109"/>
                  </a:lnTo>
                  <a:lnTo>
                    <a:pt x="5579001" y="39351"/>
                  </a:lnTo>
                  <a:cubicBezTo>
                    <a:pt x="5406314" y="37585"/>
                    <a:pt x="5233501" y="41246"/>
                    <a:pt x="5060689" y="50208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7" name="Vapaamuotoinen: Muoto 36">
              <a:extLst>
                <a:ext uri="{FF2B5EF4-FFF2-40B4-BE49-F238E27FC236}">
                  <a16:creationId xmlns:a16="http://schemas.microsoft.com/office/drawing/2014/main" id="{9544D780-EDC9-C6A0-BAEC-EEA9F0214063}"/>
                </a:ext>
              </a:extLst>
            </p:cNvPr>
            <p:cNvSpPr/>
            <p:nvPr/>
          </p:nvSpPr>
          <p:spPr>
            <a:xfrm>
              <a:off x="8617535" y="4960"/>
              <a:ext cx="1310653" cy="6854555"/>
            </a:xfrm>
            <a:custGeom>
              <a:avLst/>
              <a:gdLst>
                <a:gd name="connsiteX0" fmla="*/ 679391 w 1310653"/>
                <a:gd name="connsiteY0" fmla="*/ 5597879 h 6854555"/>
                <a:gd name="connsiteX1" fmla="*/ 662603 w 1310653"/>
                <a:gd name="connsiteY1" fmla="*/ 5555842 h 6854555"/>
                <a:gd name="connsiteX2" fmla="*/ 662603 w 1310653"/>
                <a:gd name="connsiteY2" fmla="*/ 5555842 h 6854555"/>
                <a:gd name="connsiteX3" fmla="*/ 464922 w 1310653"/>
                <a:gd name="connsiteY3" fmla="*/ 5000419 h 6854555"/>
                <a:gd name="connsiteX4" fmla="*/ 464291 w 1310653"/>
                <a:gd name="connsiteY4" fmla="*/ 4998527 h 6854555"/>
                <a:gd name="connsiteX5" fmla="*/ 434500 w 1310653"/>
                <a:gd name="connsiteY5" fmla="*/ 4902213 h 6854555"/>
                <a:gd name="connsiteX6" fmla="*/ 431597 w 1310653"/>
                <a:gd name="connsiteY6" fmla="*/ 4892872 h 6854555"/>
                <a:gd name="connsiteX7" fmla="*/ 422129 w 1310653"/>
                <a:gd name="connsiteY7" fmla="*/ 4861187 h 6854555"/>
                <a:gd name="connsiteX8" fmla="*/ 420741 w 1310653"/>
                <a:gd name="connsiteY8" fmla="*/ 4861187 h 6854555"/>
                <a:gd name="connsiteX9" fmla="*/ 412662 w 1310653"/>
                <a:gd name="connsiteY9" fmla="*/ 4833161 h 6854555"/>
                <a:gd name="connsiteX10" fmla="*/ 413671 w 1310653"/>
                <a:gd name="connsiteY10" fmla="*/ 4833161 h 6854555"/>
                <a:gd name="connsiteX11" fmla="*/ 397136 w 1310653"/>
                <a:gd name="connsiteY11" fmla="*/ 4776483 h 6854555"/>
                <a:gd name="connsiteX12" fmla="*/ 397136 w 1310653"/>
                <a:gd name="connsiteY12" fmla="*/ 4775601 h 6854555"/>
                <a:gd name="connsiteX13" fmla="*/ 229751 w 1310653"/>
                <a:gd name="connsiteY13" fmla="*/ 4086875 h 6854555"/>
                <a:gd name="connsiteX14" fmla="*/ 227731 w 1310653"/>
                <a:gd name="connsiteY14" fmla="*/ 747266 h 6854555"/>
                <a:gd name="connsiteX15" fmla="*/ 414429 w 1310653"/>
                <a:gd name="connsiteY15" fmla="*/ -1924 h 6854555"/>
                <a:gd name="connsiteX16" fmla="*/ 343487 w 1310653"/>
                <a:gd name="connsiteY16" fmla="*/ -1924 h 6854555"/>
                <a:gd name="connsiteX17" fmla="*/ 253483 w 1310653"/>
                <a:gd name="connsiteY17" fmla="*/ 4469487 h 6854555"/>
                <a:gd name="connsiteX18" fmla="*/ 361537 w 1310653"/>
                <a:gd name="connsiteY18" fmla="*/ 4860808 h 6854555"/>
                <a:gd name="connsiteX19" fmla="*/ 363810 w 1310653"/>
                <a:gd name="connsiteY19" fmla="*/ 4868254 h 6854555"/>
                <a:gd name="connsiteX20" fmla="*/ 374034 w 1310653"/>
                <a:gd name="connsiteY20" fmla="*/ 4901707 h 6854555"/>
                <a:gd name="connsiteX21" fmla="*/ 382239 w 1310653"/>
                <a:gd name="connsiteY21" fmla="*/ 4928341 h 6854555"/>
                <a:gd name="connsiteX22" fmla="*/ 1253244 w 1310653"/>
                <a:gd name="connsiteY22" fmla="*/ 6852632 h 6854555"/>
                <a:gd name="connsiteX23" fmla="*/ 1310175 w 1310653"/>
                <a:gd name="connsiteY23" fmla="*/ 6852632 h 6854555"/>
                <a:gd name="connsiteX24" fmla="*/ 679391 w 1310653"/>
                <a:gd name="connsiteY24" fmla="*/ 5597879 h 6854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310653" h="6854555">
                  <a:moveTo>
                    <a:pt x="679391" y="5597879"/>
                  </a:moveTo>
                  <a:cubicBezTo>
                    <a:pt x="673711" y="5583869"/>
                    <a:pt x="668156" y="5569855"/>
                    <a:pt x="662603" y="5555842"/>
                  </a:cubicBezTo>
                  <a:lnTo>
                    <a:pt x="662603" y="5555842"/>
                  </a:lnTo>
                  <a:cubicBezTo>
                    <a:pt x="590270" y="5372805"/>
                    <a:pt x="524377" y="5187623"/>
                    <a:pt x="464922" y="5000419"/>
                  </a:cubicBezTo>
                  <a:cubicBezTo>
                    <a:pt x="464796" y="4999790"/>
                    <a:pt x="464543" y="4999158"/>
                    <a:pt x="464291" y="4998527"/>
                  </a:cubicBezTo>
                  <a:cubicBezTo>
                    <a:pt x="454193" y="4966463"/>
                    <a:pt x="444094" y="4934400"/>
                    <a:pt x="434500" y="4902213"/>
                  </a:cubicBezTo>
                  <a:cubicBezTo>
                    <a:pt x="433491" y="4899057"/>
                    <a:pt x="432480" y="4896027"/>
                    <a:pt x="431597" y="4892872"/>
                  </a:cubicBezTo>
                  <a:cubicBezTo>
                    <a:pt x="428441" y="4882267"/>
                    <a:pt x="425159" y="4871789"/>
                    <a:pt x="422129" y="4861187"/>
                  </a:cubicBezTo>
                  <a:lnTo>
                    <a:pt x="420741" y="4861187"/>
                  </a:lnTo>
                  <a:cubicBezTo>
                    <a:pt x="417964" y="4851846"/>
                    <a:pt x="415312" y="4842502"/>
                    <a:pt x="412662" y="4833161"/>
                  </a:cubicBezTo>
                  <a:lnTo>
                    <a:pt x="413671" y="4833161"/>
                  </a:lnTo>
                  <a:cubicBezTo>
                    <a:pt x="407991" y="4814352"/>
                    <a:pt x="402563" y="4795291"/>
                    <a:pt x="397136" y="4776483"/>
                  </a:cubicBezTo>
                  <a:cubicBezTo>
                    <a:pt x="397136" y="4776230"/>
                    <a:pt x="397136" y="4775854"/>
                    <a:pt x="397136" y="4775601"/>
                  </a:cubicBezTo>
                  <a:cubicBezTo>
                    <a:pt x="331873" y="4548383"/>
                    <a:pt x="276079" y="4318763"/>
                    <a:pt x="229751" y="4086875"/>
                  </a:cubicBezTo>
                  <a:cubicBezTo>
                    <a:pt x="8591" y="2984738"/>
                    <a:pt x="7835" y="1849656"/>
                    <a:pt x="227731" y="747266"/>
                  </a:cubicBezTo>
                  <a:cubicBezTo>
                    <a:pt x="278224" y="494801"/>
                    <a:pt x="340457" y="245114"/>
                    <a:pt x="414429" y="-1924"/>
                  </a:cubicBezTo>
                  <a:lnTo>
                    <a:pt x="343487" y="-1924"/>
                  </a:lnTo>
                  <a:cubicBezTo>
                    <a:pt x="-82295" y="1454168"/>
                    <a:pt x="-113350" y="2997361"/>
                    <a:pt x="253483" y="4469487"/>
                  </a:cubicBezTo>
                  <a:cubicBezTo>
                    <a:pt x="286429" y="4600894"/>
                    <a:pt x="322532" y="4731420"/>
                    <a:pt x="361537" y="4860808"/>
                  </a:cubicBezTo>
                  <a:cubicBezTo>
                    <a:pt x="361537" y="4863332"/>
                    <a:pt x="362927" y="4865730"/>
                    <a:pt x="363810" y="4868254"/>
                  </a:cubicBezTo>
                  <a:cubicBezTo>
                    <a:pt x="367092" y="4879490"/>
                    <a:pt x="370501" y="4890597"/>
                    <a:pt x="374034" y="4901707"/>
                  </a:cubicBezTo>
                  <a:cubicBezTo>
                    <a:pt x="376686" y="4910669"/>
                    <a:pt x="379463" y="4919505"/>
                    <a:pt x="382239" y="4928341"/>
                  </a:cubicBezTo>
                  <a:cubicBezTo>
                    <a:pt x="592291" y="5603179"/>
                    <a:pt x="884898" y="6249493"/>
                    <a:pt x="1253244" y="6852632"/>
                  </a:cubicBezTo>
                  <a:lnTo>
                    <a:pt x="1310175" y="6852632"/>
                  </a:lnTo>
                  <a:cubicBezTo>
                    <a:pt x="1065284" y="6452725"/>
                    <a:pt x="854349" y="6033002"/>
                    <a:pt x="679391" y="5597879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8" name="Vapaamuotoinen: Muoto 37">
              <a:extLst>
                <a:ext uri="{FF2B5EF4-FFF2-40B4-BE49-F238E27FC236}">
                  <a16:creationId xmlns:a16="http://schemas.microsoft.com/office/drawing/2014/main" id="{5E6E0946-5602-1681-3A7F-CE021B9EECD4}"/>
                </a:ext>
              </a:extLst>
            </p:cNvPr>
            <p:cNvSpPr/>
            <p:nvPr/>
          </p:nvSpPr>
          <p:spPr>
            <a:xfrm>
              <a:off x="9030549" y="4838279"/>
              <a:ext cx="9467" cy="28023"/>
            </a:xfrm>
            <a:custGeom>
              <a:avLst/>
              <a:gdLst>
                <a:gd name="connsiteX0" fmla="*/ 530 w 9467"/>
                <a:gd name="connsiteY0" fmla="*/ -1924 h 28023"/>
                <a:gd name="connsiteX1" fmla="*/ -479 w 9467"/>
                <a:gd name="connsiteY1" fmla="*/ -1924 h 28023"/>
                <a:gd name="connsiteX2" fmla="*/ 7600 w 9467"/>
                <a:gd name="connsiteY2" fmla="*/ 26099 h 28023"/>
                <a:gd name="connsiteX3" fmla="*/ 8988 w 9467"/>
                <a:gd name="connsiteY3" fmla="*/ 26099 h 28023"/>
                <a:gd name="connsiteX4" fmla="*/ 530 w 9467"/>
                <a:gd name="connsiteY4" fmla="*/ -1924 h 28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67" h="28023">
                  <a:moveTo>
                    <a:pt x="530" y="-1924"/>
                  </a:moveTo>
                  <a:lnTo>
                    <a:pt x="-479" y="-1924"/>
                  </a:lnTo>
                  <a:cubicBezTo>
                    <a:pt x="2171" y="7417"/>
                    <a:pt x="4823" y="16758"/>
                    <a:pt x="7600" y="26099"/>
                  </a:cubicBezTo>
                  <a:lnTo>
                    <a:pt x="8988" y="26099"/>
                  </a:lnTo>
                  <a:cubicBezTo>
                    <a:pt x="6085" y="17643"/>
                    <a:pt x="2803" y="8049"/>
                    <a:pt x="530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39" name="Vapaamuotoinen: Muoto 38">
              <a:extLst>
                <a:ext uri="{FF2B5EF4-FFF2-40B4-BE49-F238E27FC236}">
                  <a16:creationId xmlns:a16="http://schemas.microsoft.com/office/drawing/2014/main" id="{FBC8A880-8ED5-E05F-03BF-595CFD700C6F}"/>
                </a:ext>
              </a:extLst>
            </p:cNvPr>
            <p:cNvSpPr/>
            <p:nvPr/>
          </p:nvSpPr>
          <p:spPr>
            <a:xfrm>
              <a:off x="8617535" y="4330"/>
              <a:ext cx="1310653" cy="6854554"/>
            </a:xfrm>
            <a:custGeom>
              <a:avLst/>
              <a:gdLst>
                <a:gd name="connsiteX0" fmla="*/ 679391 w 1310653"/>
                <a:gd name="connsiteY0" fmla="*/ 5598509 h 6854554"/>
                <a:gd name="connsiteX1" fmla="*/ 662603 w 1310653"/>
                <a:gd name="connsiteY1" fmla="*/ 5556472 h 6854554"/>
                <a:gd name="connsiteX2" fmla="*/ 662603 w 1310653"/>
                <a:gd name="connsiteY2" fmla="*/ 5556472 h 6854554"/>
                <a:gd name="connsiteX3" fmla="*/ 464922 w 1310653"/>
                <a:gd name="connsiteY3" fmla="*/ 5001049 h 6854554"/>
                <a:gd name="connsiteX4" fmla="*/ 464291 w 1310653"/>
                <a:gd name="connsiteY4" fmla="*/ 4999157 h 6854554"/>
                <a:gd name="connsiteX5" fmla="*/ 434500 w 1310653"/>
                <a:gd name="connsiteY5" fmla="*/ 4902843 h 6854554"/>
                <a:gd name="connsiteX6" fmla="*/ 431597 w 1310653"/>
                <a:gd name="connsiteY6" fmla="*/ 4893502 h 6854554"/>
                <a:gd name="connsiteX7" fmla="*/ 422129 w 1310653"/>
                <a:gd name="connsiteY7" fmla="*/ 4861817 h 6854554"/>
                <a:gd name="connsiteX8" fmla="*/ 413671 w 1310653"/>
                <a:gd name="connsiteY8" fmla="*/ 4833162 h 6854554"/>
                <a:gd name="connsiteX9" fmla="*/ 397136 w 1310653"/>
                <a:gd name="connsiteY9" fmla="*/ 4776484 h 6854554"/>
                <a:gd name="connsiteX10" fmla="*/ 397136 w 1310653"/>
                <a:gd name="connsiteY10" fmla="*/ 4775600 h 6854554"/>
                <a:gd name="connsiteX11" fmla="*/ 229751 w 1310653"/>
                <a:gd name="connsiteY11" fmla="*/ 4086874 h 6854554"/>
                <a:gd name="connsiteX12" fmla="*/ 227731 w 1310653"/>
                <a:gd name="connsiteY12" fmla="*/ 747266 h 6854554"/>
                <a:gd name="connsiteX13" fmla="*/ 414429 w 1310653"/>
                <a:gd name="connsiteY13" fmla="*/ -1924 h 6854554"/>
                <a:gd name="connsiteX14" fmla="*/ 343487 w 1310653"/>
                <a:gd name="connsiteY14" fmla="*/ -1924 h 6854554"/>
                <a:gd name="connsiteX15" fmla="*/ 253483 w 1310653"/>
                <a:gd name="connsiteY15" fmla="*/ 4469486 h 6854554"/>
                <a:gd name="connsiteX16" fmla="*/ 361537 w 1310653"/>
                <a:gd name="connsiteY16" fmla="*/ 4860807 h 6854554"/>
                <a:gd name="connsiteX17" fmla="*/ 363810 w 1310653"/>
                <a:gd name="connsiteY17" fmla="*/ 4868255 h 6854554"/>
                <a:gd name="connsiteX18" fmla="*/ 374034 w 1310653"/>
                <a:gd name="connsiteY18" fmla="*/ 4901706 h 6854554"/>
                <a:gd name="connsiteX19" fmla="*/ 382239 w 1310653"/>
                <a:gd name="connsiteY19" fmla="*/ 4928339 h 6854554"/>
                <a:gd name="connsiteX20" fmla="*/ 1253244 w 1310653"/>
                <a:gd name="connsiteY20" fmla="*/ 6852631 h 6854554"/>
                <a:gd name="connsiteX21" fmla="*/ 1310175 w 1310653"/>
                <a:gd name="connsiteY21" fmla="*/ 6852631 h 6854554"/>
                <a:gd name="connsiteX22" fmla="*/ 679391 w 1310653"/>
                <a:gd name="connsiteY22" fmla="*/ 5598509 h 6854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10653" h="6854554">
                  <a:moveTo>
                    <a:pt x="679391" y="5598509"/>
                  </a:moveTo>
                  <a:cubicBezTo>
                    <a:pt x="673711" y="5584499"/>
                    <a:pt x="668156" y="5570486"/>
                    <a:pt x="662603" y="5556472"/>
                  </a:cubicBezTo>
                  <a:lnTo>
                    <a:pt x="662603" y="5556472"/>
                  </a:lnTo>
                  <a:cubicBezTo>
                    <a:pt x="590270" y="5373435"/>
                    <a:pt x="524377" y="5188253"/>
                    <a:pt x="464922" y="5001049"/>
                  </a:cubicBezTo>
                  <a:cubicBezTo>
                    <a:pt x="464796" y="5000421"/>
                    <a:pt x="464543" y="4999789"/>
                    <a:pt x="464291" y="4999157"/>
                  </a:cubicBezTo>
                  <a:cubicBezTo>
                    <a:pt x="454193" y="4967093"/>
                    <a:pt x="444094" y="4935030"/>
                    <a:pt x="434500" y="4902843"/>
                  </a:cubicBezTo>
                  <a:cubicBezTo>
                    <a:pt x="433491" y="4899687"/>
                    <a:pt x="432480" y="4896658"/>
                    <a:pt x="431597" y="4893502"/>
                  </a:cubicBezTo>
                  <a:cubicBezTo>
                    <a:pt x="428441" y="4882897"/>
                    <a:pt x="425159" y="4872419"/>
                    <a:pt x="422129" y="4861817"/>
                  </a:cubicBezTo>
                  <a:cubicBezTo>
                    <a:pt x="419100" y="4851213"/>
                    <a:pt x="416449" y="4842756"/>
                    <a:pt x="413671" y="4833162"/>
                  </a:cubicBezTo>
                  <a:cubicBezTo>
                    <a:pt x="407991" y="4814354"/>
                    <a:pt x="402563" y="4795293"/>
                    <a:pt x="397136" y="4776484"/>
                  </a:cubicBezTo>
                  <a:cubicBezTo>
                    <a:pt x="397136" y="4776231"/>
                    <a:pt x="397136" y="4775852"/>
                    <a:pt x="397136" y="4775600"/>
                  </a:cubicBezTo>
                  <a:cubicBezTo>
                    <a:pt x="331873" y="4548381"/>
                    <a:pt x="276079" y="4318765"/>
                    <a:pt x="229751" y="4086874"/>
                  </a:cubicBezTo>
                  <a:cubicBezTo>
                    <a:pt x="8591" y="2984737"/>
                    <a:pt x="7835" y="1849654"/>
                    <a:pt x="227731" y="747266"/>
                  </a:cubicBezTo>
                  <a:cubicBezTo>
                    <a:pt x="278224" y="494801"/>
                    <a:pt x="340457" y="245112"/>
                    <a:pt x="414429" y="-1924"/>
                  </a:cubicBezTo>
                  <a:lnTo>
                    <a:pt x="343487" y="-1924"/>
                  </a:lnTo>
                  <a:cubicBezTo>
                    <a:pt x="-82295" y="1454295"/>
                    <a:pt x="-113350" y="2997360"/>
                    <a:pt x="253483" y="4469486"/>
                  </a:cubicBezTo>
                  <a:cubicBezTo>
                    <a:pt x="286429" y="4600893"/>
                    <a:pt x="322532" y="4731418"/>
                    <a:pt x="361537" y="4860807"/>
                  </a:cubicBezTo>
                  <a:cubicBezTo>
                    <a:pt x="361537" y="4863331"/>
                    <a:pt x="362927" y="4865728"/>
                    <a:pt x="363810" y="4868255"/>
                  </a:cubicBezTo>
                  <a:cubicBezTo>
                    <a:pt x="367092" y="4879489"/>
                    <a:pt x="370501" y="4890596"/>
                    <a:pt x="374034" y="4901706"/>
                  </a:cubicBezTo>
                  <a:cubicBezTo>
                    <a:pt x="376686" y="4910668"/>
                    <a:pt x="379463" y="4919503"/>
                    <a:pt x="382239" y="4928339"/>
                  </a:cubicBezTo>
                  <a:cubicBezTo>
                    <a:pt x="592291" y="5603181"/>
                    <a:pt x="884898" y="6249491"/>
                    <a:pt x="1253244" y="6852631"/>
                  </a:cubicBezTo>
                  <a:lnTo>
                    <a:pt x="1310175" y="6852631"/>
                  </a:lnTo>
                  <a:cubicBezTo>
                    <a:pt x="1065284" y="6452850"/>
                    <a:pt x="854349" y="6033379"/>
                    <a:pt x="679391" y="5598509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0" name="Vapaamuotoinen: Muoto 39">
              <a:extLst>
                <a:ext uri="{FF2B5EF4-FFF2-40B4-BE49-F238E27FC236}">
                  <a16:creationId xmlns:a16="http://schemas.microsoft.com/office/drawing/2014/main" id="{48FD01E9-6994-BC06-D826-F320EBCDF73E}"/>
                </a:ext>
              </a:extLst>
            </p:cNvPr>
            <p:cNvSpPr/>
            <p:nvPr/>
          </p:nvSpPr>
          <p:spPr>
            <a:xfrm>
              <a:off x="12158970" y="640793"/>
              <a:ext cx="50493" cy="30801"/>
            </a:xfrm>
            <a:custGeom>
              <a:avLst/>
              <a:gdLst>
                <a:gd name="connsiteX0" fmla="*/ 9747 w 50493"/>
                <a:gd name="connsiteY0" fmla="*/ -1924 h 30801"/>
                <a:gd name="connsiteX1" fmla="*/ -479 w 50493"/>
                <a:gd name="connsiteY1" fmla="*/ 27614 h 30801"/>
                <a:gd name="connsiteX2" fmla="*/ 50014 w 50493"/>
                <a:gd name="connsiteY2" fmla="*/ 28878 h 30801"/>
                <a:gd name="connsiteX3" fmla="*/ 9747 w 50493"/>
                <a:gd name="connsiteY3" fmla="*/ -1924 h 30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493" h="30801">
                  <a:moveTo>
                    <a:pt x="9747" y="-1924"/>
                  </a:moveTo>
                  <a:cubicBezTo>
                    <a:pt x="6464" y="7923"/>
                    <a:pt x="3056" y="17769"/>
                    <a:pt x="-479" y="27614"/>
                  </a:cubicBezTo>
                  <a:cubicBezTo>
                    <a:pt x="16185" y="27614"/>
                    <a:pt x="32847" y="27614"/>
                    <a:pt x="50014" y="28878"/>
                  </a:cubicBezTo>
                  <a:cubicBezTo>
                    <a:pt x="36129" y="18652"/>
                    <a:pt x="22875" y="8428"/>
                    <a:pt x="9747" y="-1924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1" name="Vapaamuotoinen: Muoto 40">
              <a:extLst>
                <a:ext uri="{FF2B5EF4-FFF2-40B4-BE49-F238E27FC236}">
                  <a16:creationId xmlns:a16="http://schemas.microsoft.com/office/drawing/2014/main" id="{FC6393F0-F81F-0924-2069-9DD6182B9D37}"/>
                </a:ext>
              </a:extLst>
            </p:cNvPr>
            <p:cNvSpPr/>
            <p:nvPr/>
          </p:nvSpPr>
          <p:spPr>
            <a:xfrm>
              <a:off x="11488928" y="3192"/>
              <a:ext cx="764842" cy="728362"/>
            </a:xfrm>
            <a:custGeom>
              <a:avLst/>
              <a:gdLst>
                <a:gd name="connsiteX0" fmla="*/ 738108 w 764842"/>
                <a:gd name="connsiteY0" fmla="*/ 680111 h 728362"/>
                <a:gd name="connsiteX1" fmla="*/ 719426 w 764842"/>
                <a:gd name="connsiteY1" fmla="*/ 666099 h 728362"/>
                <a:gd name="connsiteX2" fmla="*/ 679662 w 764842"/>
                <a:gd name="connsiteY2" fmla="*/ 635298 h 728362"/>
                <a:gd name="connsiteX3" fmla="*/ 649619 w 764842"/>
                <a:gd name="connsiteY3" fmla="*/ 611441 h 728362"/>
                <a:gd name="connsiteX4" fmla="*/ 63899 w 764842"/>
                <a:gd name="connsiteY4" fmla="*/ -1924 h 728362"/>
                <a:gd name="connsiteX5" fmla="*/ -479 w 764842"/>
                <a:gd name="connsiteY5" fmla="*/ -1924 h 728362"/>
                <a:gd name="connsiteX6" fmla="*/ 549264 w 764842"/>
                <a:gd name="connsiteY6" fmla="*/ 591369 h 728362"/>
                <a:gd name="connsiteX7" fmla="*/ 640404 w 764842"/>
                <a:gd name="connsiteY7" fmla="*/ 664837 h 728362"/>
                <a:gd name="connsiteX8" fmla="*/ 649619 w 764842"/>
                <a:gd name="connsiteY8" fmla="*/ 672032 h 728362"/>
                <a:gd name="connsiteX9" fmla="*/ 663378 w 764842"/>
                <a:gd name="connsiteY9" fmla="*/ 682635 h 728362"/>
                <a:gd name="connsiteX10" fmla="*/ 684206 w 764842"/>
                <a:gd name="connsiteY10" fmla="*/ 698414 h 728362"/>
                <a:gd name="connsiteX11" fmla="*/ 722076 w 764842"/>
                <a:gd name="connsiteY11" fmla="*/ 726439 h 728362"/>
                <a:gd name="connsiteX12" fmla="*/ 731543 w 764842"/>
                <a:gd name="connsiteY12" fmla="*/ 699172 h 728362"/>
                <a:gd name="connsiteX13" fmla="*/ 764364 w 764842"/>
                <a:gd name="connsiteY13" fmla="*/ 700055 h 728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64842" h="728362">
                  <a:moveTo>
                    <a:pt x="738108" y="680111"/>
                  </a:moveTo>
                  <a:lnTo>
                    <a:pt x="719426" y="666099"/>
                  </a:lnTo>
                  <a:cubicBezTo>
                    <a:pt x="706044" y="655874"/>
                    <a:pt x="692791" y="645650"/>
                    <a:pt x="679662" y="635298"/>
                  </a:cubicBezTo>
                  <a:cubicBezTo>
                    <a:pt x="669563" y="627471"/>
                    <a:pt x="659592" y="619519"/>
                    <a:pt x="649619" y="611441"/>
                  </a:cubicBezTo>
                  <a:cubicBezTo>
                    <a:pt x="428459" y="433452"/>
                    <a:pt x="231536" y="227188"/>
                    <a:pt x="63899" y="-1924"/>
                  </a:cubicBezTo>
                  <a:lnTo>
                    <a:pt x="-479" y="-1924"/>
                  </a:lnTo>
                  <a:cubicBezTo>
                    <a:pt x="157564" y="217847"/>
                    <a:pt x="342243" y="417043"/>
                    <a:pt x="549264" y="591369"/>
                  </a:cubicBezTo>
                  <a:cubicBezTo>
                    <a:pt x="579181" y="616616"/>
                    <a:pt x="609602" y="641105"/>
                    <a:pt x="640404" y="664837"/>
                  </a:cubicBezTo>
                  <a:lnTo>
                    <a:pt x="649619" y="672032"/>
                  </a:lnTo>
                  <a:lnTo>
                    <a:pt x="663378" y="682635"/>
                  </a:lnTo>
                  <a:cubicBezTo>
                    <a:pt x="670195" y="687937"/>
                    <a:pt x="677138" y="693113"/>
                    <a:pt x="684206" y="698414"/>
                  </a:cubicBezTo>
                  <a:cubicBezTo>
                    <a:pt x="696830" y="707881"/>
                    <a:pt x="709453" y="717223"/>
                    <a:pt x="722076" y="726439"/>
                  </a:cubicBezTo>
                  <a:lnTo>
                    <a:pt x="731543" y="699172"/>
                  </a:lnTo>
                  <a:cubicBezTo>
                    <a:pt x="742526" y="699172"/>
                    <a:pt x="753381" y="699172"/>
                    <a:pt x="764364" y="700055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2" name="Vapaamuotoinen: Muoto 41">
              <a:extLst>
                <a:ext uri="{FF2B5EF4-FFF2-40B4-BE49-F238E27FC236}">
                  <a16:creationId xmlns:a16="http://schemas.microsoft.com/office/drawing/2014/main" id="{D7012E85-AD27-6528-80C8-FF5F84D76E88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  <p:sp>
          <p:nvSpPr>
            <p:cNvPr id="43" name="Vapaamuotoinen: Muoto 42">
              <a:extLst>
                <a:ext uri="{FF2B5EF4-FFF2-40B4-BE49-F238E27FC236}">
                  <a16:creationId xmlns:a16="http://schemas.microsoft.com/office/drawing/2014/main" id="{1B0BF348-FD47-57FD-0AEB-3A6C6C96546B}"/>
                </a:ext>
              </a:extLst>
            </p:cNvPr>
            <p:cNvSpPr/>
            <p:nvPr/>
          </p:nvSpPr>
          <p:spPr>
            <a:xfrm>
              <a:off x="8843085" y="670603"/>
              <a:ext cx="3410812" cy="6187269"/>
            </a:xfrm>
            <a:custGeom>
              <a:avLst/>
              <a:gdLst>
                <a:gd name="connsiteX0" fmla="*/ 3383951 w 3410812"/>
                <a:gd name="connsiteY0" fmla="*/ 12700 h 6187269"/>
                <a:gd name="connsiteX1" fmla="*/ 3410333 w 3410812"/>
                <a:gd name="connsiteY1" fmla="*/ 32393 h 6187269"/>
                <a:gd name="connsiteX2" fmla="*/ 3377513 w 3410812"/>
                <a:gd name="connsiteY2" fmla="*/ 31509 h 6187269"/>
                <a:gd name="connsiteX3" fmla="*/ 3330050 w 3410812"/>
                <a:gd name="connsiteY3" fmla="*/ 30752 h 6187269"/>
                <a:gd name="connsiteX4" fmla="*/ 3303794 w 3410812"/>
                <a:gd name="connsiteY4" fmla="*/ 30752 h 6187269"/>
                <a:gd name="connsiteX5" fmla="*/ 3295588 w 3410812"/>
                <a:gd name="connsiteY5" fmla="*/ 30752 h 6187269"/>
                <a:gd name="connsiteX6" fmla="*/ 3136788 w 3410812"/>
                <a:gd name="connsiteY6" fmla="*/ 35044 h 6187269"/>
                <a:gd name="connsiteX7" fmla="*/ 68706 w 3410812"/>
                <a:gd name="connsiteY7" fmla="*/ 3457333 h 6187269"/>
                <a:gd name="connsiteX8" fmla="*/ 171206 w 3410812"/>
                <a:gd name="connsiteY8" fmla="*/ 4108441 h 6187269"/>
                <a:gd name="connsiteX9" fmla="*/ 171206 w 3410812"/>
                <a:gd name="connsiteY9" fmla="*/ 4109326 h 6187269"/>
                <a:gd name="connsiteX10" fmla="*/ 186733 w 3410812"/>
                <a:gd name="connsiteY10" fmla="*/ 4166636 h 6187269"/>
                <a:gd name="connsiteX11" fmla="*/ 194812 w 3410812"/>
                <a:gd name="connsiteY11" fmla="*/ 4194659 h 6187269"/>
                <a:gd name="connsiteX12" fmla="*/ 203523 w 3410812"/>
                <a:gd name="connsiteY12" fmla="*/ 4223946 h 6187269"/>
                <a:gd name="connsiteX13" fmla="*/ 204532 w 3410812"/>
                <a:gd name="connsiteY13" fmla="*/ 4227228 h 6187269"/>
                <a:gd name="connsiteX14" fmla="*/ 207182 w 3410812"/>
                <a:gd name="connsiteY14" fmla="*/ 4235559 h 6187269"/>
                <a:gd name="connsiteX15" fmla="*/ 238363 w 3410812"/>
                <a:gd name="connsiteY15" fmla="*/ 4331999 h 6187269"/>
                <a:gd name="connsiteX16" fmla="*/ 238993 w 3410812"/>
                <a:gd name="connsiteY16" fmla="*/ 4333894 h 6187269"/>
                <a:gd name="connsiteX17" fmla="*/ 1345801 w 3410812"/>
                <a:gd name="connsiteY17" fmla="*/ 5866609 h 6187269"/>
                <a:gd name="connsiteX18" fmla="*/ 1766281 w 3410812"/>
                <a:gd name="connsiteY18" fmla="*/ 6136872 h 6187269"/>
                <a:gd name="connsiteX19" fmla="*/ 1860955 w 3410812"/>
                <a:gd name="connsiteY19" fmla="*/ 6185346 h 6187269"/>
                <a:gd name="connsiteX20" fmla="*/ 1811094 w 3410812"/>
                <a:gd name="connsiteY20" fmla="*/ 6185346 h 6187269"/>
                <a:gd name="connsiteX21" fmla="*/ 1294297 w 3410812"/>
                <a:gd name="connsiteY21" fmla="*/ 5863706 h 6187269"/>
                <a:gd name="connsiteX22" fmla="*/ 930116 w 3410812"/>
                <a:gd name="connsiteY22" fmla="*/ 5541813 h 6187269"/>
                <a:gd name="connsiteX23" fmla="*/ 436800 w 3410812"/>
                <a:gd name="connsiteY23" fmla="*/ 4890073 h 6187269"/>
                <a:gd name="connsiteX24" fmla="*/ 436800 w 3410812"/>
                <a:gd name="connsiteY24" fmla="*/ 4890073 h 6187269"/>
                <a:gd name="connsiteX25" fmla="*/ 157574 w 3410812"/>
                <a:gd name="connsiteY25" fmla="*/ 4260426 h 6187269"/>
                <a:gd name="connsiteX26" fmla="*/ 149495 w 3410812"/>
                <a:gd name="connsiteY26" fmla="*/ 4235180 h 6187269"/>
                <a:gd name="connsiteX27" fmla="*/ 138892 w 3410812"/>
                <a:gd name="connsiteY27" fmla="*/ 4200971 h 6187269"/>
                <a:gd name="connsiteX28" fmla="*/ 136871 w 3410812"/>
                <a:gd name="connsiteY28" fmla="*/ 4194280 h 6187269"/>
                <a:gd name="connsiteX29" fmla="*/ 3695 w 3410812"/>
                <a:gd name="connsiteY29" fmla="*/ 3420474 h 6187269"/>
                <a:gd name="connsiteX30" fmla="*/ 3095384 w 3410812"/>
                <a:gd name="connsiteY30" fmla="*/ 2223 h 6187269"/>
                <a:gd name="connsiteX31" fmla="*/ 3285742 w 3410812"/>
                <a:gd name="connsiteY31" fmla="*/ -1817 h 6187269"/>
                <a:gd name="connsiteX32" fmla="*/ 3314776 w 3410812"/>
                <a:gd name="connsiteY32" fmla="*/ -1817 h 6187269"/>
                <a:gd name="connsiteX33" fmla="*/ 3365269 w 3410812"/>
                <a:gd name="connsiteY33" fmla="*/ -555 h 6187269"/>
                <a:gd name="connsiteX34" fmla="*/ 3388495 w 3410812"/>
                <a:gd name="connsiteY34" fmla="*/ 330 h 6187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10812" h="6187269">
                  <a:moveTo>
                    <a:pt x="3383951" y="12700"/>
                  </a:moveTo>
                  <a:lnTo>
                    <a:pt x="3410333" y="32393"/>
                  </a:lnTo>
                  <a:cubicBezTo>
                    <a:pt x="3399351" y="32393"/>
                    <a:pt x="3388495" y="31635"/>
                    <a:pt x="3377513" y="31509"/>
                  </a:cubicBezTo>
                  <a:cubicBezTo>
                    <a:pt x="3361734" y="31509"/>
                    <a:pt x="3345955" y="30752"/>
                    <a:pt x="3330050" y="30752"/>
                  </a:cubicBezTo>
                  <a:cubicBezTo>
                    <a:pt x="3321340" y="30752"/>
                    <a:pt x="3312503" y="30752"/>
                    <a:pt x="3303794" y="30752"/>
                  </a:cubicBezTo>
                  <a:lnTo>
                    <a:pt x="3295588" y="30752"/>
                  </a:lnTo>
                  <a:cubicBezTo>
                    <a:pt x="3242698" y="30752"/>
                    <a:pt x="3189679" y="32140"/>
                    <a:pt x="3136788" y="35044"/>
                  </a:cubicBezTo>
                  <a:cubicBezTo>
                    <a:pt x="1344537" y="132874"/>
                    <a:pt x="-29125" y="1665083"/>
                    <a:pt x="68706" y="3457333"/>
                  </a:cubicBezTo>
                  <a:cubicBezTo>
                    <a:pt x="80697" y="3677232"/>
                    <a:pt x="115033" y="3895489"/>
                    <a:pt x="171206" y="4108441"/>
                  </a:cubicBezTo>
                  <a:cubicBezTo>
                    <a:pt x="171206" y="4108694"/>
                    <a:pt x="171206" y="4109073"/>
                    <a:pt x="171206" y="4109326"/>
                  </a:cubicBezTo>
                  <a:cubicBezTo>
                    <a:pt x="176130" y="4128514"/>
                    <a:pt x="181432" y="4147196"/>
                    <a:pt x="186733" y="4166636"/>
                  </a:cubicBezTo>
                  <a:cubicBezTo>
                    <a:pt x="189385" y="4175977"/>
                    <a:pt x="192035" y="4185318"/>
                    <a:pt x="194812" y="4194659"/>
                  </a:cubicBezTo>
                  <a:lnTo>
                    <a:pt x="203523" y="4223946"/>
                  </a:lnTo>
                  <a:lnTo>
                    <a:pt x="204532" y="4227228"/>
                  </a:lnTo>
                  <a:cubicBezTo>
                    <a:pt x="205415" y="4230005"/>
                    <a:pt x="206173" y="4232782"/>
                    <a:pt x="207182" y="4235559"/>
                  </a:cubicBezTo>
                  <a:cubicBezTo>
                    <a:pt x="217029" y="4267875"/>
                    <a:pt x="227506" y="4300062"/>
                    <a:pt x="238363" y="4331999"/>
                  </a:cubicBezTo>
                  <a:cubicBezTo>
                    <a:pt x="238614" y="4332631"/>
                    <a:pt x="238867" y="4333262"/>
                    <a:pt x="238993" y="4333894"/>
                  </a:cubicBezTo>
                  <a:cubicBezTo>
                    <a:pt x="448035" y="4943093"/>
                    <a:pt x="833295" y="5476552"/>
                    <a:pt x="1345801" y="5866609"/>
                  </a:cubicBezTo>
                  <a:cubicBezTo>
                    <a:pt x="1478471" y="5967848"/>
                    <a:pt x="1619093" y="6058229"/>
                    <a:pt x="1766281" y="6136872"/>
                  </a:cubicBezTo>
                  <a:cubicBezTo>
                    <a:pt x="1797586" y="6153662"/>
                    <a:pt x="1829144" y="6169820"/>
                    <a:pt x="1860955" y="6185346"/>
                  </a:cubicBezTo>
                  <a:lnTo>
                    <a:pt x="1811094" y="6185346"/>
                  </a:lnTo>
                  <a:cubicBezTo>
                    <a:pt x="1629445" y="6093954"/>
                    <a:pt x="1456507" y="5986277"/>
                    <a:pt x="1294297" y="5863706"/>
                  </a:cubicBezTo>
                  <a:cubicBezTo>
                    <a:pt x="1165288" y="5765370"/>
                    <a:pt x="1043473" y="5657820"/>
                    <a:pt x="930116" y="5541813"/>
                  </a:cubicBezTo>
                  <a:cubicBezTo>
                    <a:pt x="738747" y="5346279"/>
                    <a:pt x="573004" y="5127264"/>
                    <a:pt x="436800" y="4890073"/>
                  </a:cubicBezTo>
                  <a:lnTo>
                    <a:pt x="436800" y="4890073"/>
                  </a:lnTo>
                  <a:cubicBezTo>
                    <a:pt x="322054" y="4690501"/>
                    <a:pt x="228390" y="4479441"/>
                    <a:pt x="157574" y="4260426"/>
                  </a:cubicBezTo>
                  <a:cubicBezTo>
                    <a:pt x="154795" y="4251969"/>
                    <a:pt x="152019" y="4243383"/>
                    <a:pt x="149495" y="4235180"/>
                  </a:cubicBezTo>
                  <a:cubicBezTo>
                    <a:pt x="145833" y="4223820"/>
                    <a:pt x="142299" y="4212457"/>
                    <a:pt x="138892" y="4200971"/>
                  </a:cubicBezTo>
                  <a:cubicBezTo>
                    <a:pt x="138133" y="4198826"/>
                    <a:pt x="137502" y="4196552"/>
                    <a:pt x="136871" y="4194280"/>
                  </a:cubicBezTo>
                  <a:cubicBezTo>
                    <a:pt x="61006" y="3942700"/>
                    <a:pt x="16319" y="3682912"/>
                    <a:pt x="3695" y="3420474"/>
                  </a:cubicBezTo>
                  <a:cubicBezTo>
                    <a:pt x="-86561" y="1622797"/>
                    <a:pt x="1297706" y="92354"/>
                    <a:pt x="3095384" y="2223"/>
                  </a:cubicBezTo>
                  <a:cubicBezTo>
                    <a:pt x="3158753" y="-1059"/>
                    <a:pt x="3222247" y="-2321"/>
                    <a:pt x="3285742" y="-1817"/>
                  </a:cubicBezTo>
                  <a:lnTo>
                    <a:pt x="3314776" y="-1817"/>
                  </a:lnTo>
                  <a:cubicBezTo>
                    <a:pt x="3331438" y="-1817"/>
                    <a:pt x="3348102" y="-1817"/>
                    <a:pt x="3365269" y="-555"/>
                  </a:cubicBezTo>
                  <a:cubicBezTo>
                    <a:pt x="3372969" y="-555"/>
                    <a:pt x="3380795" y="-555"/>
                    <a:pt x="3388495" y="330"/>
                  </a:cubicBezTo>
                  <a:close/>
                </a:path>
              </a:pathLst>
            </a:custGeom>
            <a:grpFill/>
            <a:ln w="1262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i-FI"/>
            </a:p>
          </p:txBody>
        </p:sp>
      </p:grpSp>
      <p:sp>
        <p:nvSpPr>
          <p:cNvPr id="7" name="Subtitle 2">
            <a:extLst>
              <a:ext uri="{FF2B5EF4-FFF2-40B4-BE49-F238E27FC236}">
                <a16:creationId xmlns:a16="http://schemas.microsoft.com/office/drawing/2014/main" id="{9BC09BD6-2490-7843-B7CF-5122CC607A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96000" y="4500000"/>
            <a:ext cx="4052977" cy="721165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 b="1" cap="all" spc="1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Etunimi Sukunimi, nimike </a:t>
            </a:r>
            <a:br>
              <a:rPr lang="fi-FI"/>
            </a:br>
            <a:r>
              <a:rPr lang="fi-FI"/>
              <a:t>tilaisuuden nimi</a:t>
            </a:r>
            <a:br>
              <a:rPr lang="fi-FI"/>
            </a:br>
            <a:r>
              <a:rPr lang="fi-FI" err="1"/>
              <a:t>pp.kk.vvvv</a:t>
            </a:r>
            <a:endParaRPr lang="en-FI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2C1A845-53D6-7D47-85A8-5E6FE5496E4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75767" y="1936800"/>
            <a:ext cx="6840000" cy="2394000"/>
          </a:xfrm>
        </p:spPr>
        <p:txBody>
          <a:bodyPr lIns="0" anchor="b" anchorCtr="0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i-FI" noProof="0"/>
              <a:t>Anna esitykselle kuvaava otsikko, pituus 2–3 riviä</a:t>
            </a:r>
          </a:p>
        </p:txBody>
      </p:sp>
    </p:spTree>
    <p:extLst>
      <p:ext uri="{BB962C8B-B14F-4D97-AF65-F5344CB8AC3E}">
        <p14:creationId xmlns:p14="http://schemas.microsoft.com/office/powerpoint/2010/main" val="25785406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82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8DBB-6272-944F-B9E8-7AE4F2161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10888566" cy="108000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/>
              <a:t>Tekstisivu, yksipalstainen</a:t>
            </a:r>
            <a:br>
              <a:rPr lang="fi-FI"/>
            </a:br>
            <a:r>
              <a:rPr lang="fi-FI"/>
              <a:t>Otsikon pituus korkeintaan kaksi riviä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28FCC-7C53-BF4F-8644-0DFBEBB49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2" y="1944000"/>
            <a:ext cx="10871108" cy="379792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ED0AC-77B1-6248-B697-D536E229D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12DA-AB31-2E4E-892B-5ABEBE080522}" type="datetime1">
              <a:rPr lang="fi-FI" noProof="0" smtClean="0"/>
              <a:t>19.12.2025</a:t>
            </a:fld>
            <a:endParaRPr lang="fi-FI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6312B-4515-D74A-B7E1-30150026C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EF686-0FF2-0449-A03C-BAE80CE40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7CD1C137-87C0-4E4B-8573-EDFCC21A7E6F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9502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, sini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38DBB-6272-944F-B9E8-7AE4F2161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8718722" cy="108000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/>
              <a:t>Tekstisivu, yksipalstainen</a:t>
            </a:r>
            <a:br>
              <a:rPr lang="fi-FI" noProof="0"/>
            </a:br>
            <a:r>
              <a:rPr lang="fi-FI" noProof="0"/>
              <a:t>Otsikon pituus korkeintaan kaksi riviä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28FCC-7C53-BF4F-8644-0DFBEBB49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0" y="1944000"/>
            <a:ext cx="8718723" cy="3797921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ED0AC-77B1-6248-B697-D536E229D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12DA-AB31-2E4E-892B-5ABEBE080522}" type="datetime1">
              <a:rPr lang="fi-FI" noProof="0" smtClean="0"/>
              <a:t>19.12.2025</a:t>
            </a:fld>
            <a:endParaRPr lang="fi-FI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6312B-4515-D74A-B7E1-30150026C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EF686-0FF2-0449-A03C-BAE80CE40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7CD1C137-87C0-4E4B-8573-EDFCC21A7E6F}" type="slidenum">
              <a:rPr lang="en-FI"/>
              <a:pPr/>
              <a:t>‹#›</a:t>
            </a:fld>
            <a:endParaRPr lang="en-FI"/>
          </a:p>
        </p:txBody>
      </p:sp>
      <p:pic>
        <p:nvPicPr>
          <p:cNvPr id="27" name="Kuva 26">
            <a:extLst>
              <a:ext uri="{FF2B5EF4-FFF2-40B4-BE49-F238E27FC236}">
                <a16:creationId xmlns:a16="http://schemas.microsoft.com/office/drawing/2014/main" id="{FF1DD1D5-0CD4-6C77-E75F-A4520D537E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523" r="1158"/>
          <a:stretch/>
        </p:blipFill>
        <p:spPr>
          <a:xfrm>
            <a:off x="9298513" y="-7938"/>
            <a:ext cx="2893488" cy="6873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305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,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Kuva 38">
            <a:extLst>
              <a:ext uri="{FF2B5EF4-FFF2-40B4-BE49-F238E27FC236}">
                <a16:creationId xmlns:a16="http://schemas.microsoft.com/office/drawing/2014/main" id="{BE60F421-FC09-57C4-AC92-DC7E0936B1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070" b="1227"/>
          <a:stretch/>
        </p:blipFill>
        <p:spPr>
          <a:xfrm>
            <a:off x="9024183" y="-15875"/>
            <a:ext cx="3167818" cy="687387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538DBB-6272-944F-B9E8-7AE4F2161D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8708211" cy="108000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/>
              <a:t>Tekstisivu, yksipalstainen</a:t>
            </a:r>
            <a:br>
              <a:rPr lang="fi-FI" noProof="0"/>
            </a:br>
            <a:r>
              <a:rPr lang="fi-FI" noProof="0"/>
              <a:t>Otsikon pituus korkeintaan kaksi riviä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28FCC-7C53-BF4F-8644-0DFBEBB49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1" y="1944000"/>
            <a:ext cx="8708211" cy="379792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ED0AC-77B1-6248-B697-D536E229D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912DA-AB31-2E4E-892B-5ABEBE080522}" type="datetime1">
              <a:rPr lang="en-FI"/>
              <a:t>12/19/2025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6312B-4515-D74A-B7E1-30150026C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EF686-0FF2-0449-A03C-BAE80CE40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7CD1C137-87C0-4E4B-8573-EDFCC21A7E6F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98989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läotsikko, 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15E4E07F-07AA-F9F5-501A-0E3707F8D3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070"/>
          <a:stretch/>
        </p:blipFill>
        <p:spPr>
          <a:xfrm>
            <a:off x="9024183" y="-15876"/>
            <a:ext cx="3167818" cy="6959285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F7CCE-4D83-C34D-B208-4372EFF092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03275" y="783798"/>
            <a:ext cx="8214601" cy="323850"/>
          </a:xfrm>
        </p:spPr>
        <p:txBody>
          <a:bodyPr lIns="14400" tIns="0" anchor="b" anchorCtr="0">
            <a:normAutofit/>
          </a:bodyPr>
          <a:lstStyle>
            <a:lvl1pPr marL="0" indent="0">
              <a:buNone/>
              <a:defRPr sz="1350" b="0" cap="all" spc="8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Lyhyt yläotsikko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C91F3F-1F58-0546-839E-69C27C4A8A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3275" y="1061813"/>
            <a:ext cx="8225487" cy="878160"/>
          </a:xfrm>
        </p:spPr>
        <p:txBody>
          <a:bodyPr anchor="ctr" anchorCtr="0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/>
              <a:t>Tekstisivu, yksipalstainen, yläotsikolla</a:t>
            </a:r>
            <a:endParaRPr lang="en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81432-FB30-E843-8B2C-F0322E34C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162" y="1944000"/>
            <a:ext cx="8865866" cy="3586716"/>
          </a:xfrm>
        </p:spPr>
        <p:txBody>
          <a:bodyPr/>
          <a:lstStyle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315986-3F82-3848-9C2B-5A384D489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3AB5B-B319-0B42-AB42-7B16B0057661}" type="datetime1">
              <a:rPr lang="fi-FI" noProof="0" smtClean="0"/>
              <a:t>19.12.2025</a:t>
            </a:fld>
            <a:endParaRPr lang="fi-FI" noProof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8CAEDF-B78D-C943-A135-08F02A3D1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noProof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37DB3D-8A81-C84B-B13F-AA6BAA8A83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923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palstaa tai sisältö ja 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EC171-29DD-C147-9204-BD985F50A4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10574564" cy="10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/>
              <a:t>Tekstisivu, kaksipalstainen</a:t>
            </a:r>
            <a:br>
              <a:rPr lang="fi-FI" noProof="0"/>
            </a:br>
            <a:r>
              <a:rPr lang="fi-FI" noProof="0"/>
              <a:t>Otsikon pituus korkeintaan kaksi riviä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B7E06-6098-814C-8AA5-987824D56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4161" y="1944000"/>
            <a:ext cx="4850039" cy="37814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61FE6-A0AB-9C4E-B3A8-9D5D0D29EC2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38686" y="1944000"/>
            <a:ext cx="4850039" cy="37814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476867-393E-DE42-9581-1934918B6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C288-B895-514C-9963-8FCF0CCA733A}" type="datetime1">
              <a:rPr lang="fi-FI" noProof="0" smtClean="0"/>
              <a:t>19.12.2025</a:t>
            </a:fld>
            <a:endParaRPr lang="fi-FI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DA177-36B3-7D48-BF05-7BD244AE94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noProof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39B7A-AC84-A44F-980A-A1BCA6C63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183346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770A5FA-958D-0D46-A4D3-0A15521599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10574564" cy="10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/>
              <a:t>Tekstisivu, vertailu</a:t>
            </a:r>
            <a:br>
              <a:rPr lang="fi-FI" noProof="0"/>
            </a:br>
            <a:r>
              <a:rPr lang="fi-FI" noProof="0"/>
              <a:t>Otsikon pituus korkeintaan kaksi riviä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7EC9C-47A9-7A4B-8807-FC4BDFB41F7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03276" y="1980000"/>
            <a:ext cx="5194300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6D33E1-7441-654F-8A20-7750069A51B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03275" y="2550733"/>
            <a:ext cx="5216525" cy="32436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12FD6D-AD6F-274D-9961-DA062F63274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199" y="1980000"/>
            <a:ext cx="5216525" cy="4810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A09BFCB3-417E-4345-B485-F5ABA7563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2550733"/>
            <a:ext cx="5216525" cy="32436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59440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iso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770A5FA-958D-0D46-A4D3-0A15521599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4161" y="720000"/>
            <a:ext cx="5183415" cy="1080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noProof="0"/>
              <a:t>Tekstisivu kuvalla,</a:t>
            </a:r>
            <a:br>
              <a:rPr lang="fi-FI" noProof="0"/>
            </a:br>
            <a:r>
              <a:rPr lang="fi-FI" noProof="0"/>
              <a:t>lyhyt otsikko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6D33E1-7441-654F-8A20-7750069A51B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12420" y="1944415"/>
            <a:ext cx="4462408" cy="38499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7" name="Kuvan paikkamerkki 19">
            <a:extLst>
              <a:ext uri="{FF2B5EF4-FFF2-40B4-BE49-F238E27FC236}">
                <a16:creationId xmlns:a16="http://schemas.microsoft.com/office/drawing/2014/main" id="{0D327B08-75C3-EA4D-6C54-B40C5BBD45F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3461" y="-21262"/>
            <a:ext cx="6086310" cy="6889896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6310" h="6866965">
                <a:moveTo>
                  <a:pt x="655475" y="4483"/>
                </a:moveTo>
                <a:lnTo>
                  <a:pt x="6086309" y="0"/>
                </a:lnTo>
                <a:cubicBezTo>
                  <a:pt x="6086309" y="2288988"/>
                  <a:pt x="6086310" y="4577977"/>
                  <a:pt x="6086310" y="6866965"/>
                </a:cubicBezTo>
                <a:lnTo>
                  <a:pt x="655475" y="6862483"/>
                </a:lnTo>
                <a:cubicBezTo>
                  <a:pt x="198241" y="5584022"/>
                  <a:pt x="-1047" y="4542725"/>
                  <a:pt x="5" y="3409885"/>
                </a:cubicBezTo>
                <a:cubicBezTo>
                  <a:pt x="1057" y="2277045"/>
                  <a:pt x="220670" y="999399"/>
                  <a:pt x="655475" y="4483"/>
                </a:cubicBezTo>
                <a:close/>
              </a:path>
            </a:pathLst>
          </a:cu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68163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005495BC-0A85-1731-D7A7-18F29910E338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475200" y="6225718"/>
            <a:ext cx="1784783" cy="384824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C9165C-3396-5C49-BB4E-E81FED19A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61" y="720000"/>
            <a:ext cx="10888566" cy="108000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/>
          <a:p>
            <a:r>
              <a:rPr lang="fi-FI" noProof="0"/>
              <a:t>Tekstisivu, yksipalstainen</a:t>
            </a:r>
            <a:br>
              <a:rPr lang="fi-FI" noProof="0"/>
            </a:br>
            <a:r>
              <a:rPr lang="fi-FI" noProof="0"/>
              <a:t>Otsikon pituus korkeintaan kaksi riviä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17D9C-76EE-704D-AC70-A428AA81B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4161" y="1944000"/>
            <a:ext cx="10871109" cy="376334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CDCDA-6DEE-464D-925C-45E808D9AD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50430" y="6256337"/>
            <a:ext cx="1153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670A19CC-10B7-B140-9731-4ED0E8922BE7}" type="datetime1">
              <a:rPr lang="fi-FI" noProof="0" smtClean="0"/>
              <a:pPr/>
              <a:t>19.12.2025</a:t>
            </a:fld>
            <a:endParaRPr lang="fi-FI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24F51-23B5-EC4F-B677-2471EC200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408670" y="6256337"/>
            <a:ext cx="20467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noProof="0"/>
              <a:t>Aihe/tekijä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EC577-6A46-F14C-B124-25FD999FD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82910" y="6259125"/>
            <a:ext cx="1102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CD1C137-87C0-4E4B-8573-EDFCC21A7E6F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2453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671" r:id="rId2"/>
    <p:sldLayoutId id="2147483650" r:id="rId3"/>
    <p:sldLayoutId id="2147483712" r:id="rId4"/>
    <p:sldLayoutId id="2147483711" r:id="rId5"/>
    <p:sldLayoutId id="2147483709" r:id="rId6"/>
    <p:sldLayoutId id="2147483652" r:id="rId7"/>
    <p:sldLayoutId id="2147483677" r:id="rId8"/>
    <p:sldLayoutId id="2147483713" r:id="rId9"/>
    <p:sldLayoutId id="2147483663" r:id="rId10"/>
    <p:sldLayoutId id="2147483662" r:id="rId11"/>
    <p:sldLayoutId id="2147483717" r:id="rId12"/>
    <p:sldLayoutId id="2147483714" r:id="rId13"/>
    <p:sldLayoutId id="2147483715" r:id="rId14"/>
    <p:sldLayoutId id="2147483654" r:id="rId15"/>
    <p:sldLayoutId id="2147483655" r:id="rId16"/>
    <p:sldLayoutId id="2147483666" r:id="rId17"/>
    <p:sldLayoutId id="2147483667" r:id="rId18"/>
    <p:sldLayoutId id="2147483716" r:id="rId19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12738" indent="-312738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304800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538" indent="-338138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92275" indent="-320675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41538" indent="-312738" algn="l" defTabSz="914400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SzPct val="11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568" userDrawn="1">
          <p15:clr>
            <a:srgbClr val="F26B43"/>
          </p15:clr>
        </p15:guide>
        <p15:guide id="3" pos="4112" userDrawn="1">
          <p15:clr>
            <a:srgbClr val="F26B43"/>
          </p15:clr>
        </p15:guide>
        <p15:guide id="4" pos="506" userDrawn="1">
          <p15:clr>
            <a:srgbClr val="F26B43"/>
          </p15:clr>
        </p15:guide>
        <p15:guide id="5" pos="7174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  <p15:guide id="8" orient="horz" pos="550" userDrawn="1">
          <p15:clr>
            <a:srgbClr val="F26B43"/>
          </p15:clr>
        </p15:guide>
        <p15:guide id="9" orient="horz" pos="1275" userDrawn="1">
          <p15:clr>
            <a:srgbClr val="F26B43"/>
          </p15:clr>
        </p15:guide>
        <p15:guide id="10" orient="horz" pos="3929" userDrawn="1">
          <p15:clr>
            <a:srgbClr val="F26B43"/>
          </p15:clr>
        </p15:guide>
        <p15:guide id="11" orient="horz" pos="36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735C0F-8037-3CEB-A4FE-63D52B2E7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5769" y="1935332"/>
            <a:ext cx="9643244" cy="2393823"/>
          </a:xfrm>
        </p:spPr>
        <p:txBody>
          <a:bodyPr>
            <a:normAutofit fontScale="90000"/>
          </a:bodyPr>
          <a:lstStyle/>
          <a:p>
            <a:r>
              <a:rPr lang="fi-FI" sz="4800"/>
              <a:t>Finanssipoliittisten tavoitteiden asettaminen, liiallisen alijäämän menettely ja</a:t>
            </a:r>
            <a:br>
              <a:rPr lang="fi-FI" sz="4800"/>
            </a:br>
            <a:r>
              <a:rPr lang="fi-FI" sz="4800"/>
              <a:t>j</a:t>
            </a:r>
            <a:r>
              <a:rPr lang="fi-FI">
                <a:ea typeface="+mj-lt"/>
                <a:cs typeface="+mj-lt"/>
              </a:rPr>
              <a:t>ulkisen talouden sopeutustarve</a:t>
            </a:r>
            <a:endParaRPr lang="fi-FI">
              <a:cs typeface="Arial" panose="020B0604020202020204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4E4488-F827-B7EC-E74E-914CB77825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5326" y="4500000"/>
            <a:ext cx="7251852" cy="1244070"/>
          </a:xfrm>
        </p:spPr>
        <p:txBody>
          <a:bodyPr/>
          <a:lstStyle/>
          <a:p>
            <a:r>
              <a:rPr lang="fi-FI"/>
              <a:t>Marketta Henriksson, </a:t>
            </a:r>
            <a:r>
              <a:rPr lang="fi-FI">
                <a:solidFill>
                  <a:srgbClr val="FFFFFF"/>
                </a:solidFill>
                <a:latin typeface="Arial"/>
                <a:cs typeface="Arial"/>
              </a:rPr>
              <a:t>EU- ja kansainvälisten asioiden sihteeristön päällikkö</a:t>
            </a:r>
          </a:p>
          <a:p>
            <a:r>
              <a:rPr lang="fi-FI">
                <a:cs typeface="Arial"/>
              </a:rPr>
              <a:t>Seppo orjasniemi, </a:t>
            </a:r>
            <a:r>
              <a:rPr lang="fi-FI">
                <a:latin typeface="Arial"/>
                <a:cs typeface="Arial"/>
              </a:rPr>
              <a:t>Politiikka-analyysiyksikön päällikkö </a:t>
            </a:r>
            <a:endParaRPr lang="fi-FI">
              <a:latin typeface="Arial"/>
            </a:endParaRPr>
          </a:p>
          <a:p>
            <a:r>
              <a:rPr lang="fi-FI"/>
              <a:t>Tiedotustilaisuus</a:t>
            </a:r>
            <a:endParaRPr lang="fi-FI">
              <a:cs typeface="Arial"/>
            </a:endParaRPr>
          </a:p>
          <a:p>
            <a:r>
              <a:rPr lang="fi-FI"/>
              <a:t>19.12.2025</a:t>
            </a:r>
          </a:p>
        </p:txBody>
      </p:sp>
    </p:spTree>
    <p:extLst>
      <p:ext uri="{BB962C8B-B14F-4D97-AF65-F5344CB8AC3E}">
        <p14:creationId xmlns:p14="http://schemas.microsoft.com/office/powerpoint/2010/main" val="3562107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87107-974B-0229-08A4-594E928C4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09E714-03DA-D5A0-7D12-968F5CB2B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fi-FI"/>
              <a:t>Arvio korjaavan nettomenopolun noudattamisesta (VM:n luvut)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8A76D9E-DB5D-575D-0E84-D19303B43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/>
              <a:t>Kaikkina vuosina puolustuspoikkeuslausekkeen huomioimisen jälkeenkin poikkeama korjaavaan nettomenopolkuun nähden</a:t>
            </a:r>
          </a:p>
          <a:p>
            <a:pPr lvl="1"/>
            <a:r>
              <a:rPr lang="fi-FI"/>
              <a:t>2026</a:t>
            </a:r>
          </a:p>
          <a:p>
            <a:pPr lvl="2">
              <a:spcBef>
                <a:spcPts val="600"/>
              </a:spcBef>
            </a:pPr>
            <a:r>
              <a:rPr lang="fi-FI"/>
              <a:t>Poikkeama puolustuspoikkeuslausekkeen huomioimisen jälkeen 0,2 % BKT:stä</a:t>
            </a:r>
          </a:p>
          <a:p>
            <a:pPr lvl="2">
              <a:spcBef>
                <a:spcPts val="600"/>
              </a:spcBef>
            </a:pPr>
            <a:r>
              <a:rPr lang="fi-FI"/>
              <a:t>Kokonaisarviossa voitaneen huomioida puolustusmenojen ajoituksen muutos.</a:t>
            </a:r>
          </a:p>
          <a:p>
            <a:pPr lvl="1"/>
            <a:r>
              <a:rPr lang="fi-FI"/>
              <a:t>2027</a:t>
            </a:r>
          </a:p>
          <a:p>
            <a:pPr lvl="2">
              <a:spcBef>
                <a:spcPts val="600"/>
              </a:spcBef>
            </a:pPr>
            <a:r>
              <a:rPr lang="fi-FI" sz="1900"/>
              <a:t>Poikkeama puolustuspoikkeuslausekkeen huomioimisen jälkeen 0,5 % BKT:stä</a:t>
            </a:r>
          </a:p>
          <a:p>
            <a:pPr lvl="2">
              <a:spcBef>
                <a:spcPts val="600"/>
              </a:spcBef>
            </a:pPr>
            <a:r>
              <a:rPr lang="fi-FI" sz="1900"/>
              <a:t>On epävarmaa, arvioisiko komissio korjaavaa nettomenopolkua noudatettavan ilman lisäsopeutuksia.</a:t>
            </a:r>
          </a:p>
          <a:p>
            <a:pPr lvl="1"/>
            <a:r>
              <a:rPr lang="fi-FI"/>
              <a:t>2028</a:t>
            </a:r>
          </a:p>
          <a:p>
            <a:pPr lvl="2">
              <a:spcBef>
                <a:spcPts val="600"/>
              </a:spcBef>
            </a:pPr>
            <a:r>
              <a:rPr lang="fi-FI"/>
              <a:t>Poikkeama puolustuspoikkeuslausekkeen huomioimisen jälkeen 1,1 % BKT:stä</a:t>
            </a:r>
          </a:p>
          <a:p>
            <a:pPr lvl="2">
              <a:spcBef>
                <a:spcPts val="600"/>
              </a:spcBef>
            </a:pPr>
            <a:r>
              <a:rPr lang="fi-FI"/>
              <a:t>Lisätoimia tarvitaan, jotta korjaavaa nettomenopolkua noudatetaan, mikä mahdollistaisi lisäajan antamisen EDP:n korjaamiseksi (alijäämä ei alita 3 % BKT:stä v. 2028).</a:t>
            </a:r>
          </a:p>
          <a:p>
            <a:endParaRPr lang="en-FI"/>
          </a:p>
          <a:p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86FEEB5-788B-5228-E72A-A0BEEB0E9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7626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ECC4E-5DCB-771C-F875-CE72D810E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B6A604-89A7-79C5-E15F-CFD517B30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fi-FI"/>
              <a:t>Mitä tapahtuu EDP:n suhteen (vaihtoehtoja)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C3BC895-A810-143D-F260-93B0DDA5C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fi-FI" sz="2200"/>
              <a:t>2026</a:t>
            </a:r>
          </a:p>
          <a:p>
            <a:pPr lvl="2">
              <a:spcBef>
                <a:spcPts val="600"/>
              </a:spcBef>
            </a:pPr>
            <a:r>
              <a:rPr lang="fi-FI" sz="1700"/>
              <a:t>Ei lisätoimia</a:t>
            </a:r>
          </a:p>
          <a:p>
            <a:pPr lvl="1"/>
            <a:r>
              <a:rPr lang="fi-FI" sz="2200"/>
              <a:t>2027</a:t>
            </a:r>
          </a:p>
          <a:p>
            <a:pPr lvl="2">
              <a:spcBef>
                <a:spcPts val="600"/>
              </a:spcBef>
            </a:pPr>
            <a:r>
              <a:rPr lang="fi-FI" sz="1700"/>
              <a:t>Noudatetaan korjaavaa nettomenopolkua, mikä tarkoittaa vuosina 2026 ja 2027 syntyneiden poikkeamien korjaamista lisätoimilla (vaihtoehdot 1 ja 2).</a:t>
            </a:r>
          </a:p>
          <a:p>
            <a:pPr lvl="2">
              <a:spcBef>
                <a:spcPts val="600"/>
              </a:spcBef>
            </a:pPr>
            <a:r>
              <a:rPr lang="fi-FI" sz="1700"/>
              <a:t>Ei lisätoimia (vaihtoehto 3)</a:t>
            </a:r>
          </a:p>
          <a:p>
            <a:pPr lvl="1"/>
            <a:r>
              <a:rPr lang="fi-FI" sz="2200"/>
              <a:t>2028</a:t>
            </a:r>
          </a:p>
          <a:p>
            <a:pPr lvl="2">
              <a:spcBef>
                <a:spcPts val="600"/>
              </a:spcBef>
            </a:pPr>
            <a:r>
              <a:rPr lang="fi-FI" sz="1700"/>
              <a:t>Painetaan nimellinen alijäämä alle 3 prosentin (vaihtoehto 1).</a:t>
            </a:r>
          </a:p>
          <a:p>
            <a:pPr lvl="2">
              <a:spcBef>
                <a:spcPts val="600"/>
              </a:spcBef>
            </a:pPr>
            <a:r>
              <a:rPr lang="fi-FI" sz="1700"/>
              <a:t>Noudatetaan korjaavaa nettomenopolkua, mikä mahdollistaisi lisäajan antamisen EDP:n korjaamiseksi (vaihtoehto 2).</a:t>
            </a:r>
          </a:p>
          <a:p>
            <a:pPr lvl="2">
              <a:spcBef>
                <a:spcPts val="600"/>
              </a:spcBef>
            </a:pPr>
            <a:r>
              <a:rPr lang="fi-FI" sz="1700"/>
              <a:t>Noudatetaan korjaavaa nettomenopolkua, mikä mahdollistaisi lisäajan antamisen EDP:n korjaamiseksi (vaihtoehto 3).</a:t>
            </a:r>
            <a:endParaRPr lang="en-FI" sz="1700"/>
          </a:p>
          <a:p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F20E3F5-CF4F-8D0B-BED7-25889196E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2322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34A54A55-B6CF-8CAA-B618-AA440D6BD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/>
              <a:t>Alustava arvio</a:t>
            </a:r>
            <a:br>
              <a:rPr lang="fi-FI"/>
            </a:br>
            <a:r>
              <a:rPr lang="fi-FI"/>
              <a:t>EU-sääntöjen mukaisesta sopeutustarpeesta seuraavalle vaalikaudelle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2575630-5276-62F4-3052-1675CFC6A0E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088688" y="6259513"/>
            <a:ext cx="1103312" cy="365125"/>
          </a:xfrm>
        </p:spPr>
        <p:txBody>
          <a:bodyPr/>
          <a:lstStyle/>
          <a:p>
            <a:fld id="{7CD1C137-87C0-4E4B-8573-EDFCC21A7E6F}" type="slidenum">
              <a:rPr lang="fi-FI" noProof="0" smtClean="0"/>
              <a:pPr/>
              <a:t>12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194448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6D9F32-B6AA-5873-AD7D-9256525F6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Mikä arvion taustalla on muuttunut?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62B5BC-E2BD-87EA-28E2-F994C50DC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12420" indent="-312420"/>
            <a:r>
              <a:rPr lang="fi-FI"/>
              <a:t>Julkisen talouden näkymät ovat heikentyneet.</a:t>
            </a:r>
            <a:endParaRPr lang="en-US"/>
          </a:p>
          <a:p>
            <a:pPr marL="312420" indent="-312420"/>
            <a:r>
              <a:rPr lang="fi-FI"/>
              <a:t>Velkasuhde on tulevan vaalikauden alussa aiemmin ennakoitua korkeammalla.</a:t>
            </a:r>
            <a:endParaRPr lang="fi-FI">
              <a:cs typeface="Arial"/>
            </a:endParaRPr>
          </a:p>
          <a:p>
            <a:pPr marL="312420" indent="-312420"/>
            <a:r>
              <a:rPr lang="fi-FI"/>
              <a:t>EDP-menettelyyn reagointi vaikuttaa sopeutukseen.</a:t>
            </a:r>
            <a:endParaRPr lang="fi-FI">
              <a:cs typeface="Arial" panose="020B0604020202020204"/>
            </a:endParaRPr>
          </a:p>
          <a:p>
            <a:pPr lvl="1"/>
            <a:r>
              <a:rPr lang="fi-FI"/>
              <a:t>Arvio koostuu kolmesta erilaisesta sopeutuspolusta.</a:t>
            </a:r>
            <a:endParaRPr lang="fi-FI">
              <a:cs typeface="Arial"/>
            </a:endParaRPr>
          </a:p>
          <a:p>
            <a:pPr marL="312420" indent="-312420"/>
            <a:r>
              <a:rPr lang="fi-FI"/>
              <a:t>Arvio päivittyy vielä useasti ennen tavoitteiden asettamista.</a:t>
            </a:r>
            <a:endParaRPr lang="fi-FI">
              <a:cs typeface="Arial"/>
            </a:endParaRPr>
          </a:p>
          <a:p>
            <a:pPr marL="312420" indent="-312420"/>
            <a:endParaRPr lang="fi-FI">
              <a:cs typeface="Arial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7F6B0A6-8D1C-E5F0-6CCD-53B495D235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en-FI" smtClean="0"/>
              <a:pPr/>
              <a:t>13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48468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086156-20B9-AB9A-E947-C11935479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Ennusteeseen perustuvassa velkaskenaariossa velkasuhde kasvaa tasaisesti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6DE84CB-CD7D-83E4-839C-D3DC8C999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pPr/>
              <a:t>14</a:t>
            </a:fld>
            <a:endParaRPr lang="fi-FI" noProof="0"/>
          </a:p>
        </p:txBody>
      </p:sp>
      <p:pic>
        <p:nvPicPr>
          <p:cNvPr id="8" name="Sisällön paikkamerkki 7" descr="Ennusteeseen perustuvassa velkaskenaariossa velkasuhde kasvaa tasaisesti.">
            <a:extLst>
              <a:ext uri="{FF2B5EF4-FFF2-40B4-BE49-F238E27FC236}">
                <a16:creationId xmlns:a16="http://schemas.microsoft.com/office/drawing/2014/main" id="{89E7E879-A49F-C7D7-2A9B-2D3BCFEBF5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1903" y="1944688"/>
            <a:ext cx="7451128" cy="486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151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4BB74-C0B2-9C4D-9839-E19EA57A0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30" y="155183"/>
            <a:ext cx="10415269" cy="914213"/>
          </a:xfrm>
        </p:spPr>
        <p:txBody>
          <a:bodyPr anchor="ctr">
            <a:normAutofit/>
          </a:bodyPr>
          <a:lstStyle/>
          <a:p>
            <a:r>
              <a:rPr lang="fi-FI" dirty="0"/>
              <a:t>Arvio lisäsopeutustarpeista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36F441-DAFC-2142-ADBA-0BFA33658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en-FI"/>
              <a:pPr/>
              <a:t>15</a:t>
            </a:fld>
            <a:endParaRPr lang="en-FI"/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90F42CAA-17B1-3C0D-289F-78FA29EEA733}"/>
              </a:ext>
            </a:extLst>
          </p:cNvPr>
          <p:cNvGraphicFramePr>
            <a:graphicFrameLocks noGrp="1"/>
          </p:cNvGraphicFramePr>
          <p:nvPr/>
        </p:nvGraphicFramePr>
        <p:xfrm>
          <a:off x="1286933" y="1448998"/>
          <a:ext cx="8686799" cy="4080066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212239">
                  <a:extLst>
                    <a:ext uri="{9D8B030D-6E8A-4147-A177-3AD203B41FA5}">
                      <a16:colId xmlns:a16="http://schemas.microsoft.com/office/drawing/2014/main" val="1330804512"/>
                    </a:ext>
                  </a:extLst>
                </a:gridCol>
                <a:gridCol w="1048918">
                  <a:extLst>
                    <a:ext uri="{9D8B030D-6E8A-4147-A177-3AD203B41FA5}">
                      <a16:colId xmlns:a16="http://schemas.microsoft.com/office/drawing/2014/main" val="101098376"/>
                    </a:ext>
                  </a:extLst>
                </a:gridCol>
                <a:gridCol w="1106292">
                  <a:extLst>
                    <a:ext uri="{9D8B030D-6E8A-4147-A177-3AD203B41FA5}">
                      <a16:colId xmlns:a16="http://schemas.microsoft.com/office/drawing/2014/main" val="1977414889"/>
                    </a:ext>
                  </a:extLst>
                </a:gridCol>
                <a:gridCol w="1115912">
                  <a:extLst>
                    <a:ext uri="{9D8B030D-6E8A-4147-A177-3AD203B41FA5}">
                      <a16:colId xmlns:a16="http://schemas.microsoft.com/office/drawing/2014/main" val="1018625147"/>
                    </a:ext>
                  </a:extLst>
                </a:gridCol>
                <a:gridCol w="1083974">
                  <a:extLst>
                    <a:ext uri="{9D8B030D-6E8A-4147-A177-3AD203B41FA5}">
                      <a16:colId xmlns:a16="http://schemas.microsoft.com/office/drawing/2014/main" val="1518399421"/>
                    </a:ext>
                  </a:extLst>
                </a:gridCol>
                <a:gridCol w="1042032">
                  <a:extLst>
                    <a:ext uri="{9D8B030D-6E8A-4147-A177-3AD203B41FA5}">
                      <a16:colId xmlns:a16="http://schemas.microsoft.com/office/drawing/2014/main" val="3223615484"/>
                    </a:ext>
                  </a:extLst>
                </a:gridCol>
                <a:gridCol w="1077432">
                  <a:extLst>
                    <a:ext uri="{9D8B030D-6E8A-4147-A177-3AD203B41FA5}">
                      <a16:colId xmlns:a16="http://schemas.microsoft.com/office/drawing/2014/main" val="718937825"/>
                    </a:ext>
                  </a:extLst>
                </a:gridCol>
              </a:tblGrid>
              <a:tr h="224743">
                <a:tc rowSpan="2">
                  <a:txBody>
                    <a:bodyPr/>
                    <a:lstStyle/>
                    <a:p>
                      <a:pPr>
                        <a:tabLst>
                          <a:tab pos="1656080" algn="l"/>
                          <a:tab pos="828040" algn="l"/>
                        </a:tabLst>
                      </a:pPr>
                      <a:r>
                        <a:rPr lang="fi-FI" sz="1100">
                          <a:effectLst/>
                        </a:rPr>
                        <a:t> </a:t>
                      </a:r>
                    </a:p>
                    <a:p>
                      <a:pPr algn="l" fontAlgn="b"/>
                      <a:r>
                        <a:rPr lang="fi-FI" sz="1100" u="none" strike="noStrike">
                          <a:solidFill>
                            <a:schemeClr val="bg1"/>
                          </a:solidFill>
                          <a:effectLst/>
                        </a:rPr>
                        <a:t>Sopeutus, Mrd. €</a:t>
                      </a:r>
                      <a:endParaRPr lang="fi-FI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4450" marR="4445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tabLst>
                          <a:tab pos="1656080" algn="l"/>
                          <a:tab pos="828040" algn="l"/>
                        </a:tabLst>
                      </a:pPr>
                      <a:r>
                        <a:rPr lang="fi-FI" sz="105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Skenaario 1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>
                        <a:tabLst>
                          <a:tab pos="1656080" algn="l"/>
                          <a:tab pos="828040" algn="l"/>
                        </a:tabLst>
                      </a:pPr>
                      <a:endParaRPr lang="fi-FI" sz="105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tabLst>
                          <a:tab pos="1656080" algn="l"/>
                          <a:tab pos="828040" algn="l"/>
                        </a:tabLst>
                      </a:pPr>
                      <a:r>
                        <a:rPr lang="fi-FI" sz="105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Skenaario 2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tabLst>
                          <a:tab pos="1656080" algn="l"/>
                          <a:tab pos="828040" algn="l"/>
                        </a:tabLst>
                      </a:pPr>
                      <a:endParaRPr lang="fi-FI" sz="105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tabLst>
                          <a:tab pos="1656080" algn="l"/>
                          <a:tab pos="828040" algn="l"/>
                        </a:tabLst>
                      </a:pPr>
                      <a:r>
                        <a:rPr lang="fi-FI" sz="105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Skenaario 3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>
                        <a:tabLst>
                          <a:tab pos="1656080" algn="l"/>
                          <a:tab pos="828040" algn="l"/>
                        </a:tabLst>
                      </a:pPr>
                      <a:endParaRPr lang="fi-FI" sz="105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50062751"/>
                  </a:ext>
                </a:extLst>
              </a:tr>
              <a:tr h="224743">
                <a:tc vMerge="1">
                  <a:txBody>
                    <a:bodyPr/>
                    <a:lstStyle/>
                    <a:p>
                      <a:pPr algn="l" fontAlgn="b"/>
                      <a:r>
                        <a:rPr lang="fi-FI" sz="1100" u="none" strike="noStrike">
                          <a:solidFill>
                            <a:schemeClr val="bg1"/>
                          </a:solidFill>
                          <a:effectLst/>
                        </a:rPr>
                        <a:t>Sopeutus, Mrd. €</a:t>
                      </a:r>
                      <a:endParaRPr lang="fi-FI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solidFill>
                            <a:schemeClr val="bg1"/>
                          </a:solidFill>
                          <a:effectLst/>
                        </a:rPr>
                        <a:t>4 vuoden sopeutusjakso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u="none" strike="noStrike">
                          <a:effectLst/>
                        </a:rPr>
                        <a:t>  </a:t>
                      </a:r>
                      <a:r>
                        <a:rPr lang="fi-FI" sz="1100" u="none" strike="noStrike">
                          <a:solidFill>
                            <a:schemeClr val="bg1"/>
                          </a:solidFill>
                          <a:effectLst/>
                        </a:rPr>
                        <a:t>7 vuoden sopeutusjakso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solidFill>
                            <a:schemeClr val="bg1"/>
                          </a:solidFill>
                          <a:effectLst/>
                        </a:rPr>
                        <a:t>4 vuoden sopeutusjakso</a:t>
                      </a:r>
                      <a:r>
                        <a:rPr lang="fi-FI" sz="1100" u="none" strike="noStrike">
                          <a:effectLst/>
                        </a:rPr>
                        <a:t> 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u="none" strike="noStrike">
                          <a:effectLst/>
                        </a:rPr>
                        <a:t> </a:t>
                      </a:r>
                      <a:r>
                        <a:rPr lang="fi-FI" sz="1100" u="none" strike="noStrike">
                          <a:solidFill>
                            <a:schemeClr val="bg1"/>
                          </a:solidFill>
                          <a:effectLst/>
                        </a:rPr>
                        <a:t>7 vuoden sopeutusjakso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solidFill>
                            <a:schemeClr val="bg1"/>
                          </a:solidFill>
                          <a:effectLst/>
                        </a:rPr>
                        <a:t>4 vuoden sopeutusjakso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 </a:t>
                      </a:r>
                      <a:r>
                        <a:rPr lang="fi-FI" sz="1100" u="none" strike="noStrike">
                          <a:solidFill>
                            <a:schemeClr val="bg1"/>
                          </a:solidFill>
                          <a:effectLst/>
                        </a:rPr>
                        <a:t>7 vuoden sopeutusjakso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526174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2026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37084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2027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1947956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2028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3,6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3,6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1,9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1,9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3,3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3,3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458747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2029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1,9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1,9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2,9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2,1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2,9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2,1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507183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2030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1,8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3,0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2,2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3,0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2,2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664361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2031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0,7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0,7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3,1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2,3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3,1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2,3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304453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2032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 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0,7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 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2,4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 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2,4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8701274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2033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 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0,7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 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 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585412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2034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 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0,8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 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 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4867633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Oletettu sopeutus 2026-2027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1,4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0,0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88087765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 dirty="0">
                          <a:effectLst/>
                        </a:rPr>
                        <a:t>Sopeutus 2028-2031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>
                          <a:effectLst/>
                        </a:rPr>
                        <a:t>8,0</a:t>
                      </a:r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>
                          <a:effectLst/>
                        </a:rPr>
                        <a:t>7,2</a:t>
                      </a:r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>
                          <a:effectLst/>
                        </a:rPr>
                        <a:t>10,8</a:t>
                      </a:r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>
                          <a:effectLst/>
                        </a:rPr>
                        <a:t>8,5</a:t>
                      </a:r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>
                          <a:effectLst/>
                        </a:rPr>
                        <a:t>12,2</a:t>
                      </a:r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>
                          <a:effectLst/>
                        </a:rPr>
                        <a:t>9,9</a:t>
                      </a:r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51598430"/>
                  </a:ext>
                </a:extLst>
              </a:tr>
              <a:tr h="224743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Sopeutus 2027-2031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9,3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8,5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12,2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9,9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12,2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u="none" strike="noStrike">
                          <a:effectLst/>
                        </a:rPr>
                        <a:t>9,9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4185221"/>
                  </a:ext>
                </a:extLst>
              </a:tr>
              <a:tr h="406801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Velkaa kerryttävä jäämä keskimäärin 2027-2033</a:t>
                      </a:r>
                      <a:endParaRPr lang="fi-FI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–2,9 %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–3,0 %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–2,7 %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–2,9 %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–2,7 %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–3,0 %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42326285"/>
                  </a:ext>
                </a:extLst>
              </a:tr>
              <a:tr h="406801">
                <a:tc>
                  <a:txBody>
                    <a:bodyPr/>
                    <a:lstStyle/>
                    <a:p>
                      <a:pPr algn="r" fontAlgn="b"/>
                      <a:r>
                        <a:rPr lang="fi-FI" sz="1100" u="none" strike="noStrike">
                          <a:effectLst/>
                        </a:rPr>
                        <a:t>Velkaa kerryttävä jäämä 2031</a:t>
                      </a:r>
                      <a:endParaRPr lang="fi-FI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–2,0 %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–2,2 %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–1,5 %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–2,0 %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–1,5 %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100" b="1" u="none" strike="noStrike" dirty="0">
                          <a:effectLst/>
                        </a:rPr>
                        <a:t>–2,0 %</a:t>
                      </a:r>
                      <a:endParaRPr lang="fi-FI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225455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3712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6E67F2-8FEF-5511-2572-E8FDD42BE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2800"/>
              <a:t>Sopeutuksen seurauksena velkasuhde kääntyisi laskuun tulevan hallituskauden aikana</a:t>
            </a:r>
            <a:br>
              <a:rPr lang="fi-FI" sz="2800"/>
            </a:br>
            <a:r>
              <a:rPr lang="fi-FI" sz="2000"/>
              <a:t>Hallituskauden lopussa velkasuhde olisi vielä lähellä hallituskauden alun lukemia</a:t>
            </a:r>
            <a:endParaRPr lang="fi-FI" sz="2800"/>
          </a:p>
        </p:txBody>
      </p:sp>
      <p:pic>
        <p:nvPicPr>
          <p:cNvPr id="5" name="Sisällön paikkamerkki 4" descr="Sopeutuksen seurauksena velkasuhde kääntyisi laskuun tulevan hallituskauden aikana&#10;Hallituskauden lopussa velkasuhde olisi vielä lähellä hallituskauden alun lukemia.">
            <a:extLst>
              <a:ext uri="{FF2B5EF4-FFF2-40B4-BE49-F238E27FC236}">
                <a16:creationId xmlns:a16="http://schemas.microsoft.com/office/drawing/2014/main" id="{C2A7400D-902D-8C83-303C-3658315CBD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0880" y="2333400"/>
            <a:ext cx="6435128" cy="4204256"/>
          </a:xfrm>
          <a:prstGeom prst="rect">
            <a:avLst/>
          </a:prstGeom>
        </p:spPr>
      </p:pic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52C518DF-19DE-3437-7742-15B270811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16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444972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1B5B7681-9F7F-5970-278E-820AD186B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Yhteenveto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D1D5850E-7C2F-F80B-BDBE-FE7E3E4C2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60" y="1944000"/>
            <a:ext cx="10184040" cy="3797921"/>
          </a:xfrm>
        </p:spPr>
        <p:txBody>
          <a:bodyPr vert="horz" lIns="0" tIns="45720" rIns="0" bIns="45720" rtlCol="0" anchor="t">
            <a:normAutofit/>
          </a:bodyPr>
          <a:lstStyle/>
          <a:p>
            <a:pPr marL="312420" indent="-312420"/>
            <a:r>
              <a:rPr lang="fi-FI"/>
              <a:t>Tulevan hallituskauden sopeutustarve on noin 7–12 miljardia euroa.</a:t>
            </a:r>
            <a:endParaRPr lang="en-US"/>
          </a:p>
          <a:p>
            <a:pPr marL="312420" indent="-312420"/>
            <a:r>
              <a:rPr lang="fi-FI"/>
              <a:t>Arvio päivittyy vielä useasti ennen tavoitteiden asettamista.</a:t>
            </a:r>
            <a:endParaRPr lang="fi-FI">
              <a:cs typeface="Arial"/>
            </a:endParaRP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1B12A336-3876-4185-3CAC-37A9FF8D4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17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956220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E6C98E-7591-45B1-93F8-0ECBF89A6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8455" y="2260209"/>
            <a:ext cx="6372863" cy="1632282"/>
          </a:xfrm>
        </p:spPr>
        <p:txBody>
          <a:bodyPr/>
          <a:lstStyle/>
          <a:p>
            <a:r>
              <a:rPr lang="fi-FI"/>
              <a:t>Kiitos!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63A59F1-F7A1-C52C-EE34-0CD3DD446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68333" y="3928385"/>
            <a:ext cx="7501584" cy="819843"/>
          </a:xfrm>
        </p:spPr>
        <p:txBody>
          <a:bodyPr>
            <a:normAutofit fontScale="92500" lnSpcReduction="10000"/>
          </a:bodyPr>
          <a:lstStyle/>
          <a:p>
            <a:r>
              <a:rPr lang="fi-FI"/>
              <a:t>Marketta Henriksson, EU- ja kansainvälisten asioiden sihteeristön päällikkö​</a:t>
            </a:r>
          </a:p>
          <a:p>
            <a:r>
              <a:rPr lang="fi-FI"/>
              <a:t>Seppo orjasniemi, Politiikka-analyysiyksikön päällikkö</a:t>
            </a:r>
          </a:p>
          <a:p>
            <a:r>
              <a:rPr lang="fi-FI"/>
              <a:t>etunimi.sukunimi@gov.fi</a:t>
            </a:r>
          </a:p>
          <a:p>
            <a:r>
              <a:rPr lang="fi-FI"/>
              <a:t>vm.fi | @VMuutiset</a:t>
            </a:r>
          </a:p>
        </p:txBody>
      </p:sp>
    </p:spTree>
    <p:extLst>
      <p:ext uri="{BB962C8B-B14F-4D97-AF65-F5344CB8AC3E}">
        <p14:creationId xmlns:p14="http://schemas.microsoft.com/office/powerpoint/2010/main" val="250485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F63689-7419-90B2-D699-EC1ECDC50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651" y="2158614"/>
            <a:ext cx="7760577" cy="2160000"/>
          </a:xfrm>
        </p:spPr>
        <p:txBody>
          <a:bodyPr>
            <a:normAutofit fontScale="90000"/>
          </a:bodyPr>
          <a:lstStyle/>
          <a:p>
            <a:r>
              <a:rPr lang="fi-FI"/>
              <a:t>Finanssipoliittisten tavoitteiden asettaminen parlamentaarisessa prosessissa</a:t>
            </a:r>
          </a:p>
        </p:txBody>
      </p:sp>
    </p:spTree>
    <p:extLst>
      <p:ext uri="{BB962C8B-B14F-4D97-AF65-F5344CB8AC3E}">
        <p14:creationId xmlns:p14="http://schemas.microsoft.com/office/powerpoint/2010/main" val="2105492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Nuoli: Oikea 48">
            <a:extLst>
              <a:ext uri="{FF2B5EF4-FFF2-40B4-BE49-F238E27FC236}">
                <a16:creationId xmlns:a16="http://schemas.microsoft.com/office/drawing/2014/main" id="{9C7F1540-46D6-C722-6412-EA19EAFF6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2467" y="2612705"/>
            <a:ext cx="9323299" cy="3797300"/>
          </a:xfrm>
          <a:prstGeom prst="rightArrow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96D7806-B2BB-739A-F3EB-9C6CC0A22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61" y="729525"/>
            <a:ext cx="10711089" cy="1080000"/>
          </a:xfrm>
        </p:spPr>
        <p:txBody>
          <a:bodyPr/>
          <a:lstStyle/>
          <a:p>
            <a:r>
              <a:rPr lang="fi-FI"/>
              <a:t>Ensimmäisen parlamentaarisen prosessin aikataulu</a:t>
            </a: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7424870F-5F28-7EFF-05A1-41F9B00C3869}"/>
              </a:ext>
            </a:extLst>
          </p:cNvPr>
          <p:cNvSpPr/>
          <p:nvPr/>
        </p:nvSpPr>
        <p:spPr>
          <a:xfrm>
            <a:off x="787686" y="2288053"/>
            <a:ext cx="1537153" cy="426311"/>
          </a:xfrm>
          <a:prstGeom prst="roundRect">
            <a:avLst/>
          </a:prstGeom>
          <a:solidFill>
            <a:srgbClr val="0095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i-FI" sz="1400"/>
              <a:t>Lokakuu 2025</a:t>
            </a:r>
          </a:p>
        </p:txBody>
      </p:sp>
      <p:grpSp>
        <p:nvGrpSpPr>
          <p:cNvPr id="15" name="Ryhmä 14">
            <a:extLst>
              <a:ext uri="{FF2B5EF4-FFF2-40B4-BE49-F238E27FC236}">
                <a16:creationId xmlns:a16="http://schemas.microsoft.com/office/drawing/2014/main" id="{D54DACBE-465C-A660-7C15-40664B12D9DB}"/>
              </a:ext>
            </a:extLst>
          </p:cNvPr>
          <p:cNvGrpSpPr/>
          <p:nvPr/>
        </p:nvGrpSpPr>
        <p:grpSpPr>
          <a:xfrm>
            <a:off x="787686" y="3758156"/>
            <a:ext cx="1568165" cy="1518920"/>
            <a:chOff x="9400422" y="102997"/>
            <a:chExt cx="1568165" cy="1518920"/>
          </a:xfrm>
        </p:grpSpPr>
        <p:sp>
          <p:nvSpPr>
            <p:cNvPr id="16" name="Suorakulmio: Pyöristetyt kulmat 15">
              <a:extLst>
                <a:ext uri="{FF2B5EF4-FFF2-40B4-BE49-F238E27FC236}">
                  <a16:creationId xmlns:a16="http://schemas.microsoft.com/office/drawing/2014/main" id="{39B247AB-8D55-E45E-5632-B6B8320291A9}"/>
                </a:ext>
              </a:extLst>
            </p:cNvPr>
            <p:cNvSpPr/>
            <p:nvPr/>
          </p:nvSpPr>
          <p:spPr>
            <a:xfrm>
              <a:off x="9400422" y="102997"/>
              <a:ext cx="1568165" cy="15189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17" name="Suorakulmio: Pyöristetyt kulmat 4">
              <a:extLst>
                <a:ext uri="{FF2B5EF4-FFF2-40B4-BE49-F238E27FC236}">
                  <a16:creationId xmlns:a16="http://schemas.microsoft.com/office/drawing/2014/main" id="{6B2302F0-6FDD-62AE-BF02-2A9D439E4413}"/>
                </a:ext>
              </a:extLst>
            </p:cNvPr>
            <p:cNvSpPr txBox="1"/>
            <p:nvPr/>
          </p:nvSpPr>
          <p:spPr>
            <a:xfrm>
              <a:off x="9474570" y="177145"/>
              <a:ext cx="1419869" cy="13706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1200">
                  <a:solidFill>
                    <a:srgbClr val="FFFFFF"/>
                  </a:solidFill>
                  <a:latin typeface="Arial" panose="020B0604020202020204"/>
                </a:rPr>
                <a:t>1. parlamen- taarinen työryhmä asetetaan</a:t>
              </a:r>
            </a:p>
          </p:txBody>
        </p:sp>
      </p:grpSp>
      <p:grpSp>
        <p:nvGrpSpPr>
          <p:cNvPr id="4" name="Ryhmä 3">
            <a:extLst>
              <a:ext uri="{FF2B5EF4-FFF2-40B4-BE49-F238E27FC236}">
                <a16:creationId xmlns:a16="http://schemas.microsoft.com/office/drawing/2014/main" id="{D9812EAC-BA23-46FC-9303-FE14304A3C9D}"/>
              </a:ext>
            </a:extLst>
          </p:cNvPr>
          <p:cNvGrpSpPr/>
          <p:nvPr/>
        </p:nvGrpSpPr>
        <p:grpSpPr>
          <a:xfrm>
            <a:off x="2701756" y="1975147"/>
            <a:ext cx="1734617" cy="1080002"/>
            <a:chOff x="5440" y="1139185"/>
            <a:chExt cx="2616944" cy="2204234"/>
          </a:xfrm>
        </p:grpSpPr>
        <p:sp>
          <p:nvSpPr>
            <p:cNvPr id="5" name="Suorakulmio: Pyöristetyt kulmat 4">
              <a:extLst>
                <a:ext uri="{FF2B5EF4-FFF2-40B4-BE49-F238E27FC236}">
                  <a16:creationId xmlns:a16="http://schemas.microsoft.com/office/drawing/2014/main" id="{12825CA0-8121-4939-ACCE-12A371435384}"/>
                </a:ext>
              </a:extLst>
            </p:cNvPr>
            <p:cNvSpPr/>
            <p:nvPr/>
          </p:nvSpPr>
          <p:spPr>
            <a:xfrm>
              <a:off x="5440" y="1139185"/>
              <a:ext cx="2616944" cy="1518921"/>
            </a:xfrm>
            <a:prstGeom prst="roundRect">
              <a:avLst/>
            </a:prstGeom>
            <a:solidFill>
              <a:srgbClr val="00959B"/>
            </a:solidFill>
            <a:ln>
              <a:solidFill>
                <a:srgbClr val="00959B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fi-FI" sz="1400"/>
                <a:t>Helmikuun 2026 loppuun mennessä</a:t>
              </a:r>
            </a:p>
          </p:txBody>
        </p:sp>
        <p:sp>
          <p:nvSpPr>
            <p:cNvPr id="6" name="Suorakulmio: Pyöristetyt kulmat 4">
              <a:extLst>
                <a:ext uri="{FF2B5EF4-FFF2-40B4-BE49-F238E27FC236}">
                  <a16:creationId xmlns:a16="http://schemas.microsoft.com/office/drawing/2014/main" id="{11E111C5-9259-F6B0-7F61-3E4DD866479E}"/>
                </a:ext>
              </a:extLst>
            </p:cNvPr>
            <p:cNvSpPr txBox="1"/>
            <p:nvPr/>
          </p:nvSpPr>
          <p:spPr>
            <a:xfrm>
              <a:off x="79588" y="1972796"/>
              <a:ext cx="2468648" cy="13706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i-FI" sz="1300" kern="1200">
                <a:latin typeface="Arial" panose="020B0604020202020204"/>
              </a:endParaRPr>
            </a:p>
          </p:txBody>
        </p:sp>
      </p:grpSp>
      <p:grpSp>
        <p:nvGrpSpPr>
          <p:cNvPr id="21" name="Ryhmä 20">
            <a:extLst>
              <a:ext uri="{FF2B5EF4-FFF2-40B4-BE49-F238E27FC236}">
                <a16:creationId xmlns:a16="http://schemas.microsoft.com/office/drawing/2014/main" id="{0610FB60-9F51-F084-EAEF-E0D71775F529}"/>
              </a:ext>
            </a:extLst>
          </p:cNvPr>
          <p:cNvGrpSpPr/>
          <p:nvPr/>
        </p:nvGrpSpPr>
        <p:grpSpPr>
          <a:xfrm>
            <a:off x="2651879" y="3023261"/>
            <a:ext cx="1834370" cy="3082851"/>
            <a:chOff x="9400422" y="102997"/>
            <a:chExt cx="1568165" cy="1518920"/>
          </a:xfrm>
        </p:grpSpPr>
        <p:sp>
          <p:nvSpPr>
            <p:cNvPr id="22" name="Suorakulmio: Pyöristetyt kulmat 21">
              <a:extLst>
                <a:ext uri="{FF2B5EF4-FFF2-40B4-BE49-F238E27FC236}">
                  <a16:creationId xmlns:a16="http://schemas.microsoft.com/office/drawing/2014/main" id="{AFB91056-B03B-E8E8-CE3E-6D9604222D9E}"/>
                </a:ext>
              </a:extLst>
            </p:cNvPr>
            <p:cNvSpPr/>
            <p:nvPr/>
          </p:nvSpPr>
          <p:spPr>
            <a:xfrm>
              <a:off x="9400422" y="102997"/>
              <a:ext cx="1568165" cy="15189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23" name="Suorakulmio: Pyöristetyt kulmat 4">
              <a:extLst>
                <a:ext uri="{FF2B5EF4-FFF2-40B4-BE49-F238E27FC236}">
                  <a16:creationId xmlns:a16="http://schemas.microsoft.com/office/drawing/2014/main" id="{FF577313-448D-FC12-1C1E-024EFC6BA648}"/>
                </a:ext>
              </a:extLst>
            </p:cNvPr>
            <p:cNvSpPr txBox="1"/>
            <p:nvPr/>
          </p:nvSpPr>
          <p:spPr>
            <a:xfrm>
              <a:off x="9474570" y="177145"/>
              <a:ext cx="1419869" cy="13706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1200">
                  <a:solidFill>
                    <a:srgbClr val="FFFFFF"/>
                  </a:solidFill>
                  <a:latin typeface="Arial" panose="020B0604020202020204"/>
                </a:rPr>
                <a:t>Vaalikauden 2027-2031 rahoitusasematavoite ja vuoteen 2033 yltävä ylivaalikautinen tavoite asetetaan parlamentaarisessa työryhmässä</a:t>
              </a:r>
            </a:p>
          </p:txBody>
        </p:sp>
      </p:grp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93E3EDAF-4934-B88F-8BB3-5DA60D7E32AC}"/>
              </a:ext>
            </a:extLst>
          </p:cNvPr>
          <p:cNvSpPr/>
          <p:nvPr/>
        </p:nvSpPr>
        <p:spPr>
          <a:xfrm>
            <a:off x="4764141" y="2198793"/>
            <a:ext cx="1542460" cy="526061"/>
          </a:xfrm>
          <a:prstGeom prst="roundRect">
            <a:avLst/>
          </a:prstGeom>
          <a:solidFill>
            <a:srgbClr val="0095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i-FI" sz="1400"/>
              <a:t>Marras-joulukuu 2026</a:t>
            </a:r>
          </a:p>
        </p:txBody>
      </p:sp>
      <p:grpSp>
        <p:nvGrpSpPr>
          <p:cNvPr id="24" name="Ryhmä 23">
            <a:extLst>
              <a:ext uri="{FF2B5EF4-FFF2-40B4-BE49-F238E27FC236}">
                <a16:creationId xmlns:a16="http://schemas.microsoft.com/office/drawing/2014/main" id="{DD78C5D4-732D-ADB5-3CDA-392D2A42635D}"/>
              </a:ext>
            </a:extLst>
          </p:cNvPr>
          <p:cNvGrpSpPr/>
          <p:nvPr/>
        </p:nvGrpSpPr>
        <p:grpSpPr>
          <a:xfrm>
            <a:off x="4764141" y="3758156"/>
            <a:ext cx="1568165" cy="1518920"/>
            <a:chOff x="3909482" y="1139189"/>
            <a:chExt cx="1568165" cy="1518920"/>
          </a:xfrm>
        </p:grpSpPr>
        <p:sp>
          <p:nvSpPr>
            <p:cNvPr id="25" name="Suorakulmio: Pyöristetyt kulmat 24">
              <a:extLst>
                <a:ext uri="{FF2B5EF4-FFF2-40B4-BE49-F238E27FC236}">
                  <a16:creationId xmlns:a16="http://schemas.microsoft.com/office/drawing/2014/main" id="{7A970890-3013-42C0-9EEF-1F00F6D6E309}"/>
                </a:ext>
              </a:extLst>
            </p:cNvPr>
            <p:cNvSpPr/>
            <p:nvPr/>
          </p:nvSpPr>
          <p:spPr>
            <a:xfrm>
              <a:off x="3909482" y="1139189"/>
              <a:ext cx="1568165" cy="15189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26" name="Suorakulmio: Pyöristetyt kulmat 4">
              <a:extLst>
                <a:ext uri="{FF2B5EF4-FFF2-40B4-BE49-F238E27FC236}">
                  <a16:creationId xmlns:a16="http://schemas.microsoft.com/office/drawing/2014/main" id="{2D34640A-A492-8752-9289-F92C5B0BA957}"/>
                </a:ext>
              </a:extLst>
            </p:cNvPr>
            <p:cNvSpPr txBox="1"/>
            <p:nvPr/>
          </p:nvSpPr>
          <p:spPr>
            <a:xfrm>
              <a:off x="3983630" y="1213337"/>
              <a:ext cx="1419869" cy="13706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1200">
                  <a:solidFill>
                    <a:srgbClr val="FFFFFF"/>
                  </a:solidFill>
                  <a:latin typeface="Arial" panose="020B0604020202020204"/>
                </a:rPr>
                <a:t>Viiteura komissiolta</a:t>
              </a:r>
            </a:p>
          </p:txBody>
        </p:sp>
      </p:grp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142CE212-DC60-485D-140A-7DC6BB9BB13A}"/>
              </a:ext>
            </a:extLst>
          </p:cNvPr>
          <p:cNvSpPr/>
          <p:nvPr/>
        </p:nvSpPr>
        <p:spPr>
          <a:xfrm>
            <a:off x="6536708" y="2288053"/>
            <a:ext cx="1556961" cy="426311"/>
          </a:xfrm>
          <a:prstGeom prst="roundRect">
            <a:avLst/>
          </a:prstGeom>
          <a:solidFill>
            <a:srgbClr val="0095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i-FI" sz="1400"/>
              <a:t>Joulukuu 2026</a:t>
            </a:r>
          </a:p>
        </p:txBody>
      </p:sp>
      <p:grpSp>
        <p:nvGrpSpPr>
          <p:cNvPr id="37" name="Ryhmä 36">
            <a:extLst>
              <a:ext uri="{FF2B5EF4-FFF2-40B4-BE49-F238E27FC236}">
                <a16:creationId xmlns:a16="http://schemas.microsoft.com/office/drawing/2014/main" id="{4DC139A1-81D9-074E-551E-1F2AEDE3E357}"/>
              </a:ext>
            </a:extLst>
          </p:cNvPr>
          <p:cNvGrpSpPr/>
          <p:nvPr/>
        </p:nvGrpSpPr>
        <p:grpSpPr>
          <a:xfrm>
            <a:off x="6578458" y="3758156"/>
            <a:ext cx="1568165" cy="1518920"/>
            <a:chOff x="3909482" y="1139189"/>
            <a:chExt cx="1568165" cy="1518920"/>
          </a:xfrm>
        </p:grpSpPr>
        <p:sp>
          <p:nvSpPr>
            <p:cNvPr id="38" name="Suorakulmio: Pyöristetyt kulmat 37">
              <a:extLst>
                <a:ext uri="{FF2B5EF4-FFF2-40B4-BE49-F238E27FC236}">
                  <a16:creationId xmlns:a16="http://schemas.microsoft.com/office/drawing/2014/main" id="{4BE40673-0BAE-628E-0FA5-3D05C14796C8}"/>
                </a:ext>
              </a:extLst>
            </p:cNvPr>
            <p:cNvSpPr/>
            <p:nvPr/>
          </p:nvSpPr>
          <p:spPr>
            <a:xfrm>
              <a:off x="3909482" y="1139189"/>
              <a:ext cx="1568165" cy="15189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39" name="Suorakulmio: Pyöristetyt kulmat 4">
              <a:extLst>
                <a:ext uri="{FF2B5EF4-FFF2-40B4-BE49-F238E27FC236}">
                  <a16:creationId xmlns:a16="http://schemas.microsoft.com/office/drawing/2014/main" id="{BFA745BC-D084-F983-0860-5E4F8AD83EA3}"/>
                </a:ext>
              </a:extLst>
            </p:cNvPr>
            <p:cNvSpPr txBox="1"/>
            <p:nvPr/>
          </p:nvSpPr>
          <p:spPr>
            <a:xfrm>
              <a:off x="3983630" y="1213337"/>
              <a:ext cx="1419869" cy="13706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1200">
                  <a:solidFill>
                    <a:srgbClr val="FFFFFF"/>
                  </a:solidFill>
                  <a:latin typeface="Arial" panose="020B0604020202020204"/>
                </a:rPr>
                <a:t>Vaalikauden 2027–2031 tavoite päivitetään</a:t>
              </a:r>
            </a:p>
          </p:txBody>
        </p:sp>
      </p:grp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7ADE21A4-7206-9D89-A36C-7E20BF32A737}"/>
              </a:ext>
            </a:extLst>
          </p:cNvPr>
          <p:cNvSpPr/>
          <p:nvPr/>
        </p:nvSpPr>
        <p:spPr>
          <a:xfrm>
            <a:off x="8341237" y="2307661"/>
            <a:ext cx="1556961" cy="426311"/>
          </a:xfrm>
          <a:prstGeom prst="roundRect">
            <a:avLst/>
          </a:prstGeom>
          <a:solidFill>
            <a:srgbClr val="0095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i-FI" sz="1400"/>
              <a:t>Kesä 2027</a:t>
            </a:r>
          </a:p>
        </p:txBody>
      </p:sp>
      <p:grpSp>
        <p:nvGrpSpPr>
          <p:cNvPr id="42" name="Ryhmä 41">
            <a:extLst>
              <a:ext uri="{FF2B5EF4-FFF2-40B4-BE49-F238E27FC236}">
                <a16:creationId xmlns:a16="http://schemas.microsoft.com/office/drawing/2014/main" id="{3DF8F054-5ED3-4C0C-A007-6624872F7CBF}"/>
              </a:ext>
            </a:extLst>
          </p:cNvPr>
          <p:cNvGrpSpPr/>
          <p:nvPr/>
        </p:nvGrpSpPr>
        <p:grpSpPr>
          <a:xfrm>
            <a:off x="8392775" y="3758156"/>
            <a:ext cx="1568165" cy="1518920"/>
            <a:chOff x="3909482" y="1139189"/>
            <a:chExt cx="1568165" cy="1518920"/>
          </a:xfrm>
        </p:grpSpPr>
        <p:sp>
          <p:nvSpPr>
            <p:cNvPr id="43" name="Suorakulmio: Pyöristetyt kulmat 42">
              <a:extLst>
                <a:ext uri="{FF2B5EF4-FFF2-40B4-BE49-F238E27FC236}">
                  <a16:creationId xmlns:a16="http://schemas.microsoft.com/office/drawing/2014/main" id="{CCDE2FBC-F44F-8F0F-58F8-B45FABFAD158}"/>
                </a:ext>
              </a:extLst>
            </p:cNvPr>
            <p:cNvSpPr/>
            <p:nvPr/>
          </p:nvSpPr>
          <p:spPr>
            <a:xfrm>
              <a:off x="3909482" y="1139189"/>
              <a:ext cx="1568165" cy="15189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44" name="Suorakulmio: Pyöristetyt kulmat 4">
              <a:extLst>
                <a:ext uri="{FF2B5EF4-FFF2-40B4-BE49-F238E27FC236}">
                  <a16:creationId xmlns:a16="http://schemas.microsoft.com/office/drawing/2014/main" id="{324C3123-F61C-4EAC-4A19-1C0DE1EB298C}"/>
                </a:ext>
              </a:extLst>
            </p:cNvPr>
            <p:cNvSpPr txBox="1"/>
            <p:nvPr/>
          </p:nvSpPr>
          <p:spPr>
            <a:xfrm>
              <a:off x="3983630" y="1213337"/>
              <a:ext cx="1419869" cy="13706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1200">
                  <a:solidFill>
                    <a:srgbClr val="FFFFFF"/>
                  </a:solidFill>
                  <a:latin typeface="Arial" panose="020B0604020202020204"/>
                </a:rPr>
                <a:t>Hallitusohjelma sisältäen </a:t>
              </a:r>
              <a:r>
                <a:rPr lang="fi-FI" sz="1200" b="1">
                  <a:solidFill>
                    <a:srgbClr val="FFFFFF"/>
                  </a:solidFill>
                  <a:latin typeface="Arial" panose="020B0604020202020204"/>
                </a:rPr>
                <a:t>keskipitkän aikavälin suunnitelman luonnoksen</a:t>
              </a:r>
              <a:r>
                <a:rPr lang="fi-FI" sz="1200">
                  <a:solidFill>
                    <a:srgbClr val="FFFFFF"/>
                  </a:solidFill>
                  <a:latin typeface="Arial" panose="020B0604020202020204"/>
                </a:rPr>
                <a:t> liitteenä</a:t>
              </a:r>
            </a:p>
          </p:txBody>
        </p:sp>
      </p:grp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A97D23F0-3330-3345-52D0-BDA84E6DE313}"/>
              </a:ext>
            </a:extLst>
          </p:cNvPr>
          <p:cNvSpPr/>
          <p:nvPr/>
        </p:nvSpPr>
        <p:spPr>
          <a:xfrm>
            <a:off x="10145766" y="2288051"/>
            <a:ext cx="1556961" cy="426311"/>
          </a:xfrm>
          <a:prstGeom prst="roundRect">
            <a:avLst/>
          </a:prstGeom>
          <a:solidFill>
            <a:srgbClr val="0095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i-FI" sz="1400"/>
              <a:t>Syksy 2027</a:t>
            </a:r>
          </a:p>
        </p:txBody>
      </p:sp>
      <p:grpSp>
        <p:nvGrpSpPr>
          <p:cNvPr id="46" name="Ryhmä 45">
            <a:extLst>
              <a:ext uri="{FF2B5EF4-FFF2-40B4-BE49-F238E27FC236}">
                <a16:creationId xmlns:a16="http://schemas.microsoft.com/office/drawing/2014/main" id="{61849A7F-1414-CABD-F0A6-CFF780802E2E}"/>
              </a:ext>
            </a:extLst>
          </p:cNvPr>
          <p:cNvGrpSpPr/>
          <p:nvPr/>
        </p:nvGrpSpPr>
        <p:grpSpPr>
          <a:xfrm>
            <a:off x="10207092" y="3758156"/>
            <a:ext cx="1568165" cy="1518920"/>
            <a:chOff x="3909482" y="1139189"/>
            <a:chExt cx="1568165" cy="1518920"/>
          </a:xfrm>
        </p:grpSpPr>
        <p:sp>
          <p:nvSpPr>
            <p:cNvPr id="47" name="Suorakulmio: Pyöristetyt kulmat 46">
              <a:extLst>
                <a:ext uri="{FF2B5EF4-FFF2-40B4-BE49-F238E27FC236}">
                  <a16:creationId xmlns:a16="http://schemas.microsoft.com/office/drawing/2014/main" id="{E9083E20-DF19-D8B8-6277-EBAB8C352F68}"/>
                </a:ext>
              </a:extLst>
            </p:cNvPr>
            <p:cNvSpPr/>
            <p:nvPr/>
          </p:nvSpPr>
          <p:spPr>
            <a:xfrm>
              <a:off x="3909482" y="1139189"/>
              <a:ext cx="1568165" cy="15189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48" name="Suorakulmio: Pyöristetyt kulmat 4">
              <a:extLst>
                <a:ext uri="{FF2B5EF4-FFF2-40B4-BE49-F238E27FC236}">
                  <a16:creationId xmlns:a16="http://schemas.microsoft.com/office/drawing/2014/main" id="{0F4379ED-0435-75DD-0772-C99240393811}"/>
                </a:ext>
              </a:extLst>
            </p:cNvPr>
            <p:cNvSpPr txBox="1"/>
            <p:nvPr/>
          </p:nvSpPr>
          <p:spPr>
            <a:xfrm>
              <a:off x="3983630" y="1213337"/>
              <a:ext cx="1419869" cy="13706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1200">
                  <a:solidFill>
                    <a:srgbClr val="FFFFFF"/>
                  </a:solidFill>
                  <a:latin typeface="Arial" panose="020B0604020202020204"/>
                </a:rPr>
                <a:t>Rahoitusasema-tavoitteet asetetaan muodollisesti </a:t>
              </a:r>
              <a:r>
                <a:rPr lang="fi-FI" sz="1200" b="1">
                  <a:solidFill>
                    <a:srgbClr val="FFFFFF"/>
                  </a:solidFill>
                  <a:latin typeface="Arial" panose="020B0604020202020204"/>
                </a:rPr>
                <a:t>vaalikauden 2027 ensimmäisessä julkisen talouden suunnitelmassa</a:t>
              </a:r>
            </a:p>
          </p:txBody>
        </p:sp>
      </p:grp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472CDE06-3EE8-0883-47B9-C38FBAFA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t>3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900020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1F458-2998-E6B1-2645-AC47BDCA5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DF91AD-8329-1C8A-1582-005B30BE2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Tavoitteenasettelu siirtymäajat huomioiden</a:t>
            </a:r>
          </a:p>
        </p:txBody>
      </p:sp>
      <p:sp>
        <p:nvSpPr>
          <p:cNvPr id="16" name="Suorakulmio: Pyöristetyt kulmat 15">
            <a:extLst>
              <a:ext uri="{FF2B5EF4-FFF2-40B4-BE49-F238E27FC236}">
                <a16:creationId xmlns:a16="http://schemas.microsoft.com/office/drawing/2014/main" id="{150B2204-4958-BA61-7065-73B083864A01}"/>
              </a:ext>
            </a:extLst>
          </p:cNvPr>
          <p:cNvSpPr/>
          <p:nvPr/>
        </p:nvSpPr>
        <p:spPr>
          <a:xfrm>
            <a:off x="787686" y="2288053"/>
            <a:ext cx="1537153" cy="426311"/>
          </a:xfrm>
          <a:prstGeom prst="roundRect">
            <a:avLst/>
          </a:prstGeom>
          <a:solidFill>
            <a:srgbClr val="0095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i-FI" sz="1400"/>
              <a:t>2026</a:t>
            </a:r>
          </a:p>
        </p:txBody>
      </p:sp>
      <p:sp>
        <p:nvSpPr>
          <p:cNvPr id="13" name="Nuoli: Oikea 12">
            <a:extLst>
              <a:ext uri="{FF2B5EF4-FFF2-40B4-BE49-F238E27FC236}">
                <a16:creationId xmlns:a16="http://schemas.microsoft.com/office/drawing/2014/main" id="{CA4E3808-41CF-E3C3-1977-1EDB65FFF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54171" y="2644387"/>
            <a:ext cx="9323299" cy="3797300"/>
          </a:xfrm>
          <a:prstGeom prst="rightArrow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fi-FI"/>
          </a:p>
        </p:txBody>
      </p:sp>
      <p:sp>
        <p:nvSpPr>
          <p:cNvPr id="14" name="Vapaamuotoinen: Muoto 13">
            <a:extLst>
              <a:ext uri="{FF2B5EF4-FFF2-40B4-BE49-F238E27FC236}">
                <a16:creationId xmlns:a16="http://schemas.microsoft.com/office/drawing/2014/main" id="{BA482277-C918-296C-D86D-794DA6BD4B03}"/>
              </a:ext>
            </a:extLst>
          </p:cNvPr>
          <p:cNvSpPr/>
          <p:nvPr/>
        </p:nvSpPr>
        <p:spPr>
          <a:xfrm>
            <a:off x="833889" y="3783576"/>
            <a:ext cx="1568165" cy="1518920"/>
          </a:xfrm>
          <a:custGeom>
            <a:avLst/>
            <a:gdLst>
              <a:gd name="connsiteX0" fmla="*/ 0 w 1568165"/>
              <a:gd name="connsiteY0" fmla="*/ 253158 h 1518920"/>
              <a:gd name="connsiteX1" fmla="*/ 253158 w 1568165"/>
              <a:gd name="connsiteY1" fmla="*/ 0 h 1518920"/>
              <a:gd name="connsiteX2" fmla="*/ 1315007 w 1568165"/>
              <a:gd name="connsiteY2" fmla="*/ 0 h 1518920"/>
              <a:gd name="connsiteX3" fmla="*/ 1568165 w 1568165"/>
              <a:gd name="connsiteY3" fmla="*/ 253158 h 1518920"/>
              <a:gd name="connsiteX4" fmla="*/ 1568165 w 1568165"/>
              <a:gd name="connsiteY4" fmla="*/ 1265762 h 1518920"/>
              <a:gd name="connsiteX5" fmla="*/ 1315007 w 1568165"/>
              <a:gd name="connsiteY5" fmla="*/ 1518920 h 1518920"/>
              <a:gd name="connsiteX6" fmla="*/ 253158 w 1568165"/>
              <a:gd name="connsiteY6" fmla="*/ 1518920 h 1518920"/>
              <a:gd name="connsiteX7" fmla="*/ 0 w 1568165"/>
              <a:gd name="connsiteY7" fmla="*/ 1265762 h 1518920"/>
              <a:gd name="connsiteX8" fmla="*/ 0 w 1568165"/>
              <a:gd name="connsiteY8" fmla="*/ 253158 h 1518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8165" h="1518920">
                <a:moveTo>
                  <a:pt x="0" y="253158"/>
                </a:moveTo>
                <a:cubicBezTo>
                  <a:pt x="0" y="113343"/>
                  <a:pt x="113343" y="0"/>
                  <a:pt x="253158" y="0"/>
                </a:cubicBezTo>
                <a:lnTo>
                  <a:pt x="1315007" y="0"/>
                </a:lnTo>
                <a:cubicBezTo>
                  <a:pt x="1454822" y="0"/>
                  <a:pt x="1568165" y="113343"/>
                  <a:pt x="1568165" y="253158"/>
                </a:cubicBezTo>
                <a:lnTo>
                  <a:pt x="1568165" y="1265762"/>
                </a:lnTo>
                <a:cubicBezTo>
                  <a:pt x="1568165" y="1405577"/>
                  <a:pt x="1454822" y="1518920"/>
                  <a:pt x="1315007" y="1518920"/>
                </a:cubicBezTo>
                <a:lnTo>
                  <a:pt x="253158" y="1518920"/>
                </a:lnTo>
                <a:cubicBezTo>
                  <a:pt x="113343" y="1518920"/>
                  <a:pt x="0" y="1405577"/>
                  <a:pt x="0" y="1265762"/>
                </a:cubicBezTo>
                <a:lnTo>
                  <a:pt x="0" y="25315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868" tIns="119868" rIns="119868" bIns="119868" numCol="1" spcCol="1270" anchor="ctr" anchorCtr="0">
            <a:noAutofit/>
          </a:bodyPr>
          <a:lstStyle/>
          <a:p>
            <a:pPr marL="0" lvl="0" indent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i-FI" sz="1200" b="0" kern="1200">
                <a:latin typeface="Arial" panose="020B0604020202020204"/>
              </a:rPr>
              <a:t>Uusi fipo-laki voimaan</a:t>
            </a:r>
            <a:endParaRPr lang="fi-FI" sz="1200" kern="1200">
              <a:latin typeface="Arial" panose="020B0604020202020204"/>
            </a:endParaRPr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0CB866E7-052B-AB66-FA06-21DD248E7A89}"/>
              </a:ext>
            </a:extLst>
          </p:cNvPr>
          <p:cNvGrpSpPr/>
          <p:nvPr/>
        </p:nvGrpSpPr>
        <p:grpSpPr>
          <a:xfrm>
            <a:off x="2729505" y="2312561"/>
            <a:ext cx="1734617" cy="593325"/>
            <a:chOff x="5440" y="1139185"/>
            <a:chExt cx="2616944" cy="2204234"/>
          </a:xfrm>
        </p:grpSpPr>
        <p:sp>
          <p:nvSpPr>
            <p:cNvPr id="10" name="Suorakulmio: Pyöristetyt kulmat 9">
              <a:extLst>
                <a:ext uri="{FF2B5EF4-FFF2-40B4-BE49-F238E27FC236}">
                  <a16:creationId xmlns:a16="http://schemas.microsoft.com/office/drawing/2014/main" id="{E902876A-A157-4E81-8B5C-94DD34CFF415}"/>
                </a:ext>
              </a:extLst>
            </p:cNvPr>
            <p:cNvSpPr/>
            <p:nvPr/>
          </p:nvSpPr>
          <p:spPr>
            <a:xfrm>
              <a:off x="5440" y="1139185"/>
              <a:ext cx="2616944" cy="1518921"/>
            </a:xfrm>
            <a:prstGeom prst="roundRect">
              <a:avLst/>
            </a:prstGeom>
            <a:solidFill>
              <a:srgbClr val="00959B"/>
            </a:solidFill>
            <a:ln>
              <a:solidFill>
                <a:srgbClr val="00959B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fi-FI" sz="1400"/>
                <a:t>2027</a:t>
              </a:r>
            </a:p>
          </p:txBody>
        </p:sp>
        <p:sp>
          <p:nvSpPr>
            <p:cNvPr id="11" name="Suorakulmio: Pyöristetyt kulmat 4">
              <a:extLst>
                <a:ext uri="{FF2B5EF4-FFF2-40B4-BE49-F238E27FC236}">
                  <a16:creationId xmlns:a16="http://schemas.microsoft.com/office/drawing/2014/main" id="{4644157A-7776-7484-2D9A-07E48860174A}"/>
                </a:ext>
              </a:extLst>
            </p:cNvPr>
            <p:cNvSpPr txBox="1"/>
            <p:nvPr/>
          </p:nvSpPr>
          <p:spPr>
            <a:xfrm>
              <a:off x="79588" y="1972796"/>
              <a:ext cx="2468648" cy="13706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9530" tIns="49530" rIns="49530" bIns="49530" numCol="1" spcCol="1270" anchor="ctr" anchorCtr="0">
              <a:noAutofit/>
            </a:bodyPr>
            <a:lstStyle/>
            <a:p>
              <a:pPr marL="0" lvl="0" indent="0" algn="ctr" defTabSz="5778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i-FI" sz="1300" kern="1200">
                <a:latin typeface="Arial" panose="020B0604020202020204"/>
              </a:endParaRPr>
            </a:p>
          </p:txBody>
        </p:sp>
      </p:grpSp>
      <p:sp>
        <p:nvSpPr>
          <p:cNvPr id="15" name="Vapaamuotoinen: Muoto 14">
            <a:extLst>
              <a:ext uri="{FF2B5EF4-FFF2-40B4-BE49-F238E27FC236}">
                <a16:creationId xmlns:a16="http://schemas.microsoft.com/office/drawing/2014/main" id="{37718A26-A748-F4C0-23BB-027CEDE5BF07}"/>
              </a:ext>
            </a:extLst>
          </p:cNvPr>
          <p:cNvSpPr/>
          <p:nvPr/>
        </p:nvSpPr>
        <p:spPr>
          <a:xfrm>
            <a:off x="2663415" y="3784731"/>
            <a:ext cx="1816233" cy="1516611"/>
          </a:xfrm>
          <a:custGeom>
            <a:avLst/>
            <a:gdLst>
              <a:gd name="connsiteX0" fmla="*/ 0 w 1816233"/>
              <a:gd name="connsiteY0" fmla="*/ 252774 h 1516611"/>
              <a:gd name="connsiteX1" fmla="*/ 252774 w 1816233"/>
              <a:gd name="connsiteY1" fmla="*/ 0 h 1516611"/>
              <a:gd name="connsiteX2" fmla="*/ 1563459 w 1816233"/>
              <a:gd name="connsiteY2" fmla="*/ 0 h 1516611"/>
              <a:gd name="connsiteX3" fmla="*/ 1816233 w 1816233"/>
              <a:gd name="connsiteY3" fmla="*/ 252774 h 1516611"/>
              <a:gd name="connsiteX4" fmla="*/ 1816233 w 1816233"/>
              <a:gd name="connsiteY4" fmla="*/ 1263837 h 1516611"/>
              <a:gd name="connsiteX5" fmla="*/ 1563459 w 1816233"/>
              <a:gd name="connsiteY5" fmla="*/ 1516611 h 1516611"/>
              <a:gd name="connsiteX6" fmla="*/ 252774 w 1816233"/>
              <a:gd name="connsiteY6" fmla="*/ 1516611 h 1516611"/>
              <a:gd name="connsiteX7" fmla="*/ 0 w 1816233"/>
              <a:gd name="connsiteY7" fmla="*/ 1263837 h 1516611"/>
              <a:gd name="connsiteX8" fmla="*/ 0 w 1816233"/>
              <a:gd name="connsiteY8" fmla="*/ 252774 h 1516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16233" h="1516611">
                <a:moveTo>
                  <a:pt x="0" y="252774"/>
                </a:moveTo>
                <a:cubicBezTo>
                  <a:pt x="0" y="113171"/>
                  <a:pt x="113171" y="0"/>
                  <a:pt x="252774" y="0"/>
                </a:cubicBezTo>
                <a:lnTo>
                  <a:pt x="1563459" y="0"/>
                </a:lnTo>
                <a:cubicBezTo>
                  <a:pt x="1703062" y="0"/>
                  <a:pt x="1816233" y="113171"/>
                  <a:pt x="1816233" y="252774"/>
                </a:cubicBezTo>
                <a:lnTo>
                  <a:pt x="1816233" y="1263837"/>
                </a:lnTo>
                <a:cubicBezTo>
                  <a:pt x="1816233" y="1403440"/>
                  <a:pt x="1703062" y="1516611"/>
                  <a:pt x="1563459" y="1516611"/>
                </a:cubicBezTo>
                <a:lnTo>
                  <a:pt x="252774" y="1516611"/>
                </a:lnTo>
                <a:cubicBezTo>
                  <a:pt x="113171" y="1516611"/>
                  <a:pt x="0" y="1403440"/>
                  <a:pt x="0" y="1263837"/>
                </a:cubicBezTo>
                <a:lnTo>
                  <a:pt x="0" y="252774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755" tIns="119755" rIns="119755" bIns="11975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i-FI" sz="1200" kern="1200"/>
              <a:t>Ylivaalikautinen tavoite 2027–2033 ja vaalikauden 2027–2031 tavoite asetetaan vain EU-reunaehtojen mukaan</a:t>
            </a:r>
          </a:p>
        </p:txBody>
      </p:sp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1630EE26-58BB-D11E-6DD7-83682B4DB422}"/>
              </a:ext>
            </a:extLst>
          </p:cNvPr>
          <p:cNvSpPr/>
          <p:nvPr/>
        </p:nvSpPr>
        <p:spPr>
          <a:xfrm>
            <a:off x="4764141" y="2298543"/>
            <a:ext cx="1542460" cy="426311"/>
          </a:xfrm>
          <a:prstGeom prst="roundRect">
            <a:avLst/>
          </a:prstGeom>
          <a:solidFill>
            <a:srgbClr val="0095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i-FI" sz="1400"/>
              <a:t>2029</a:t>
            </a:r>
          </a:p>
        </p:txBody>
      </p:sp>
      <p:sp>
        <p:nvSpPr>
          <p:cNvPr id="17" name="Vapaamuotoinen: Muoto 16">
            <a:extLst>
              <a:ext uri="{FF2B5EF4-FFF2-40B4-BE49-F238E27FC236}">
                <a16:creationId xmlns:a16="http://schemas.microsoft.com/office/drawing/2014/main" id="{41D9E2A2-F4B0-8252-38C3-E40900E007E8}"/>
              </a:ext>
            </a:extLst>
          </p:cNvPr>
          <p:cNvSpPr/>
          <p:nvPr/>
        </p:nvSpPr>
        <p:spPr>
          <a:xfrm>
            <a:off x="4735057" y="3777222"/>
            <a:ext cx="1568165" cy="1518920"/>
          </a:xfrm>
          <a:custGeom>
            <a:avLst/>
            <a:gdLst>
              <a:gd name="connsiteX0" fmla="*/ 0 w 1568165"/>
              <a:gd name="connsiteY0" fmla="*/ 253158 h 1518920"/>
              <a:gd name="connsiteX1" fmla="*/ 253158 w 1568165"/>
              <a:gd name="connsiteY1" fmla="*/ 0 h 1518920"/>
              <a:gd name="connsiteX2" fmla="*/ 1315007 w 1568165"/>
              <a:gd name="connsiteY2" fmla="*/ 0 h 1518920"/>
              <a:gd name="connsiteX3" fmla="*/ 1568165 w 1568165"/>
              <a:gd name="connsiteY3" fmla="*/ 253158 h 1518920"/>
              <a:gd name="connsiteX4" fmla="*/ 1568165 w 1568165"/>
              <a:gd name="connsiteY4" fmla="*/ 1265762 h 1518920"/>
              <a:gd name="connsiteX5" fmla="*/ 1315007 w 1568165"/>
              <a:gd name="connsiteY5" fmla="*/ 1518920 h 1518920"/>
              <a:gd name="connsiteX6" fmla="*/ 253158 w 1568165"/>
              <a:gd name="connsiteY6" fmla="*/ 1518920 h 1518920"/>
              <a:gd name="connsiteX7" fmla="*/ 0 w 1568165"/>
              <a:gd name="connsiteY7" fmla="*/ 1265762 h 1518920"/>
              <a:gd name="connsiteX8" fmla="*/ 0 w 1568165"/>
              <a:gd name="connsiteY8" fmla="*/ 253158 h 1518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8165" h="1518920">
                <a:moveTo>
                  <a:pt x="0" y="253158"/>
                </a:moveTo>
                <a:cubicBezTo>
                  <a:pt x="0" y="113343"/>
                  <a:pt x="113343" y="0"/>
                  <a:pt x="253158" y="0"/>
                </a:cubicBezTo>
                <a:lnTo>
                  <a:pt x="1315007" y="0"/>
                </a:lnTo>
                <a:cubicBezTo>
                  <a:pt x="1454822" y="0"/>
                  <a:pt x="1568165" y="113343"/>
                  <a:pt x="1568165" y="253158"/>
                </a:cubicBezTo>
                <a:lnTo>
                  <a:pt x="1568165" y="1265762"/>
                </a:lnTo>
                <a:cubicBezTo>
                  <a:pt x="1568165" y="1405577"/>
                  <a:pt x="1454822" y="1518920"/>
                  <a:pt x="1315007" y="1518920"/>
                </a:cubicBezTo>
                <a:lnTo>
                  <a:pt x="253158" y="1518920"/>
                </a:lnTo>
                <a:cubicBezTo>
                  <a:pt x="113343" y="1518920"/>
                  <a:pt x="0" y="1405577"/>
                  <a:pt x="0" y="1265762"/>
                </a:cubicBezTo>
                <a:lnTo>
                  <a:pt x="0" y="25315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868" tIns="119868" rIns="119868" bIns="119868" numCol="1" spcCol="1270" anchor="ctr" anchorCtr="0">
            <a:noAutofit/>
          </a:bodyPr>
          <a:lstStyle/>
          <a:p>
            <a:pPr marL="0" lvl="0" indent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i-FI" sz="1200" kern="1200">
                <a:latin typeface="Arial" panose="020B0604020202020204"/>
              </a:rPr>
              <a:t>Ylivaalikautinen tavoite 2030</a:t>
            </a:r>
            <a:r>
              <a:rPr lang="fi-FI" sz="1200" kern="1200"/>
              <a:t>–</a:t>
            </a:r>
            <a:r>
              <a:rPr lang="fi-FI" sz="1200" kern="1200">
                <a:latin typeface="Arial" panose="020B0604020202020204"/>
              </a:rPr>
              <a:t>2037 asetetaan vain EU-reunaehtojen mukaan</a:t>
            </a: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46261C4E-5919-26DF-8FF6-B5B51BA3B4D2}"/>
              </a:ext>
            </a:extLst>
          </p:cNvPr>
          <p:cNvSpPr/>
          <p:nvPr/>
        </p:nvSpPr>
        <p:spPr>
          <a:xfrm>
            <a:off x="6536708" y="2288053"/>
            <a:ext cx="1556961" cy="426311"/>
          </a:xfrm>
          <a:prstGeom prst="roundRect">
            <a:avLst/>
          </a:prstGeom>
          <a:solidFill>
            <a:srgbClr val="0095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i-FI" sz="1400"/>
              <a:t>2031</a:t>
            </a:r>
          </a:p>
        </p:txBody>
      </p:sp>
      <p:sp>
        <p:nvSpPr>
          <p:cNvPr id="18" name="Vapaamuotoinen: Muoto 17">
            <a:extLst>
              <a:ext uri="{FF2B5EF4-FFF2-40B4-BE49-F238E27FC236}">
                <a16:creationId xmlns:a16="http://schemas.microsoft.com/office/drawing/2014/main" id="{3580CCA2-B12B-9D05-3F7F-08E55C0DD354}"/>
              </a:ext>
            </a:extLst>
          </p:cNvPr>
          <p:cNvSpPr/>
          <p:nvPr/>
        </p:nvSpPr>
        <p:spPr>
          <a:xfrm>
            <a:off x="6570535" y="3570518"/>
            <a:ext cx="1568165" cy="1945037"/>
          </a:xfrm>
          <a:custGeom>
            <a:avLst/>
            <a:gdLst>
              <a:gd name="connsiteX0" fmla="*/ 0 w 1568165"/>
              <a:gd name="connsiteY0" fmla="*/ 261366 h 1945037"/>
              <a:gd name="connsiteX1" fmla="*/ 261366 w 1568165"/>
              <a:gd name="connsiteY1" fmla="*/ 0 h 1945037"/>
              <a:gd name="connsiteX2" fmla="*/ 1306799 w 1568165"/>
              <a:gd name="connsiteY2" fmla="*/ 0 h 1945037"/>
              <a:gd name="connsiteX3" fmla="*/ 1568165 w 1568165"/>
              <a:gd name="connsiteY3" fmla="*/ 261366 h 1945037"/>
              <a:gd name="connsiteX4" fmla="*/ 1568165 w 1568165"/>
              <a:gd name="connsiteY4" fmla="*/ 1683671 h 1945037"/>
              <a:gd name="connsiteX5" fmla="*/ 1306799 w 1568165"/>
              <a:gd name="connsiteY5" fmla="*/ 1945037 h 1945037"/>
              <a:gd name="connsiteX6" fmla="*/ 261366 w 1568165"/>
              <a:gd name="connsiteY6" fmla="*/ 1945037 h 1945037"/>
              <a:gd name="connsiteX7" fmla="*/ 0 w 1568165"/>
              <a:gd name="connsiteY7" fmla="*/ 1683671 h 1945037"/>
              <a:gd name="connsiteX8" fmla="*/ 0 w 1568165"/>
              <a:gd name="connsiteY8" fmla="*/ 261366 h 1945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8165" h="1945037">
                <a:moveTo>
                  <a:pt x="0" y="261366"/>
                </a:moveTo>
                <a:cubicBezTo>
                  <a:pt x="0" y="117018"/>
                  <a:pt x="117018" y="0"/>
                  <a:pt x="261366" y="0"/>
                </a:cubicBezTo>
                <a:lnTo>
                  <a:pt x="1306799" y="0"/>
                </a:lnTo>
                <a:cubicBezTo>
                  <a:pt x="1451147" y="0"/>
                  <a:pt x="1568165" y="117018"/>
                  <a:pt x="1568165" y="261366"/>
                </a:cubicBezTo>
                <a:lnTo>
                  <a:pt x="1568165" y="1683671"/>
                </a:lnTo>
                <a:cubicBezTo>
                  <a:pt x="1568165" y="1828019"/>
                  <a:pt x="1451147" y="1945037"/>
                  <a:pt x="1306799" y="1945037"/>
                </a:cubicBezTo>
                <a:lnTo>
                  <a:pt x="261366" y="1945037"/>
                </a:lnTo>
                <a:cubicBezTo>
                  <a:pt x="117018" y="1945037"/>
                  <a:pt x="0" y="1828019"/>
                  <a:pt x="0" y="1683671"/>
                </a:cubicBezTo>
                <a:lnTo>
                  <a:pt x="0" y="26136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2272" tIns="122272" rIns="122272" bIns="122272" numCol="1" spcCol="1270" anchor="ctr" anchorCtr="0">
            <a:noAutofit/>
          </a:bodyPr>
          <a:lstStyle/>
          <a:p>
            <a:pPr marL="0" lvl="0" indent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i-FI" sz="1200" kern="1200">
                <a:latin typeface="Arial" panose="020B0604020202020204"/>
              </a:rPr>
              <a:t>Reunaehto 3 ja ennakkovaroitus-säännös astuvat voimaan</a:t>
            </a:r>
          </a:p>
          <a:p>
            <a:pPr marL="0" lvl="0" indent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>
              <a:latin typeface="Arial" panose="020B0604020202020204"/>
            </a:endParaRPr>
          </a:p>
          <a:p>
            <a:pPr marL="0" lvl="0" indent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i-FI" sz="1200" kern="1200">
                <a:latin typeface="Arial" panose="020B0604020202020204"/>
              </a:rPr>
              <a:t> Vaalikauden 2031</a:t>
            </a:r>
            <a:r>
              <a:rPr lang="fi-FI" sz="1200" kern="1200"/>
              <a:t>–</a:t>
            </a:r>
            <a:r>
              <a:rPr lang="fi-FI" sz="1200" kern="1200">
                <a:latin typeface="Arial" panose="020B0604020202020204"/>
              </a:rPr>
              <a:t>2035 tavoite asetetaan huomioiden myös reunaehto 3</a:t>
            </a: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3FCDCE32-1A5B-248B-EB94-6E32FFC4F288}"/>
              </a:ext>
            </a:extLst>
          </p:cNvPr>
          <p:cNvSpPr/>
          <p:nvPr/>
        </p:nvSpPr>
        <p:spPr>
          <a:xfrm>
            <a:off x="8341237" y="2307661"/>
            <a:ext cx="1556961" cy="426311"/>
          </a:xfrm>
          <a:prstGeom prst="roundRect">
            <a:avLst/>
          </a:prstGeom>
          <a:solidFill>
            <a:srgbClr val="0095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i-FI" sz="1400"/>
              <a:t>2033</a:t>
            </a:r>
          </a:p>
        </p:txBody>
      </p:sp>
      <p:sp>
        <p:nvSpPr>
          <p:cNvPr id="19" name="Vapaamuotoinen: Muoto 18">
            <a:extLst>
              <a:ext uri="{FF2B5EF4-FFF2-40B4-BE49-F238E27FC236}">
                <a16:creationId xmlns:a16="http://schemas.microsoft.com/office/drawing/2014/main" id="{D9079EE8-08F7-D92A-26C6-9220C7937DDD}"/>
              </a:ext>
            </a:extLst>
          </p:cNvPr>
          <p:cNvSpPr/>
          <p:nvPr/>
        </p:nvSpPr>
        <p:spPr>
          <a:xfrm>
            <a:off x="8400061" y="3730300"/>
            <a:ext cx="1568165" cy="1625472"/>
          </a:xfrm>
          <a:custGeom>
            <a:avLst/>
            <a:gdLst>
              <a:gd name="connsiteX0" fmla="*/ 0 w 1568165"/>
              <a:gd name="connsiteY0" fmla="*/ 261366 h 1625472"/>
              <a:gd name="connsiteX1" fmla="*/ 261366 w 1568165"/>
              <a:gd name="connsiteY1" fmla="*/ 0 h 1625472"/>
              <a:gd name="connsiteX2" fmla="*/ 1306799 w 1568165"/>
              <a:gd name="connsiteY2" fmla="*/ 0 h 1625472"/>
              <a:gd name="connsiteX3" fmla="*/ 1568165 w 1568165"/>
              <a:gd name="connsiteY3" fmla="*/ 261366 h 1625472"/>
              <a:gd name="connsiteX4" fmla="*/ 1568165 w 1568165"/>
              <a:gd name="connsiteY4" fmla="*/ 1364106 h 1625472"/>
              <a:gd name="connsiteX5" fmla="*/ 1306799 w 1568165"/>
              <a:gd name="connsiteY5" fmla="*/ 1625472 h 1625472"/>
              <a:gd name="connsiteX6" fmla="*/ 261366 w 1568165"/>
              <a:gd name="connsiteY6" fmla="*/ 1625472 h 1625472"/>
              <a:gd name="connsiteX7" fmla="*/ 0 w 1568165"/>
              <a:gd name="connsiteY7" fmla="*/ 1364106 h 1625472"/>
              <a:gd name="connsiteX8" fmla="*/ 0 w 1568165"/>
              <a:gd name="connsiteY8" fmla="*/ 261366 h 1625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8165" h="1625472">
                <a:moveTo>
                  <a:pt x="0" y="261366"/>
                </a:moveTo>
                <a:cubicBezTo>
                  <a:pt x="0" y="117018"/>
                  <a:pt x="117018" y="0"/>
                  <a:pt x="261366" y="0"/>
                </a:cubicBezTo>
                <a:lnTo>
                  <a:pt x="1306799" y="0"/>
                </a:lnTo>
                <a:cubicBezTo>
                  <a:pt x="1451147" y="0"/>
                  <a:pt x="1568165" y="117018"/>
                  <a:pt x="1568165" y="261366"/>
                </a:cubicBezTo>
                <a:lnTo>
                  <a:pt x="1568165" y="1364106"/>
                </a:lnTo>
                <a:cubicBezTo>
                  <a:pt x="1568165" y="1508454"/>
                  <a:pt x="1451147" y="1625472"/>
                  <a:pt x="1306799" y="1625472"/>
                </a:cubicBezTo>
                <a:lnTo>
                  <a:pt x="261366" y="1625472"/>
                </a:lnTo>
                <a:cubicBezTo>
                  <a:pt x="117018" y="1625472"/>
                  <a:pt x="0" y="1508454"/>
                  <a:pt x="0" y="1364106"/>
                </a:cubicBezTo>
                <a:lnTo>
                  <a:pt x="0" y="26136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2272" tIns="122272" rIns="122272" bIns="122272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i-FI" sz="1200" kern="12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Reunaehto 4 astuu voimaan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i-FI" sz="1200" kern="12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Ylivaalikautinen tavoite 2034</a:t>
            </a:r>
            <a:r>
              <a:rPr lang="fi-FI" sz="1200" kern="1200"/>
              <a:t>–</a:t>
            </a:r>
            <a:r>
              <a:rPr lang="fi-FI" sz="1200" kern="12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2041 asetetaan huomioiden myös reunaehto 4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i-FI" sz="1200" kern="1200">
              <a:latin typeface="Arial" panose="020B0604020202020204"/>
            </a:endParaRPr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B2B9F4AE-365F-D4C0-0411-1B6EB3CFA99A}"/>
              </a:ext>
            </a:extLst>
          </p:cNvPr>
          <p:cNvSpPr/>
          <p:nvPr/>
        </p:nvSpPr>
        <p:spPr>
          <a:xfrm>
            <a:off x="10145766" y="2288051"/>
            <a:ext cx="1556961" cy="426311"/>
          </a:xfrm>
          <a:prstGeom prst="roundRect">
            <a:avLst/>
          </a:prstGeom>
          <a:solidFill>
            <a:srgbClr val="0095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fi-FI" sz="1400"/>
              <a:t>2035</a:t>
            </a:r>
          </a:p>
        </p:txBody>
      </p:sp>
      <p:sp>
        <p:nvSpPr>
          <p:cNvPr id="20" name="Vapaamuotoinen: Muoto 19">
            <a:extLst>
              <a:ext uri="{FF2B5EF4-FFF2-40B4-BE49-F238E27FC236}">
                <a16:creationId xmlns:a16="http://schemas.microsoft.com/office/drawing/2014/main" id="{EA8C192A-F7F9-6B46-BB48-3E6BAFF9CA84}"/>
              </a:ext>
            </a:extLst>
          </p:cNvPr>
          <p:cNvSpPr/>
          <p:nvPr/>
        </p:nvSpPr>
        <p:spPr>
          <a:xfrm>
            <a:off x="10229587" y="3783576"/>
            <a:ext cx="1568165" cy="1518920"/>
          </a:xfrm>
          <a:custGeom>
            <a:avLst/>
            <a:gdLst>
              <a:gd name="connsiteX0" fmla="*/ 0 w 1568165"/>
              <a:gd name="connsiteY0" fmla="*/ 253158 h 1518920"/>
              <a:gd name="connsiteX1" fmla="*/ 253158 w 1568165"/>
              <a:gd name="connsiteY1" fmla="*/ 0 h 1518920"/>
              <a:gd name="connsiteX2" fmla="*/ 1315007 w 1568165"/>
              <a:gd name="connsiteY2" fmla="*/ 0 h 1518920"/>
              <a:gd name="connsiteX3" fmla="*/ 1568165 w 1568165"/>
              <a:gd name="connsiteY3" fmla="*/ 253158 h 1518920"/>
              <a:gd name="connsiteX4" fmla="*/ 1568165 w 1568165"/>
              <a:gd name="connsiteY4" fmla="*/ 1265762 h 1518920"/>
              <a:gd name="connsiteX5" fmla="*/ 1315007 w 1568165"/>
              <a:gd name="connsiteY5" fmla="*/ 1518920 h 1518920"/>
              <a:gd name="connsiteX6" fmla="*/ 253158 w 1568165"/>
              <a:gd name="connsiteY6" fmla="*/ 1518920 h 1518920"/>
              <a:gd name="connsiteX7" fmla="*/ 0 w 1568165"/>
              <a:gd name="connsiteY7" fmla="*/ 1265762 h 1518920"/>
              <a:gd name="connsiteX8" fmla="*/ 0 w 1568165"/>
              <a:gd name="connsiteY8" fmla="*/ 253158 h 1518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8165" h="1518920">
                <a:moveTo>
                  <a:pt x="0" y="253158"/>
                </a:moveTo>
                <a:cubicBezTo>
                  <a:pt x="0" y="113343"/>
                  <a:pt x="113343" y="0"/>
                  <a:pt x="253158" y="0"/>
                </a:cubicBezTo>
                <a:lnTo>
                  <a:pt x="1315007" y="0"/>
                </a:lnTo>
                <a:cubicBezTo>
                  <a:pt x="1454822" y="0"/>
                  <a:pt x="1568165" y="113343"/>
                  <a:pt x="1568165" y="253158"/>
                </a:cubicBezTo>
                <a:lnTo>
                  <a:pt x="1568165" y="1265762"/>
                </a:lnTo>
                <a:cubicBezTo>
                  <a:pt x="1568165" y="1405577"/>
                  <a:pt x="1454822" y="1518920"/>
                  <a:pt x="1315007" y="1518920"/>
                </a:cubicBezTo>
                <a:lnTo>
                  <a:pt x="253158" y="1518920"/>
                </a:lnTo>
                <a:cubicBezTo>
                  <a:pt x="113343" y="1518920"/>
                  <a:pt x="0" y="1405577"/>
                  <a:pt x="0" y="1265762"/>
                </a:cubicBezTo>
                <a:lnTo>
                  <a:pt x="0" y="25315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9868" tIns="119868" rIns="119868" bIns="119868" numCol="1" spcCol="1270" anchor="ctr" anchorCtr="0">
            <a:noAutofit/>
          </a:bodyPr>
          <a:lstStyle/>
          <a:p>
            <a:pPr marL="0" lvl="0" indent="0" algn="ctr" defTabSz="5334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i-FI" sz="1200" b="1" kern="1200"/>
              <a:t>Vaalikauden 2035-2039 tavoite asetetaan kaikki reunaehdot huomioiden, ts. koko kehikko voimassa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06A45B3-0541-81A7-A08A-9F1431BE2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noProof="0" smtClean="0"/>
              <a:pPr/>
              <a:t>4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080146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870B8F-5DE0-78F0-7B61-3B96D0261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Liiallisen alijäämän menettely</a:t>
            </a:r>
          </a:p>
        </p:txBody>
      </p:sp>
    </p:spTree>
    <p:extLst>
      <p:ext uri="{BB962C8B-B14F-4D97-AF65-F5344CB8AC3E}">
        <p14:creationId xmlns:p14="http://schemas.microsoft.com/office/powerpoint/2010/main" val="3138145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E083E3-AA6E-905D-842B-F0F2125D5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fi-FI"/>
              <a:t>Prosessista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AAFF783-8997-DC57-7EB5-4A16A052E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/>
              <a:t>Ainoa seurattava muuttuja on korjaava nettomenopolku, toisin sanoen ei seurata nimellisen tai rakenteellisen alijäämän kehitystä tai korjausvuotta.</a:t>
            </a:r>
          </a:p>
          <a:p>
            <a:r>
              <a:rPr lang="fi-FI"/>
              <a:t>Puolustuspoikkeuslauseke huomioidaan noudattamista arvioitaessa.</a:t>
            </a:r>
          </a:p>
          <a:p>
            <a:r>
              <a:rPr lang="fi-FI"/>
              <a:t>Jos korjaavalla nettomenopolulla pysytty, menettely ”laitetaan lepäämään” (seuranta jatkuu).</a:t>
            </a:r>
          </a:p>
          <a:p>
            <a:r>
              <a:rPr lang="fi-FI"/>
              <a:t>Jos korjaavalta nettomenopolulta poikkeaa, komissio tekee kokonaisarvion, jonka pohjalta komissio ja neuvosto voivat tehdä päätöksen, että maa ei ole ryhtynyt tuloksellisiin toimiin.</a:t>
            </a:r>
          </a:p>
          <a:p>
            <a:pPr lvl="1"/>
            <a:r>
              <a:rPr lang="fi-FI"/>
              <a:t>Poikkeamat, jotka ylittävät raja-arvot 0,3 % BKT:stä vuosittain tai 0,6 % BKT:stä kumulatiivisesti, tarkoittavat vahvaa ennakko-olettamaa, että tuloksellisiin toimiin ei ole ryhdytty.</a:t>
            </a:r>
          </a:p>
          <a:p>
            <a:pPr lvl="1"/>
            <a:r>
              <a:rPr lang="fi-FI"/>
              <a:t>Vain toteumadataan perustuen tehdään päätös, että maa ei ole ryhtynyt tuloksellisiin toimiin ja menettely saattaisi edetä.</a:t>
            </a:r>
          </a:p>
          <a:p>
            <a:endParaRPr lang="en-FI"/>
          </a:p>
          <a:p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8FE747F-4DD1-1665-A0CD-1E68F739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7418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602E7-7DBF-0044-06FE-C49AD7D51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3E5A7F-E61D-9DCB-ECEF-FA66699D4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fi-FI"/>
              <a:t>Suomen korjaava nettomenopolku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EEFBD04-F5EB-1C3D-2A51-D76924439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/>
              <a:t>Komissio on tehnyt velkakestävyysanalyysin, mutta sitovaksi muodostui lainsäädännöstä tuleva minimisopeutusvaatimus, joka on 0,5 % BKT:stä rakenteelliselle perusjäämälle 2026 ja 2027 ja rakenteelliselle jäämälle 2028.</a:t>
            </a:r>
          </a:p>
          <a:p>
            <a:r>
              <a:rPr lang="fi-FI"/>
              <a:t>Nettomenot saavat kasvaa korkeintaan </a:t>
            </a:r>
          </a:p>
          <a:p>
            <a:pPr lvl="1"/>
            <a:r>
              <a:rPr lang="fi-FI" sz="1900"/>
              <a:t>1,3 % v. 2026 </a:t>
            </a:r>
          </a:p>
          <a:p>
            <a:pPr lvl="1"/>
            <a:r>
              <a:rPr lang="fi-FI" sz="1900"/>
              <a:t>1,5 % v. 2027 </a:t>
            </a:r>
          </a:p>
          <a:p>
            <a:pPr lvl="1"/>
            <a:r>
              <a:rPr lang="fi-FI" sz="1900"/>
              <a:t>1,8 % v. 2028.</a:t>
            </a:r>
          </a:p>
          <a:p>
            <a:r>
              <a:rPr lang="fi-FI"/>
              <a:t>Ensimmäinen raportointi huhtikuun lopulla, koskee vuotta 2026, komission arvio 3.6.2026 (tämän jälkeen raportointi puolen vuoden välein)</a:t>
            </a:r>
          </a:p>
          <a:p>
            <a:r>
              <a:rPr lang="fi-FI"/>
              <a:t>Lopullinen arvio kesällä 2027 perustuen vuoden 2026 toteutuneisiin tietoihin</a:t>
            </a:r>
          </a:p>
          <a:p>
            <a:endParaRPr lang="fi-FI"/>
          </a:p>
          <a:p>
            <a:endParaRPr lang="fi-FI"/>
          </a:p>
          <a:p>
            <a:endParaRPr lang="en-FI"/>
          </a:p>
          <a:p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C0E9C06-8FE0-2BA7-BCFD-ADEA2C8B2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4323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247A6-4A55-BAF7-854D-64A23A2D6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E41FF2-2D80-B992-3342-38D31B3AF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fi-FI"/>
              <a:t>Arvio korjaavan nettomenopolun noudattamisesta (komission luvut)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8128D38-08DC-3950-686A-6C01B184C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/>
              <a:t>Arvio korjaavan nettomenopolun noudattamisesta v. 2026 komission lukujen perusteella on, että puolustuspoikkeuslausekkeen huomioimisen jälkeen Suomi noudattaa korjaavaa nettomenopolkua.</a:t>
            </a:r>
          </a:p>
          <a:p>
            <a:pPr lvl="1"/>
            <a:r>
              <a:rPr lang="fi-FI"/>
              <a:t>nettomenojen kasvu (KOM:n DBP-arvio): 1,8 %</a:t>
            </a:r>
          </a:p>
          <a:p>
            <a:pPr lvl="1"/>
            <a:r>
              <a:rPr lang="fi-FI"/>
              <a:t>poikkeama: 0,3 % BKT:stä </a:t>
            </a:r>
          </a:p>
          <a:p>
            <a:pPr lvl="1"/>
            <a:r>
              <a:rPr lang="fi-FI"/>
              <a:t>puolustusmenojen kasvu vuodesta 2021: 0,9 % BKT:stä</a:t>
            </a:r>
          </a:p>
          <a:p>
            <a:endParaRPr lang="en-FI"/>
          </a:p>
          <a:p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0954427-B3E6-086C-E6A0-A762E1BB7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4906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B872C-BC17-3200-75DB-B193EA70C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5E5D7E-E486-FCAD-A78A-AA906C668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fi-FI"/>
              <a:t>Poikkeamat VM:n ennusteen perusteella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3C3569-AFB1-65F8-9C15-17B66A067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/>
              <a:t>Arvio nettomenojen kasvusta VM:n ennusteen perusteella:</a:t>
            </a:r>
          </a:p>
          <a:p>
            <a:pPr lvl="1"/>
            <a:r>
              <a:rPr lang="fi-FI" sz="1900"/>
              <a:t>2026: 4,0 %</a:t>
            </a:r>
          </a:p>
          <a:p>
            <a:pPr lvl="1"/>
            <a:r>
              <a:rPr lang="fi-FI" sz="1900"/>
              <a:t>2027: 2,3 %</a:t>
            </a:r>
          </a:p>
          <a:p>
            <a:pPr lvl="1"/>
            <a:r>
              <a:rPr lang="fi-FI" sz="1900"/>
              <a:t>2028: 3,3 %</a:t>
            </a:r>
          </a:p>
          <a:p>
            <a:r>
              <a:rPr lang="fi-FI"/>
              <a:t>Poikkeama puolustusmenojen kasvun huomioimisen jälkeen:</a:t>
            </a:r>
          </a:p>
          <a:p>
            <a:pPr lvl="1"/>
            <a:r>
              <a:rPr lang="fi-FI" sz="1900"/>
              <a:t>2026: 0,2 % BKT:stä (puolustusmenot 1,3 % BKT:stä)</a:t>
            </a:r>
          </a:p>
          <a:p>
            <a:pPr lvl="1"/>
            <a:r>
              <a:rPr lang="fi-FI" sz="1900"/>
              <a:t>2027: 0,5 % BKT:stä (puolustusmenot 1,4 % BKT:stä)</a:t>
            </a:r>
          </a:p>
          <a:p>
            <a:pPr lvl="1"/>
            <a:r>
              <a:rPr lang="fi-FI" sz="1900"/>
              <a:t>2028: 1,1 % BKT:stä (puolustusmenot 1,5 % BKT:stä)</a:t>
            </a:r>
          </a:p>
          <a:p>
            <a:endParaRPr lang="en-FI"/>
          </a:p>
          <a:p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DDFE6DD-DFAB-3012-9A6A-9535C10F4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1C137-87C0-4E4B-8573-EDFCC21A7E6F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0089472"/>
      </p:ext>
    </p:extLst>
  </p:cSld>
  <p:clrMapOvr>
    <a:masterClrMapping/>
  </p:clrMapOvr>
</p:sld>
</file>

<file path=ppt/theme/theme1.xml><?xml version="1.0" encoding="utf-8"?>
<a:theme xmlns:a="http://schemas.openxmlformats.org/drawingml/2006/main" name="Valtiovarainministeriö">
  <a:themeElements>
    <a:clrScheme name="VM väripaletti">
      <a:dk1>
        <a:srgbClr val="000000"/>
      </a:dk1>
      <a:lt1>
        <a:srgbClr val="FFFFFF"/>
      </a:lt1>
      <a:dk2>
        <a:srgbClr val="1A7483"/>
      </a:dk2>
      <a:lt2>
        <a:srgbClr val="F3F3F1"/>
      </a:lt2>
      <a:accent1>
        <a:srgbClr val="006475"/>
      </a:accent1>
      <a:accent2>
        <a:srgbClr val="B5D8CC"/>
      </a:accent2>
      <a:accent3>
        <a:srgbClr val="365ABD"/>
      </a:accent3>
      <a:accent4>
        <a:srgbClr val="F3F3F1"/>
      </a:accent4>
      <a:accent5>
        <a:srgbClr val="1B396D"/>
      </a:accent5>
      <a:accent6>
        <a:srgbClr val="C48903"/>
      </a:accent6>
      <a:hlink>
        <a:srgbClr val="1A7483"/>
      </a:hlink>
      <a:folHlink>
        <a:srgbClr val="00647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" id="{AE8A5ABE-A8FF-40F7-AA49-8D25FFD83B22}" vid="{A7AE3D7A-9652-4E67-AC39-6426DCC99A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e9140b-ce93-43cb-8896-16c93fbc0720" xsi:nil="true"/>
    <lcf76f155ced4ddcb4097134ff3c332f xmlns="7c4c01a9-917d-44c8-b8b5-b1f82f44b78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826CCDE66B824194696F8D63E99A6E" ma:contentTypeVersion="13" ma:contentTypeDescription="Create a new document." ma:contentTypeScope="" ma:versionID="e9581e3057fbaec3a999d3f3d7720b46">
  <xsd:schema xmlns:xsd="http://www.w3.org/2001/XMLSchema" xmlns:xs="http://www.w3.org/2001/XMLSchema" xmlns:p="http://schemas.microsoft.com/office/2006/metadata/properties" xmlns:ns2="7c4c01a9-917d-44c8-b8b5-b1f82f44b789" xmlns:ns3="98e9140b-ce93-43cb-8896-16c93fbc0720" targetNamespace="http://schemas.microsoft.com/office/2006/metadata/properties" ma:root="true" ma:fieldsID="27babf64329fed605dea147dc5af8c63" ns2:_="" ns3:_="">
    <xsd:import namespace="7c4c01a9-917d-44c8-b8b5-b1f82f44b789"/>
    <xsd:import namespace="98e9140b-ce93-43cb-8896-16c93fbc07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c01a9-917d-44c8-b8b5-b1f82f44b7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74eb33-bc01-4b65-a333-7b16e5d3bc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9140b-ce93-43cb-8896-16c93fbc072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f6895bb-db36-4d90-b8b3-afc52ba575ac}" ma:internalName="TaxCatchAll" ma:showField="CatchAllData" ma:web="98e9140b-ce93-43cb-8896-16c93fbc0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885272-AFED-49D0-B17C-D2752E41EA73}">
  <ds:schemaRefs>
    <ds:schemaRef ds:uri="98e9140b-ce93-43cb-8896-16c93fbc0720"/>
    <ds:schemaRef ds:uri="http://schemas.microsoft.com/office/2006/documentManagement/types"/>
    <ds:schemaRef ds:uri="7c4c01a9-917d-44c8-b8b5-b1f82f44b789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3AE1DF8-387B-4598-A95A-A1A3E22D3198}">
  <ds:schemaRefs>
    <ds:schemaRef ds:uri="7c4c01a9-917d-44c8-b8b5-b1f82f44b789"/>
    <ds:schemaRef ds:uri="98e9140b-ce93-43cb-8896-16c93fbc072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969529E-9B6F-4F7E-8DEE-09CA3BD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01-Esitysmalli-VM-FI-SV</Template>
  <TotalTime>2</TotalTime>
  <Words>980</Words>
  <Application>Microsoft Office PowerPoint</Application>
  <PresentationFormat>Laajakuva</PresentationFormat>
  <Paragraphs>250</Paragraphs>
  <Slides>18</Slides>
  <Notes>8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19" baseType="lpstr">
      <vt:lpstr>Valtiovarainministeriö</vt:lpstr>
      <vt:lpstr>Finanssipoliittisten tavoitteiden asettaminen, liiallisen alijäämän menettely ja julkisen talouden sopeutustarve</vt:lpstr>
      <vt:lpstr>Finanssipoliittisten tavoitteiden asettaminen parlamentaarisessa prosessissa</vt:lpstr>
      <vt:lpstr>Ensimmäisen parlamentaarisen prosessin aikataulu</vt:lpstr>
      <vt:lpstr>Tavoitteenasettelu siirtymäajat huomioiden</vt:lpstr>
      <vt:lpstr>Liiallisen alijäämän menettely</vt:lpstr>
      <vt:lpstr>Prosessista</vt:lpstr>
      <vt:lpstr>Suomen korjaava nettomenopolku</vt:lpstr>
      <vt:lpstr>Arvio korjaavan nettomenopolun noudattamisesta (komission luvut)</vt:lpstr>
      <vt:lpstr>Poikkeamat VM:n ennusteen perusteella</vt:lpstr>
      <vt:lpstr>Arvio korjaavan nettomenopolun noudattamisesta (VM:n luvut)</vt:lpstr>
      <vt:lpstr>Mitä tapahtuu EDP:n suhteen (vaihtoehtoja)</vt:lpstr>
      <vt:lpstr>Alustava arvio EU-sääntöjen mukaisesta sopeutustarpeesta seuraavalle vaalikaudelle</vt:lpstr>
      <vt:lpstr>Mikä arvion taustalla on muuttunut?</vt:lpstr>
      <vt:lpstr>Ennusteeseen perustuvassa velkaskenaariossa velkasuhde kasvaa tasaisesti</vt:lpstr>
      <vt:lpstr>Arvio lisäsopeutustarpeista</vt:lpstr>
      <vt:lpstr>Sopeutuksen seurauksena velkasuhde kääntyisi laskuun tulevan hallituskauden aikana Hallituskauden lopussa velkasuhde olisi vielä lähellä hallituskauden alun lukemia</vt:lpstr>
      <vt:lpstr>Yhteenveto</vt:lpstr>
      <vt:lpstr>Kiitos!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Finanssipoliittisten tavoitteiden asettaminen, liiallisen alijäämän menettely ja julkisen talouden sopeutustarve</dc:title>
  <dc:creator>Tolkki Tommi (VM)</dc:creator>
  <cp:lastModifiedBy>Tolkki Tommi (VM)</cp:lastModifiedBy>
  <cp:revision>2</cp:revision>
  <dcterms:created xsi:type="dcterms:W3CDTF">2025-12-15T07:49:33Z</dcterms:created>
  <dcterms:modified xsi:type="dcterms:W3CDTF">2025-12-19T08:12:59Z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0x010100B8826CCDE66B824194696F8D63E99A6E</vt:lpwstr>
  </property>
  <property fmtid="{D5CDD505-2E9C-101B-9397-08002B2CF9AE}" pid="3" name="MediaServiceImageTags">
    <vt:lpwstr/>
  </property>
</Properties>
</file>