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2" r:id="rId2"/>
    <p:sldId id="465" r:id="rId3"/>
    <p:sldId id="455" r:id="rId4"/>
    <p:sldId id="442" r:id="rId5"/>
    <p:sldId id="439" r:id="rId6"/>
    <p:sldId id="464" r:id="rId7"/>
    <p:sldId id="441" r:id="rId8"/>
    <p:sldId id="443" r:id="rId9"/>
    <p:sldId id="444" r:id="rId10"/>
    <p:sldId id="445" r:id="rId11"/>
    <p:sldId id="446" r:id="rId12"/>
    <p:sldId id="447" r:id="rId13"/>
    <p:sldId id="451" r:id="rId14"/>
    <p:sldId id="448" r:id="rId15"/>
    <p:sldId id="449" r:id="rId16"/>
    <p:sldId id="454" r:id="rId17"/>
    <p:sldId id="450" r:id="rId18"/>
    <p:sldId id="456" r:id="rId19"/>
    <p:sldId id="462" r:id="rId20"/>
    <p:sldId id="458" r:id="rId21"/>
    <p:sldId id="463" r:id="rId22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304F88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057" autoAdjust="0"/>
  </p:normalViewPr>
  <p:slideViewPr>
    <p:cSldViewPr showGuides="1">
      <p:cViewPr varScale="1">
        <p:scale>
          <a:sx n="54" d="100"/>
          <a:sy n="54" d="100"/>
        </p:scale>
        <p:origin x="-101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25E7777B-5B33-4042-98E2-D4F56F3B493B}" type="datetimeFigureOut">
              <a:rPr lang="fi-FI" smtClean="0"/>
              <a:pPr/>
              <a:t>16.9.2016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39EDD47D-D496-4BCC-815A-AACDFB85AC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91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16.9.2016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29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E950F-13EA-49AE-8FD6-BAAF66C49307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E950F-13EA-49AE-8FD6-BAAF66C49307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100" dirty="0" smtClean="0"/>
              <a:t>09/2016</a:t>
            </a:r>
            <a:endParaRPr lang="fi-FI" sz="11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  <a:endParaRPr lang="fi-FI" b="1" dirty="0" smtClean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1289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32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  <a:endParaRPr lang="fi-FI" b="1" dirty="0" smtClean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759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dirty="0" smtClean="0"/>
              <a:t>09/2016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09/2016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pPr/>
              <a:t>16.9.2016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704856" cy="1781065"/>
          </a:xfrm>
        </p:spPr>
        <p:txBody>
          <a:bodyPr/>
          <a:lstStyle/>
          <a:p>
            <a:r>
              <a:rPr lang="fi-FI" sz="4400" dirty="0"/>
              <a:t>Taloudellinen katsaus</a:t>
            </a:r>
            <a:r>
              <a:rPr lang="fi-FI" sz="4400"/>
              <a:t/>
            </a:r>
            <a:br>
              <a:rPr lang="fi-FI" sz="4400"/>
            </a:br>
            <a:r>
              <a:rPr lang="fi-FI" sz="4400" smtClean="0"/>
              <a:t>Syyskuu </a:t>
            </a:r>
            <a:r>
              <a:rPr lang="fi-FI" sz="4400" dirty="0"/>
              <a:t>2016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mtClean="0"/>
              <a:t>Talousnäkymät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mtClean="0"/>
              <a:t>15.9.2016 Mikko Spolander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457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Kustannuskilpailukyky kohenemassa suhteessa keskeisiin kilpailijoihin</a:t>
            </a:r>
          </a:p>
        </p:txBody>
      </p:sp>
      <p:sp>
        <p:nvSpPr>
          <p:cNvPr id="9" name="Dian numeron paikkamerkki 4"/>
          <p:cNvSpPr txBox="1">
            <a:spLocks/>
          </p:cNvSpPr>
          <p:nvPr/>
        </p:nvSpPr>
        <p:spPr>
          <a:xfrm>
            <a:off x="7561263" y="6375400"/>
            <a:ext cx="846137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4785-0043-4EA6-BD76-76A00ECC32B9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388424" y="6429829"/>
            <a:ext cx="477416" cy="291646"/>
          </a:xfrm>
        </p:spPr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2" name="Ellipsi 1"/>
          <p:cNvSpPr/>
          <p:nvPr/>
        </p:nvSpPr>
        <p:spPr>
          <a:xfrm>
            <a:off x="6012160" y="2060848"/>
            <a:ext cx="1224136" cy="792088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389755"/>
            <a:ext cx="7308850" cy="477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/>
              <a:t>Julkinen talous uhkaa lukkiutua </a:t>
            </a:r>
            <a:r>
              <a:rPr lang="fi-FI" smtClean="0"/>
              <a:t>rakenteellisesti alijäämäiseksi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0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Julkisen talouden alijäämä pienenee, mutta velka kasvaa edelleen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9" name="Sisällön paikkamerkki 3"/>
          <p:cNvSpPr txBox="1">
            <a:spLocks/>
          </p:cNvSpPr>
          <p:nvPr/>
        </p:nvSpPr>
        <p:spPr>
          <a:xfrm>
            <a:off x="4572400" y="4482344"/>
            <a:ext cx="3600000" cy="19709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isällön paikkamerkki 3"/>
          <p:cNvSpPr txBox="1">
            <a:spLocks/>
          </p:cNvSpPr>
          <p:nvPr/>
        </p:nvSpPr>
        <p:spPr>
          <a:xfrm>
            <a:off x="4428384" y="4266320"/>
            <a:ext cx="3600000" cy="18269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fi-FI" sz="1400" b="1" dirty="0" smtClean="0"/>
              <a:t>Julkisen talouden velka ylitti 60 % </a:t>
            </a:r>
            <a:r>
              <a:rPr lang="fi-FI" sz="1400" b="1" dirty="0" err="1" smtClean="0"/>
              <a:t>BKT:sta</a:t>
            </a:r>
            <a:r>
              <a:rPr lang="fi-FI" sz="1400" b="1" dirty="0" smtClean="0"/>
              <a:t> 2015. Velkasuhteen kasvu pysähtyy vuosikymmenen lopulla, mutta </a:t>
            </a:r>
            <a:r>
              <a:rPr lang="fi-FI" sz="1400" b="1" smtClean="0"/>
              <a:t>vain väliaikaisesti.</a:t>
            </a: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400" dirty="0" smtClean="0"/>
              <a:t>EU:n velkakriteeri uhkaa rikkoutua 2016.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Sisällön paikkamerkki 3"/>
          <p:cNvSpPr txBox="1">
            <a:spLocks/>
          </p:cNvSpPr>
          <p:nvPr/>
        </p:nvSpPr>
        <p:spPr>
          <a:xfrm>
            <a:off x="4428384" y="1890056"/>
            <a:ext cx="3600000" cy="2403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Julkisen talouden </a:t>
            </a:r>
            <a:r>
              <a:rPr kumimoji="0" lang="fi-FI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alijäämä pienenee. </a:t>
            </a: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400" dirty="0" smtClean="0"/>
              <a:t>Mittavat sopeutustoimet pienentävät alijäämää, vaisu kasvu </a:t>
            </a:r>
            <a:r>
              <a:rPr lang="fi-FI" sz="1400" dirty="0"/>
              <a:t>kohentaa julkista taloutta </a:t>
            </a:r>
            <a:r>
              <a:rPr lang="fi-FI" sz="1400" dirty="0" smtClean="0"/>
              <a:t>vain vähän.</a:t>
            </a:r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400" dirty="0" smtClean="0"/>
              <a:t>Ikääntyminen kasvattaa menoja nopeasti.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fi-FI" sz="1400" dirty="0" smtClean="0"/>
              <a:t>Valtion alijäämä jäämässä kauaksi tavoitteesta.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628800"/>
            <a:ext cx="3660427" cy="24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91525"/>
            <a:ext cx="3660425" cy="240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92100"/>
            <a:ext cx="7899400" cy="573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3200" dirty="0" smtClean="0"/>
              <a:t>Väestön ikääntyminen heikentää julkista taloutta</a:t>
            </a:r>
            <a:endParaRPr lang="fi-FI" sz="3200" dirty="0"/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4712751" y="1477927"/>
            <a:ext cx="3000614" cy="180661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000" dirty="0" smtClean="0">
                <a:solidFill>
                  <a:schemeClr val="bg1"/>
                </a:solidFill>
              </a:rPr>
              <a:t>Terveys-, hoiva- ja</a:t>
            </a:r>
          </a:p>
          <a:p>
            <a:pPr algn="ctr"/>
            <a:r>
              <a:rPr lang="fi-FI" sz="2000" dirty="0" smtClean="0">
                <a:solidFill>
                  <a:schemeClr val="bg1"/>
                </a:solidFill>
              </a:rPr>
              <a:t>eläkemenot</a:t>
            </a:r>
          </a:p>
          <a:p>
            <a:pPr algn="ctr"/>
            <a:r>
              <a:rPr lang="fi-FI" sz="2000" smtClean="0">
                <a:solidFill>
                  <a:schemeClr val="bg1"/>
                </a:solidFill>
              </a:rPr>
              <a:t>kasvavat.</a:t>
            </a:r>
            <a:endParaRPr lang="fi-FI" sz="2000" dirty="0" smtClean="0">
              <a:solidFill>
                <a:schemeClr val="bg1"/>
              </a:solidFill>
            </a:endParaRPr>
          </a:p>
        </p:txBody>
      </p:sp>
      <p:sp>
        <p:nvSpPr>
          <p:cNvPr id="164868" name="Oval 4"/>
          <p:cNvSpPr>
            <a:spLocks noChangeArrowheads="1"/>
          </p:cNvSpPr>
          <p:nvPr/>
        </p:nvSpPr>
        <p:spPr bwMode="auto">
          <a:xfrm>
            <a:off x="898561" y="1446148"/>
            <a:ext cx="2972125" cy="1806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000" dirty="0" smtClean="0">
                <a:solidFill>
                  <a:schemeClr val="bg1"/>
                </a:solidFill>
              </a:rPr>
              <a:t>Työikäinen väestö</a:t>
            </a:r>
          </a:p>
          <a:p>
            <a:pPr algn="ctr"/>
            <a:r>
              <a:rPr lang="fi-FI" sz="2000" smtClean="0">
                <a:solidFill>
                  <a:schemeClr val="bg1"/>
                </a:solidFill>
              </a:rPr>
              <a:t>supistuu.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2383886" y="3252761"/>
            <a:ext cx="0" cy="109183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6202763" y="3284539"/>
            <a:ext cx="20590" cy="103223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897086" y="4339280"/>
            <a:ext cx="2973600" cy="18072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000" dirty="0" smtClean="0">
                <a:solidFill>
                  <a:schemeClr val="bg1"/>
                </a:solidFill>
              </a:rPr>
              <a:t>Talouden kasvu</a:t>
            </a:r>
          </a:p>
          <a:p>
            <a:pPr algn="ctr"/>
            <a:r>
              <a:rPr lang="fi-FI" sz="2000" dirty="0">
                <a:solidFill>
                  <a:schemeClr val="bg1"/>
                </a:solidFill>
              </a:rPr>
              <a:t>h</a:t>
            </a:r>
            <a:r>
              <a:rPr lang="fi-FI" sz="2000" dirty="0" smtClean="0">
                <a:solidFill>
                  <a:schemeClr val="bg1"/>
                </a:solidFill>
              </a:rPr>
              <a:t>idastuu.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164872" name="Oval 8"/>
          <p:cNvSpPr>
            <a:spLocks noChangeArrowheads="1"/>
          </p:cNvSpPr>
          <p:nvPr/>
        </p:nvSpPr>
        <p:spPr bwMode="auto">
          <a:xfrm>
            <a:off x="4712751" y="4311463"/>
            <a:ext cx="2973600" cy="180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000" dirty="0" smtClean="0">
                <a:solidFill>
                  <a:schemeClr val="bg1"/>
                </a:solidFill>
              </a:rPr>
              <a:t>Julkinen talous</a:t>
            </a:r>
          </a:p>
          <a:p>
            <a:pPr algn="ctr"/>
            <a:r>
              <a:rPr lang="fi-FI" sz="2000" dirty="0">
                <a:solidFill>
                  <a:schemeClr val="bg1"/>
                </a:solidFill>
              </a:rPr>
              <a:t>h</a:t>
            </a:r>
            <a:r>
              <a:rPr lang="fi-FI" sz="2000" dirty="0" smtClean="0">
                <a:solidFill>
                  <a:schemeClr val="bg1"/>
                </a:solidFill>
              </a:rPr>
              <a:t>eikkenee.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3870686" y="5242880"/>
            <a:ext cx="842065" cy="724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0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388424" y="6429829"/>
            <a:ext cx="477416" cy="291646"/>
          </a:xfrm>
        </p:spPr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6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0" grpId="0" animBg="1"/>
      <p:bldP spid="164871" grpId="0" animBg="1"/>
      <p:bldP spid="164872" grpId="0" animBg="1"/>
      <p:bldP spid="1648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Julkisen </a:t>
            </a:r>
            <a:r>
              <a:rPr lang="fi-FI" dirty="0"/>
              <a:t>talouden tulojen ja menojen </a:t>
            </a:r>
            <a:r>
              <a:rPr lang="fi-FI" dirty="0" smtClean="0"/>
              <a:t>välinen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epätasapaino</a:t>
            </a:r>
            <a:r>
              <a:rPr lang="fi-FI"/>
              <a:t> </a:t>
            </a:r>
            <a:r>
              <a:rPr lang="fi-FI" smtClean="0"/>
              <a:t>pitkällä </a:t>
            </a:r>
            <a:r>
              <a:rPr lang="fi-FI" dirty="0" smtClean="0"/>
              <a:t>aikavälillä</a:t>
            </a:r>
            <a:br>
              <a:rPr lang="fi-FI" dirty="0" smtClean="0"/>
            </a:br>
            <a:r>
              <a:rPr lang="fi-FI" dirty="0" smtClean="0"/>
              <a:t>runsaat </a:t>
            </a:r>
            <a:r>
              <a:rPr lang="fi-FI" dirty="0"/>
              <a:t>3 % suhteessa </a:t>
            </a:r>
            <a:r>
              <a:rPr lang="fi-FI"/>
              <a:t>BKT:hen 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(</a:t>
            </a:r>
            <a:r>
              <a:rPr lang="fi-FI" dirty="0"/>
              <a:t>n</a:t>
            </a:r>
            <a:r>
              <a:rPr lang="fi-FI"/>
              <a:t>. </a:t>
            </a:r>
            <a:r>
              <a:rPr lang="fi-FI" smtClean="0"/>
              <a:t>7,5</a:t>
            </a:r>
            <a:r>
              <a:rPr lang="fi-FI" dirty="0"/>
              <a:t>  </a:t>
            </a:r>
            <a:r>
              <a:rPr lang="fi-FI" smtClean="0"/>
              <a:t>mrd.)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3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Julkisen talouden velka alkaa kasvaa uudelleen </a:t>
            </a:r>
            <a:r>
              <a:rPr lang="fi-FI" smtClean="0"/>
              <a:t>ensi vuosikymmenellä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cxnSp>
        <p:nvCxnSpPr>
          <p:cNvPr id="7" name="Suora nuoliyhdysviiva 6"/>
          <p:cNvCxnSpPr/>
          <p:nvPr/>
        </p:nvCxnSpPr>
        <p:spPr>
          <a:xfrm flipV="1">
            <a:off x="8906460" y="1052736"/>
            <a:ext cx="58028" cy="11326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1043608" y="14127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% BKT:stä</a:t>
            </a:r>
            <a:endParaRPr lang="fi-FI" sz="1400" dirty="0"/>
          </a:p>
        </p:txBody>
      </p:sp>
      <p:sp>
        <p:nvSpPr>
          <p:cNvPr id="8" name="Tekstiruutu 7"/>
          <p:cNvSpPr txBox="1"/>
          <p:nvPr/>
        </p:nvSpPr>
        <p:spPr>
          <a:xfrm>
            <a:off x="971600" y="602128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smtClean="0"/>
              <a:t>Lähteet: </a:t>
            </a:r>
            <a:r>
              <a:rPr lang="fi-FI" sz="1400" dirty="0" smtClean="0"/>
              <a:t>Tilastokeskus</a:t>
            </a:r>
            <a:r>
              <a:rPr lang="fi-FI" sz="1400" smtClean="0"/>
              <a:t>, VM</a:t>
            </a:r>
            <a:endParaRPr lang="fi-FI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8" y="1484783"/>
            <a:ext cx="7441011" cy="46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aari 5"/>
          <p:cNvSpPr/>
          <p:nvPr/>
        </p:nvSpPr>
        <p:spPr>
          <a:xfrm rot="9362043" flipH="1">
            <a:off x="4479103" y="618456"/>
            <a:ext cx="4840822" cy="1759205"/>
          </a:xfrm>
          <a:prstGeom prst="arc">
            <a:avLst>
              <a:gd name="adj1" fmla="val 16679981"/>
              <a:gd name="adj2" fmla="val 2074466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4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Keskeiset taloutta kuvaavat indikaattorit lähivuosina ja keskipitkällä aikavälillä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022284"/>
            <a:ext cx="7308850" cy="350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7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</a:t>
            </a:r>
          </a:p>
          <a:p>
            <a:r>
              <a:rPr lang="fi-FI" dirty="0" smtClean="0"/>
              <a:t>Finanssineuvos</a:t>
            </a:r>
          </a:p>
          <a:p>
            <a:r>
              <a:rPr lang="fi-FI" dirty="0" smtClean="0"/>
              <a:t>Vakausyksikön päällikkö</a:t>
            </a:r>
          </a:p>
          <a:p>
            <a:r>
              <a:rPr lang="fi-FI" dirty="0" smtClean="0"/>
              <a:t>Puh. 02955 30006</a:t>
            </a:r>
          </a:p>
          <a:p>
            <a:r>
              <a:rPr lang="fi-FI" dirty="0" smtClean="0"/>
              <a:t>Lisätietoja:</a:t>
            </a:r>
          </a:p>
          <a:p>
            <a:r>
              <a:rPr lang="fi-FI" dirty="0" err="1" smtClean="0"/>
              <a:t>mikko.spolander@vm.fi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07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14905066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3375" y="1412776"/>
            <a:ext cx="7173001" cy="4824536"/>
          </a:xfrm>
          <a:prstGeom prst="rect">
            <a:avLst/>
          </a:prstGeom>
        </p:spPr>
      </p:pic>
      <p:sp>
        <p:nvSpPr>
          <p:cNvPr id="5" name="Nuoli oikealle 4">
            <a:hlinkClick r:id="rId4" action="ppaction://hlinksldjump"/>
          </p:cNvPr>
          <p:cNvSpPr/>
          <p:nvPr/>
        </p:nvSpPr>
        <p:spPr>
          <a:xfrm>
            <a:off x="8388424" y="6237312"/>
            <a:ext cx="360040" cy="144016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8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"/>
          <a:stretch/>
        </p:blipFill>
        <p:spPr bwMode="auto">
          <a:xfrm>
            <a:off x="942975" y="1787482"/>
            <a:ext cx="7013400" cy="414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187624" y="137270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Valtion takaukset, mrd</a:t>
            </a:r>
            <a:r>
              <a:rPr lang="fi-FI" sz="2000" b="1" smtClean="0"/>
              <a:t>. euroa</a:t>
            </a:r>
            <a:endParaRPr lang="fi-FI" sz="2000" b="1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Nuoli oikealle 5">
            <a:hlinkClick r:id="rId4" action="ppaction://hlinksldjump"/>
          </p:cNvPr>
          <p:cNvSpPr/>
          <p:nvPr/>
        </p:nvSpPr>
        <p:spPr>
          <a:xfrm>
            <a:off x="8388424" y="6237312"/>
            <a:ext cx="360040" cy="144016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3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Keskeiset taloutta kuvaavat indikaattorit lähivuosina ja keskipitkällä aikavälillä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022284"/>
            <a:ext cx="7308850" cy="350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7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3151017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1600" y="1412776"/>
            <a:ext cx="7128792" cy="475252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6" name="Nuoli oikealle 5">
            <a:hlinkClick r:id="rId4" action="ppaction://hlinksldjump"/>
          </p:cNvPr>
          <p:cNvSpPr/>
          <p:nvPr/>
        </p:nvSpPr>
        <p:spPr>
          <a:xfrm>
            <a:off x="8388424" y="6237312"/>
            <a:ext cx="360040" cy="144016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5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r="7667"/>
          <a:stretch/>
        </p:blipFill>
        <p:spPr bwMode="auto">
          <a:xfrm>
            <a:off x="899592" y="1033874"/>
            <a:ext cx="6820272" cy="527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uoli oikealle 4">
            <a:hlinkClick r:id="rId4" action="ppaction://hlinksldjump"/>
          </p:cNvPr>
          <p:cNvSpPr/>
          <p:nvPr/>
        </p:nvSpPr>
        <p:spPr>
          <a:xfrm>
            <a:off x="8388424" y="6237312"/>
            <a:ext cx="360040" cy="144016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9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Suomen talous kasvaa, mutta kovin hitaasti.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Työllisyys lisääntyy, työttömyys vähenee.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Hintakilpailukyky paranee.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Julkinen talous pysyy selvästi alijäämäisenä.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2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4212" y="620688"/>
            <a:ext cx="7704211" cy="2376264"/>
          </a:xfrm>
        </p:spPr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r>
              <a:rPr lang="fi-FI" sz="1900" dirty="0" smtClean="0"/>
              <a:t>Lisää epävarmuutta maailmantaloudessa, hidastaa talouden kasvua pääasiassa Iso-Britanniassa, heijastuu Suomeen vientikysynnän kautta.</a:t>
            </a:r>
          </a:p>
          <a:p>
            <a:r>
              <a:rPr lang="fi-FI" sz="1900" dirty="0" err="1" smtClean="0"/>
              <a:t>Brexitin</a:t>
            </a:r>
            <a:r>
              <a:rPr lang="fi-FI" sz="1900" dirty="0" smtClean="0"/>
              <a:t> kokonaistaloudellisia vaikutuksia ja vaikutuskanavia tarkastellaan tarkemmin Taloudellisessa katsauksessa, s. 33-38.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>
          <a:xfrm>
            <a:off x="683568" y="3501008"/>
            <a:ext cx="7712946" cy="2736304"/>
          </a:xfrm>
        </p:spPr>
        <p:txBody>
          <a:bodyPr>
            <a:normAutofit fontScale="92500"/>
          </a:bodyPr>
          <a:lstStyle/>
          <a:p>
            <a:endParaRPr lang="fi-FI" dirty="0" smtClean="0"/>
          </a:p>
          <a:p>
            <a:r>
              <a:rPr lang="fi-FI" sz="1800" dirty="0"/>
              <a:t>Alentaa työn teettämisen </a:t>
            </a:r>
            <a:r>
              <a:rPr lang="fi-FI" sz="1800" dirty="0" smtClean="0"/>
              <a:t>kustannuksia ja </a:t>
            </a:r>
            <a:r>
              <a:rPr lang="fi-FI" sz="1800" dirty="0"/>
              <a:t>lisää </a:t>
            </a:r>
            <a:r>
              <a:rPr lang="fi-FI" sz="1800" dirty="0" smtClean="0"/>
              <a:t>työllisyyttä vähitellen. </a:t>
            </a:r>
            <a:r>
              <a:rPr lang="fi-FI" sz="1800" dirty="0"/>
              <a:t>A</a:t>
            </a:r>
            <a:r>
              <a:rPr lang="fi-FI" sz="1800" dirty="0" smtClean="0"/>
              <a:t>lentaa </a:t>
            </a:r>
            <a:r>
              <a:rPr lang="fi-FI" sz="1800" dirty="0"/>
              <a:t>työantajien </a:t>
            </a:r>
            <a:r>
              <a:rPr lang="fi-FI" sz="1800" dirty="0" smtClean="0"/>
              <a:t>sosiaalivakuutusmaksuja ja </a:t>
            </a:r>
            <a:r>
              <a:rPr lang="fi-FI" sz="1800" dirty="0"/>
              <a:t>keventää palkansaajien verotusta v. </a:t>
            </a:r>
            <a:r>
              <a:rPr lang="fi-FI" sz="1800" dirty="0" smtClean="0"/>
              <a:t>2017. Vähentää </a:t>
            </a:r>
            <a:r>
              <a:rPr lang="fi-FI" sz="1800" dirty="0"/>
              <a:t>valtion ja kuntien toimintamenoja ja työvoimatarvetta</a:t>
            </a:r>
            <a:r>
              <a:rPr lang="fi-FI" sz="1800" dirty="0" smtClean="0"/>
              <a:t>.</a:t>
            </a:r>
          </a:p>
          <a:p>
            <a:r>
              <a:rPr lang="fi-FI" sz="1800" dirty="0" smtClean="0"/>
              <a:t>Kilpailukykysopimuksen vaikutuksia työllisyyteen ja julkiseen talouteen tarkastellaan tarkemmin Taloudellisessa katsauksessa, s. 23-24.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684212" y="620688"/>
            <a:ext cx="7704211" cy="504527"/>
          </a:xfrm>
        </p:spPr>
        <p:txBody>
          <a:bodyPr/>
          <a:lstStyle/>
          <a:p>
            <a:r>
              <a:rPr lang="fi-FI" sz="2800" dirty="0" err="1" smtClean="0"/>
              <a:t>Brexit</a:t>
            </a:r>
            <a:endParaRPr lang="fi-FI" sz="2800" dirty="0" smtClean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20"/>
          </p:nvPr>
        </p:nvSpPr>
        <p:spPr>
          <a:xfrm>
            <a:off x="683568" y="3501008"/>
            <a:ext cx="7712938" cy="504527"/>
          </a:xfrm>
        </p:spPr>
        <p:txBody>
          <a:bodyPr/>
          <a:lstStyle/>
          <a:p>
            <a:r>
              <a:rPr lang="fi-FI" sz="2800" dirty="0" smtClean="0"/>
              <a:t>Kilpailukykysopimus</a:t>
            </a:r>
          </a:p>
        </p:txBody>
      </p:sp>
    </p:spTree>
    <p:extLst>
      <p:ext uri="{BB962C8B-B14F-4D97-AF65-F5344CB8AC3E}">
        <p14:creationId xmlns:p14="http://schemas.microsoft.com/office/powerpoint/2010/main" val="34281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Kotimainen kysyntä </a:t>
            </a:r>
            <a:r>
              <a:rPr lang="fi-FI" dirty="0" smtClean="0"/>
              <a:t>on kasvun </a:t>
            </a:r>
            <a:r>
              <a:rPr lang="fi-FI"/>
              <a:t>ajuri </a:t>
            </a:r>
            <a:r>
              <a:rPr lang="fi-FI" smtClean="0"/>
              <a:t>lähivuosina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8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620688"/>
            <a:ext cx="7848872" cy="151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smtClean="0"/>
              <a:t>Öljyn </a:t>
            </a:r>
            <a:r>
              <a:rPr lang="fi-FI" sz="1400" dirty="0"/>
              <a:t>hinta alhaalla, euron kurssi alhaalla, korot alhaalla.</a:t>
            </a:r>
          </a:p>
          <a:p>
            <a:pPr>
              <a:lnSpc>
                <a:spcPct val="80000"/>
              </a:lnSpc>
            </a:pPr>
            <a:r>
              <a:rPr lang="fi-FI" sz="1400" dirty="0"/>
              <a:t>USA kasvaa, </a:t>
            </a:r>
            <a:r>
              <a:rPr lang="fi-FI" sz="1400" dirty="0" smtClean="0"/>
              <a:t>Ruotsi kasvaa, euroalueella </a:t>
            </a:r>
            <a:r>
              <a:rPr lang="fi-FI" sz="1400" dirty="0"/>
              <a:t>epävarmuutta.</a:t>
            </a:r>
          </a:p>
          <a:p>
            <a:pPr>
              <a:lnSpc>
                <a:spcPct val="80000"/>
              </a:lnSpc>
            </a:pPr>
            <a:r>
              <a:rPr lang="fi-FI" sz="1400" dirty="0"/>
              <a:t>Kiina hidastuu, </a:t>
            </a:r>
            <a:r>
              <a:rPr lang="fi-FI" sz="1400" dirty="0" smtClean="0"/>
              <a:t>Venäjän elpyminen lykkääntyy.</a:t>
            </a:r>
            <a:endParaRPr lang="fi-FI" sz="14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365104"/>
            <a:ext cx="7848000" cy="1512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400" dirty="0" smtClean="0"/>
              <a:t>Koheneva </a:t>
            </a:r>
            <a:r>
              <a:rPr lang="fi-FI" sz="1400" dirty="0"/>
              <a:t>työllisyys, </a:t>
            </a:r>
            <a:r>
              <a:rPr lang="fi-FI" sz="1400" dirty="0" smtClean="0"/>
              <a:t>luottamuksen vahvistuminen</a:t>
            </a:r>
            <a:r>
              <a:rPr lang="fi-FI" sz="1400" dirty="0"/>
              <a:t>, alhainen inflaatio ja </a:t>
            </a:r>
            <a:r>
              <a:rPr lang="fi-FI" sz="1400" dirty="0" smtClean="0"/>
              <a:t>veronalennukset </a:t>
            </a:r>
            <a:r>
              <a:rPr lang="fi-FI" sz="1400" dirty="0"/>
              <a:t>tukevat kulutusta</a:t>
            </a:r>
            <a:r>
              <a:rPr lang="fi-FI" sz="1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fi-FI" sz="1400" dirty="0" smtClean="0"/>
              <a:t>Kotitaloudet velkaantuvat, säästämisaste alhainen.</a:t>
            </a:r>
            <a:endParaRPr lang="fi-FI" sz="14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492896"/>
            <a:ext cx="7848872" cy="15120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Rakentaminen </a:t>
            </a:r>
            <a:r>
              <a:rPr lang="fi-FI" sz="1400" dirty="0"/>
              <a:t>hyvässä vauhdissa, Äänekoski näkyy koneissa ja laitteissa, myös T&amp;K vahvistumassa</a:t>
            </a:r>
            <a:r>
              <a:rPr lang="fi-FI" sz="1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Julkiset investoinnit korkealla tasolla.</a:t>
            </a:r>
            <a:endParaRPr lang="fi-FI" sz="14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684212" y="548679"/>
            <a:ext cx="7632203" cy="576065"/>
          </a:xfrm>
        </p:spPr>
        <p:txBody>
          <a:bodyPr/>
          <a:lstStyle/>
          <a:p>
            <a:r>
              <a:rPr lang="fi-FI" sz="1600" dirty="0"/>
              <a:t>Vienti </a:t>
            </a:r>
            <a:r>
              <a:rPr lang="fi-FI" sz="1600" dirty="0" smtClean="0"/>
              <a:t>junnaa monista suotuisista ympäristötekijöistä huolimatta</a:t>
            </a:r>
            <a:endParaRPr lang="fi-FI" sz="16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293096"/>
            <a:ext cx="3752506" cy="504056"/>
          </a:xfrm>
        </p:spPr>
        <p:txBody>
          <a:bodyPr/>
          <a:lstStyle/>
          <a:p>
            <a:r>
              <a:rPr lang="fi-FI" sz="1600" dirty="0"/>
              <a:t>Yksityinen kulutus </a:t>
            </a:r>
            <a:r>
              <a:rPr lang="fi-FI" sz="1600" dirty="0" smtClean="0"/>
              <a:t>kasvaa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20888"/>
            <a:ext cx="7632848" cy="648072"/>
          </a:xfrm>
        </p:spPr>
        <p:txBody>
          <a:bodyPr/>
          <a:lstStyle/>
          <a:p>
            <a:r>
              <a:rPr lang="fi-FI" sz="1600" dirty="0" smtClean="0"/>
              <a:t>Investoinnit kasvavat</a:t>
            </a:r>
            <a:endParaRPr lang="fi-FI" sz="1600" dirty="0"/>
          </a:p>
        </p:txBody>
      </p:sp>
      <p:sp>
        <p:nvSpPr>
          <p:cNvPr id="11" name="Nuoli oikealle 10">
            <a:hlinkClick r:id="rId3" action="ppaction://hlinksldjump"/>
          </p:cNvPr>
          <p:cNvSpPr/>
          <p:nvPr/>
        </p:nvSpPr>
        <p:spPr>
          <a:xfrm>
            <a:off x="8028384" y="1844824"/>
            <a:ext cx="360040" cy="144016"/>
          </a:xfrm>
          <a:prstGeom prst="rightArrow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Nuoli oikealle 11">
            <a:hlinkClick r:id="rId4" action="ppaction://hlinksldjump"/>
          </p:cNvPr>
          <p:cNvSpPr/>
          <p:nvPr/>
        </p:nvSpPr>
        <p:spPr>
          <a:xfrm>
            <a:off x="8028384" y="3717032"/>
            <a:ext cx="360040" cy="144016"/>
          </a:xfrm>
          <a:prstGeom prst="rightArrow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Nuoli oikealle 12">
            <a:hlinkClick r:id="rId5" action="ppaction://hlinksldjump"/>
          </p:cNvPr>
          <p:cNvSpPr/>
          <p:nvPr/>
        </p:nvSpPr>
        <p:spPr>
          <a:xfrm>
            <a:off x="8028384" y="5589240"/>
            <a:ext cx="360040" cy="144016"/>
          </a:xfrm>
          <a:prstGeom prst="rightArrow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/>
              <a:t>Rakenteellisista ongelmista huolimatta työmarkkinoilla on viitteitä </a:t>
            </a:r>
            <a:r>
              <a:rPr lang="fi-FI" smtClean="0"/>
              <a:t>käänteestä parempaan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1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836712"/>
            <a:ext cx="7848227" cy="136815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smtClean="0"/>
              <a:t>Tammi‒heinäkuussa </a:t>
            </a:r>
            <a:r>
              <a:rPr lang="fi-FI" sz="1400" dirty="0" smtClean="0"/>
              <a:t>työllisten </a:t>
            </a:r>
            <a:r>
              <a:rPr lang="fi-FI" sz="1400" dirty="0"/>
              <a:t>määrä kasvoi </a:t>
            </a:r>
            <a:r>
              <a:rPr lang="fi-FI" sz="1400" dirty="0" smtClean="0"/>
              <a:t>0,3 </a:t>
            </a:r>
            <a:r>
              <a:rPr lang="fi-FI" sz="1400" dirty="0"/>
              <a:t>% ja työtunnit </a:t>
            </a:r>
            <a:r>
              <a:rPr lang="fi-FI" sz="1400" dirty="0" smtClean="0"/>
              <a:t>2,2 % vuodentakaiseen verrattuna.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Kilpailukykysopimus alkaa lisätä </a:t>
            </a:r>
            <a:r>
              <a:rPr lang="fi-FI" sz="1400" dirty="0"/>
              <a:t>työllisyyttä jo ennustejaksolla.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293096"/>
            <a:ext cx="7848872" cy="13681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400" dirty="0" smtClean="0"/>
              <a:t>Avoimia työpaikkoja entistä enemmän.</a:t>
            </a:r>
          </a:p>
          <a:p>
            <a:pPr>
              <a:lnSpc>
                <a:spcPct val="90000"/>
              </a:lnSpc>
            </a:pPr>
            <a:r>
              <a:rPr lang="fi-FI" sz="1400" dirty="0" smtClean="0"/>
              <a:t>Pitkäaikaistyöttömyys kasvaa </a:t>
            </a:r>
            <a:r>
              <a:rPr lang="fi-FI" sz="1400" dirty="0"/>
              <a:t>erityisesti </a:t>
            </a:r>
            <a:r>
              <a:rPr lang="fi-FI" sz="1400" dirty="0" smtClean="0"/>
              <a:t>25‒54-vuotiaiden </a:t>
            </a:r>
            <a:r>
              <a:rPr lang="fi-FI" sz="1400" dirty="0"/>
              <a:t>ikäryhmässä.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564904"/>
            <a:ext cx="7848872" cy="13680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Tilastokeskuksen mittaama työttömyysasteen </a:t>
            </a:r>
            <a:r>
              <a:rPr lang="fi-FI" sz="1400" dirty="0"/>
              <a:t>trendi </a:t>
            </a:r>
            <a:r>
              <a:rPr lang="fi-FI" sz="1400" dirty="0" smtClean="0"/>
              <a:t>8,9 % heinäkuussa.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Työministeriön tilastoimat työttömät vähentyneet </a:t>
            </a:r>
            <a:r>
              <a:rPr lang="fi-FI" sz="1400" dirty="0"/>
              <a:t>vain </a:t>
            </a:r>
            <a:r>
              <a:rPr lang="fi-FI" sz="1400" dirty="0" smtClean="0"/>
              <a:t>vähän. </a:t>
            </a:r>
            <a:endParaRPr lang="fi-FI" sz="14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684213" y="764704"/>
            <a:ext cx="3752506" cy="648072"/>
          </a:xfrm>
        </p:spPr>
        <p:txBody>
          <a:bodyPr/>
          <a:lstStyle/>
          <a:p>
            <a:r>
              <a:rPr lang="fi-FI" sz="1600" dirty="0" smtClean="0"/>
              <a:t>Työllisyys kohenee</a:t>
            </a:r>
            <a:br>
              <a:rPr lang="fi-FI" sz="1600" dirty="0" smtClean="0"/>
            </a:br>
            <a:endParaRPr lang="fi-FI" sz="1600" dirty="0" smtClean="0"/>
          </a:p>
          <a:p>
            <a:endParaRPr lang="fi-FI" sz="1600" dirty="0" smtClean="0"/>
          </a:p>
          <a:p>
            <a:endParaRPr lang="fi-FI" sz="1600" dirty="0" smtClean="0"/>
          </a:p>
          <a:p>
            <a:endParaRPr lang="fi-FI" sz="16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221088"/>
            <a:ext cx="7848872" cy="504056"/>
          </a:xfrm>
        </p:spPr>
        <p:txBody>
          <a:bodyPr/>
          <a:lstStyle/>
          <a:p>
            <a:r>
              <a:rPr lang="fi-FI" sz="1600" dirty="0" smtClean="0"/>
              <a:t>Työmarkkinoiden rakenteelliset ongelmat kärjistyvät edelleen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92896"/>
            <a:ext cx="7848872" cy="504056"/>
          </a:xfrm>
        </p:spPr>
        <p:txBody>
          <a:bodyPr/>
          <a:lstStyle/>
          <a:p>
            <a:r>
              <a:rPr lang="fi-FI" sz="1600" dirty="0" smtClean="0"/>
              <a:t>Työttömyys alenee</a:t>
            </a:r>
            <a:endParaRPr lang="fi-FI" sz="1600" dirty="0"/>
          </a:p>
        </p:txBody>
      </p:sp>
      <p:sp>
        <p:nvSpPr>
          <p:cNvPr id="11" name="Nuoli oikealle 10">
            <a:hlinkClick r:id="rId3" action="ppaction://hlinksldjump"/>
          </p:cNvPr>
          <p:cNvSpPr/>
          <p:nvPr/>
        </p:nvSpPr>
        <p:spPr>
          <a:xfrm>
            <a:off x="8028384" y="5373216"/>
            <a:ext cx="360040" cy="144016"/>
          </a:xfrm>
          <a:prstGeom prst="rightArrow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4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/>
              <a:t>Hinta- ja kustannuspaineet </a:t>
            </a:r>
            <a:r>
              <a:rPr lang="fi-FI" smtClean="0"/>
              <a:t>ovat vähäisiä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VM_malliesitys_fin_v2015-05-13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_VM_malliesitys_fin_v2015-05-13</Template>
  <TotalTime>5196</TotalTime>
  <Words>457</Words>
  <Application>Microsoft Office PowerPoint</Application>
  <PresentationFormat>Näytössä katseltava diaesitys (4:3)</PresentationFormat>
  <Paragraphs>126</Paragraphs>
  <Slides>21</Slides>
  <Notes>21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_VM_malliesitys_fin_v2015-05-13</vt:lpstr>
      <vt:lpstr>Taloudellinen katsaus Syyskuu 2016</vt:lpstr>
      <vt:lpstr>Keskeiset taloutta kuvaavat indikaattorit lähivuosina ja keskipitkällä aikavälillä</vt:lpstr>
      <vt:lpstr>Suomen talous kasvaa, mutta kovin hitaasti.  Työllisyys lisääntyy, työttömyys vähenee.  Hintakilpailukyky paranee.  Julkinen talous pysyy selvästi alijäämäisenä.</vt:lpstr>
      <vt:lpstr>PowerPoint-esitys</vt:lpstr>
      <vt:lpstr>Kotimainen kysyntä on kasvun ajuri lähivuosina</vt:lpstr>
      <vt:lpstr>PowerPoint-esitys</vt:lpstr>
      <vt:lpstr>Rakenteellisista ongelmista huolimatta työmarkkinoilla on viitteitä käänteestä parempaan</vt:lpstr>
      <vt:lpstr>PowerPoint-esitys</vt:lpstr>
      <vt:lpstr>Hinta- ja kustannuspaineet ovat vähäisiä</vt:lpstr>
      <vt:lpstr>Kustannuskilpailukyky kohenemassa suhteessa keskeisiin kilpailijoihin</vt:lpstr>
      <vt:lpstr>Julkinen talous uhkaa lukkiutua rakenteellisesti alijäämäiseksi</vt:lpstr>
      <vt:lpstr>Julkisen talouden alijäämä pienenee, mutta velka kasvaa edelleen</vt:lpstr>
      <vt:lpstr>Väestön ikääntyminen heikentää julkista taloutta</vt:lpstr>
      <vt:lpstr>Julkisen talouden tulojen ja menojen välinen epätasapaino pitkällä aikavälillä runsaat 3 % suhteessa BKT:hen  (n. 7,5  mrd.)</vt:lpstr>
      <vt:lpstr>Julkisen talouden velka alkaa kasvaa uudelleen ensi vuosikymmenellä</vt:lpstr>
      <vt:lpstr>Keskeiset taloutta kuvaavat indikaattorit lähivuosina ja keskipitkällä aikavälillä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Taloudesta ja talouspolitiikasta</dc:title>
  <dc:creator>vmspolan</dc:creator>
  <cp:lastModifiedBy>Wallen Laura VM</cp:lastModifiedBy>
  <cp:revision>344</cp:revision>
  <cp:lastPrinted>2016-09-15T07:33:36Z</cp:lastPrinted>
  <dcterms:created xsi:type="dcterms:W3CDTF">2015-09-04T07:23:58Z</dcterms:created>
  <dcterms:modified xsi:type="dcterms:W3CDTF">2016-09-16T13:50:15Z</dcterms:modified>
</cp:coreProperties>
</file>