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27" r:id="rId2"/>
    <p:sldId id="277" r:id="rId3"/>
    <p:sldId id="286" r:id="rId4"/>
    <p:sldId id="308" r:id="rId5"/>
    <p:sldId id="306" r:id="rId6"/>
    <p:sldId id="307" r:id="rId7"/>
    <p:sldId id="313" r:id="rId8"/>
    <p:sldId id="288" r:id="rId9"/>
    <p:sldId id="309" r:id="rId10"/>
    <p:sldId id="310" r:id="rId11"/>
    <p:sldId id="311" r:id="rId12"/>
    <p:sldId id="312" r:id="rId13"/>
    <p:sldId id="316" r:id="rId14"/>
    <p:sldId id="314" r:id="rId15"/>
    <p:sldId id="289" r:id="rId16"/>
    <p:sldId id="290" r:id="rId17"/>
    <p:sldId id="315" r:id="rId18"/>
    <p:sldId id="326" r:id="rId19"/>
    <p:sldId id="298" r:id="rId20"/>
    <p:sldId id="291" r:id="rId21"/>
    <p:sldId id="319" r:id="rId22"/>
    <p:sldId id="301" r:id="rId23"/>
    <p:sldId id="318" r:id="rId24"/>
    <p:sldId id="321" r:id="rId25"/>
    <p:sldId id="322" r:id="rId26"/>
    <p:sldId id="329" r:id="rId27"/>
    <p:sldId id="328" r:id="rId28"/>
    <p:sldId id="324" r:id="rId29"/>
    <p:sldId id="325" r:id="rId30"/>
    <p:sldId id="268" r:id="rId31"/>
  </p:sldIdLst>
  <p:sldSz cx="9144000" cy="6858000" type="screen4x3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4F88"/>
    <a:srgbClr val="E2E2E2"/>
    <a:srgbClr val="A3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007" autoAdjust="0"/>
  </p:normalViewPr>
  <p:slideViewPr>
    <p:cSldViewPr showGuides="1">
      <p:cViewPr>
        <p:scale>
          <a:sx n="87" d="100"/>
          <a:sy n="87" d="100"/>
        </p:scale>
        <p:origin x="-23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CBE83-F401-4F3F-8646-5A63CA53523C}" type="datetimeFigureOut">
              <a:rPr lang="fi-FI" smtClean="0"/>
              <a:t>21.12.2016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DD12E-B47D-4DC2-A09A-B762B8C96E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37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99408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pPr/>
              <a:t>16</a:t>
            </a:fld>
            <a:endParaRPr lang="fi-FI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pPr/>
              <a:t>18</a:t>
            </a:fld>
            <a:endParaRPr lang="fi-FI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b="1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pPr/>
              <a:t>19</a:t>
            </a:fld>
            <a:endParaRPr lang="fi-FI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pPr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46340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83856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fi-FI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pPr/>
              <a:t>22</a:t>
            </a:fld>
            <a:endParaRPr lang="fi-FI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69383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09/2016</a:t>
            </a:r>
          </a:p>
          <a:p>
            <a:endParaRPr lang="fi-FI" dirty="0" smtClean="0"/>
          </a:p>
          <a:p>
            <a:r>
              <a:rPr lang="fi-FI" b="1" dirty="0" smtClean="0"/>
              <a:t>Alkuvuoden 2016 verokertymät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dirty="0" smtClean="0"/>
              <a:t>Yksityisen kulutuksen kasvu näkyy ennakoitua suurempana ALV-kertymänä.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dirty="0" smtClean="0"/>
              <a:t>Yritysten maksamien verojen kertymä myös ennakoitua suurempi.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fi-FI" b="1" dirty="0" smtClean="0"/>
              <a:t>Finanssipolitiikka kuten täsmennetty kehysriihessä huhtikuussa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dirty="0" smtClean="0"/>
              <a:t>4 mrd. säästöt lähes</a:t>
            </a:r>
            <a:r>
              <a:rPr lang="fi-FI" baseline="0" dirty="0" smtClean="0"/>
              <a:t> kasassa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fi-FI" b="1" baseline="0" dirty="0" smtClean="0"/>
              <a:t>Kilpailukykysopimus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baseline="0" dirty="0" smtClean="0"/>
              <a:t>Heikentää julkista taloutta lyhyellä aikavälillä.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baseline="0" dirty="0" smtClean="0"/>
              <a:t>Suotuisat vaikutukset työllisyyden ja toimintamenosäästöjen kautta kertyvät viipeellä.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fi-FI" b="1" baseline="0" dirty="0" smtClean="0"/>
              <a:t>JULKISET KULUTUSMENOT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baseline="0" dirty="0" smtClean="0"/>
              <a:t>+ turvapaikanhakijat/maahanmuutto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baseline="0" dirty="0" smtClean="0"/>
              <a:t>+ ikääntyminen</a:t>
            </a:r>
          </a:p>
          <a:p>
            <a:pPr marL="171450" indent="-171450">
              <a:buFontTx/>
              <a:buChar char="-"/>
            </a:pPr>
            <a:r>
              <a:rPr lang="fi-FI" baseline="0" dirty="0" smtClean="0"/>
              <a:t>menosopeutus valtiolla ja kunnissa</a:t>
            </a:r>
          </a:p>
          <a:p>
            <a:pPr marL="171450" indent="-171450">
              <a:buFontTx/>
              <a:buChar char="-"/>
            </a:pPr>
            <a:r>
              <a:rPr lang="fi-FI" baseline="0" dirty="0" err="1" smtClean="0"/>
              <a:t>Kiky-sopimus</a:t>
            </a:r>
            <a:r>
              <a:rPr lang="fi-FI" baseline="0" dirty="0" smtClean="0"/>
              <a:t> (työnantajamaksut, lomarahat, palkat)</a:t>
            </a:r>
          </a:p>
          <a:p>
            <a:pPr marL="171450" indent="-171450">
              <a:buFontTx/>
              <a:buChar char="-"/>
            </a:pPr>
            <a:r>
              <a:rPr lang="fi-FI" baseline="0" dirty="0" smtClean="0"/>
              <a:t>eläkeuudistus alentaa kuntatyönantajan eläkemaksuja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pPr/>
              <a:t>26</a:t>
            </a:fld>
            <a:endParaRPr 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34532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46340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>
                <a:solidFill>
                  <a:prstClr val="black"/>
                </a:solidFill>
              </a:rPr>
              <a:pPr/>
              <a:t>5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6340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b="1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pPr/>
              <a:t>6</a:t>
            </a:fld>
            <a:endParaRPr lang="fi-F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pPr/>
              <a:t>8</a:t>
            </a:fld>
            <a:endParaRPr lang="fi-F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pPr/>
              <a:t>10</a:t>
            </a:fld>
            <a:endParaRPr lang="fi-FI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pPr/>
              <a:t>12</a:t>
            </a:fld>
            <a:endParaRPr lang="fi-FI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pPr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4634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916832"/>
            <a:ext cx="7200800" cy="178106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3824514"/>
            <a:ext cx="7200800" cy="46858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0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eijon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7B19-2C0A-48B2-A6EB-A8095A820EBC}" type="datetime1">
              <a:rPr lang="fi-FI" smtClean="0"/>
              <a:t>21.12.2016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13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 ilman leijon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7B19-2C0A-48B2-A6EB-A8095A820EBC}" type="datetime1">
              <a:rPr lang="fi-FI" smtClean="0"/>
              <a:t>21.12.2016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637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0A5F-78CC-487C-81CE-0EB38E137339}" type="datetime1">
              <a:rPr lang="fi-FI" smtClean="0"/>
              <a:t>21.12.2016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26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5355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yaa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346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11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2823908"/>
            <a:ext cx="320934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2823908"/>
            <a:ext cx="422000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tiedot</a:t>
            </a:r>
          </a:p>
        </p:txBody>
      </p:sp>
    </p:spTree>
    <p:extLst>
      <p:ext uri="{BB962C8B-B14F-4D97-AF65-F5344CB8AC3E}">
        <p14:creationId xmlns:p14="http://schemas.microsoft.com/office/powerpoint/2010/main" val="299419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 hanketun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772816"/>
            <a:ext cx="7200800" cy="1656184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3507701"/>
            <a:ext cx="7200800" cy="64807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4208016"/>
            <a:ext cx="7200800" cy="445120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380288" y="404813"/>
            <a:ext cx="1260000" cy="1260000"/>
          </a:xfrm>
        </p:spPr>
        <p:txBody>
          <a:bodyPr>
            <a:norm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05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 dirty="0" smtClean="0"/>
              <a:t>Hanketunnus   </a:t>
            </a:r>
            <a:r>
              <a:rPr lang="fr-FR" dirty="0" smtClean="0"/>
              <a:t>3,5 x 3,5 cm    205 x 205 px</a:t>
            </a:r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3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BD371-7E0E-469B-ACD0-0C6801D30F6C}" type="datetime1">
              <a:rPr lang="fi-FI" smtClean="0"/>
              <a:t>21.12.2016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93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609" cy="118649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3314" y="1836057"/>
            <a:ext cx="7311054" cy="429010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767-4FDC-46D7-A5AD-7734010C2D28}" type="datetime1">
              <a:rPr lang="fi-FI" smtClean="0"/>
              <a:t>21.12.2016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1391823"/>
            <a:ext cx="7308368" cy="503237"/>
          </a:xfr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fi-FI" dirty="0" smtClean="0"/>
              <a:t>Lisää väliotsikko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1574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76000" y="1386000"/>
            <a:ext cx="3600000" cy="4779304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600"/>
            </a:lvl1pPr>
            <a:lvl2pPr>
              <a:spcBef>
                <a:spcPts val="0"/>
              </a:spcBef>
              <a:spcAft>
                <a:spcPts val="1200"/>
              </a:spcAft>
              <a:defRPr sz="1600"/>
            </a:lvl2pPr>
            <a:lvl3pPr>
              <a:spcBef>
                <a:spcPts val="0"/>
              </a:spcBef>
              <a:spcAft>
                <a:spcPts val="1200"/>
              </a:spcAft>
              <a:defRPr sz="1600"/>
            </a:lvl3pPr>
            <a:lvl4pPr>
              <a:spcBef>
                <a:spcPts val="0"/>
              </a:spcBef>
              <a:spcAft>
                <a:spcPts val="1200"/>
              </a:spcAft>
              <a:defRPr sz="1600"/>
            </a:lvl4pPr>
            <a:lvl5pPr>
              <a:spcBef>
                <a:spcPts val="0"/>
              </a:spcBef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83968" y="1386000"/>
            <a:ext cx="3600000" cy="4779304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2D75F-0B3D-4EDF-84AF-D0E0E66E7AC8}" type="datetime1">
              <a:rPr lang="fi-FI" smtClean="0"/>
              <a:t>21.12.2016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BD371-7E0E-469B-ACD0-0C6801D30F6C}" type="datetime1">
              <a:rPr lang="fi-FI" smtClean="0"/>
              <a:t>21.12.2016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480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13,35 x 9,6 cm | </a:t>
            </a:r>
            <a:r>
              <a:rPr lang="fr-FR" dirty="0" smtClean="0"/>
              <a:t>780 px x 565 px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97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BD371-7E0E-469B-ACD0-0C6801D30F6C}" type="datetime1">
              <a:rPr lang="fi-FI" smtClean="0"/>
              <a:t>21.12.2016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 baseline="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4" hasCustomPrompt="1"/>
          </p:nvPr>
        </p:nvSpPr>
        <p:spPr>
          <a:xfrm>
            <a:off x="705600" y="31524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1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05600" y="4807028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0102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93917-3F84-4F55-8A37-2F48A3C3CAED}" type="datetime1">
              <a:rPr lang="fi-FI" smtClean="0"/>
              <a:t>21.12.2016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703942" y="1476000"/>
            <a:ext cx="7722000" cy="480422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 smtClean="0"/>
              <a:t>Lisää kuva                                                                  koko </a:t>
            </a:r>
            <a:r>
              <a:rPr lang="fr-FR" dirty="0" smtClean="0"/>
              <a:t>13,35 x 21,45 cm | 780 x 1265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2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7B19-2C0A-48B2-A6EB-A8095A820EBC}" type="datetime1">
              <a:rPr lang="fi-FI" smtClean="0"/>
              <a:t>21.12.2016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684213" y="1484313"/>
            <a:ext cx="3752506" cy="2232025"/>
          </a:xfrm>
          <a:solidFill>
            <a:schemeClr val="accent3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9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644008" y="1484313"/>
            <a:ext cx="3752506" cy="2232025"/>
          </a:xfrm>
          <a:solidFill>
            <a:schemeClr val="accent1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0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684213" y="4077072"/>
            <a:ext cx="3752506" cy="2232025"/>
          </a:xfrm>
          <a:solidFill>
            <a:schemeClr val="accent2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1" name="Tekstin paikkamerkki 7"/>
          <p:cNvSpPr>
            <a:spLocks noGrp="1"/>
          </p:cNvSpPr>
          <p:nvPr>
            <p:ph type="body" sz="quarter" idx="16"/>
          </p:nvPr>
        </p:nvSpPr>
        <p:spPr>
          <a:xfrm>
            <a:off x="4644008" y="4077072"/>
            <a:ext cx="3752506" cy="2232025"/>
          </a:xfrm>
          <a:solidFill>
            <a:schemeClr val="accent4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 hasCustomPrompt="1"/>
          </p:nvPr>
        </p:nvSpPr>
        <p:spPr>
          <a:xfrm>
            <a:off x="684213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3" name="Tekstin paikkamerkki 6"/>
          <p:cNvSpPr>
            <a:spLocks noGrp="1"/>
          </p:cNvSpPr>
          <p:nvPr>
            <p:ph type="body" sz="quarter" idx="18" hasCustomPrompt="1"/>
          </p:nvPr>
        </p:nvSpPr>
        <p:spPr>
          <a:xfrm>
            <a:off x="4644000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4" name="Tekstin paikkamerkki 6"/>
          <p:cNvSpPr>
            <a:spLocks noGrp="1"/>
          </p:cNvSpPr>
          <p:nvPr>
            <p:ph type="body" sz="quarter" idx="19" hasCustomPrompt="1"/>
          </p:nvPr>
        </p:nvSpPr>
        <p:spPr>
          <a:xfrm>
            <a:off x="684213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5" name="Tekstin paikkamerkki 6"/>
          <p:cNvSpPr>
            <a:spLocks noGrp="1"/>
          </p:cNvSpPr>
          <p:nvPr>
            <p:ph type="body" sz="quarter" idx="20" hasCustomPrompt="1"/>
          </p:nvPr>
        </p:nvSpPr>
        <p:spPr>
          <a:xfrm>
            <a:off x="4644000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</p:spTree>
    <p:extLst>
      <p:ext uri="{BB962C8B-B14F-4D97-AF65-F5344CB8AC3E}">
        <p14:creationId xmlns:p14="http://schemas.microsoft.com/office/powerpoint/2010/main" val="25424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0"/>
            <a:ext cx="1618488" cy="3118104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368" cy="1186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76000" y="1386114"/>
            <a:ext cx="7308368" cy="477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76000" y="6429829"/>
            <a:ext cx="975264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22FB634A-CB08-4345-AA85-D4EC7BA00B14}" type="datetime1">
              <a:rPr lang="fi-FI" smtClean="0"/>
              <a:t>21.12.2016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429829"/>
            <a:ext cx="2895600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88424" y="6429829"/>
            <a:ext cx="477416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25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52" r:id="rId5"/>
    <p:sldLayoutId id="2147483666" r:id="rId6"/>
    <p:sldLayoutId id="2147483668" r:id="rId7"/>
    <p:sldLayoutId id="2147483662" r:id="rId8"/>
    <p:sldLayoutId id="2147483669" r:id="rId9"/>
    <p:sldLayoutId id="2147483654" r:id="rId10"/>
    <p:sldLayoutId id="2147483670" r:id="rId11"/>
    <p:sldLayoutId id="2147483655" r:id="rId12"/>
    <p:sldLayoutId id="2147483665" r:id="rId13"/>
    <p:sldLayoutId id="2147483664" r:id="rId14"/>
    <p:sldLayoutId id="2147483661" r:id="rId15"/>
    <p:sldLayoutId id="2147483667" r:id="rId1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68400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88" indent="-18097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Taloudellinen </a:t>
            </a:r>
            <a:r>
              <a:rPr lang="fi-FI" dirty="0" smtClean="0"/>
              <a:t>katsaus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2924944"/>
            <a:ext cx="7200800" cy="648072"/>
          </a:xfrm>
        </p:spPr>
        <p:txBody>
          <a:bodyPr/>
          <a:lstStyle/>
          <a:p>
            <a:r>
              <a:rPr lang="fi-FI" dirty="0"/>
              <a:t> </a:t>
            </a:r>
            <a:r>
              <a:rPr lang="fi-FI" dirty="0" smtClean="0"/>
              <a:t>Talvi </a:t>
            </a:r>
            <a:r>
              <a:rPr lang="fi-FI" dirty="0"/>
              <a:t>2016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i-FI" dirty="0" smtClean="0"/>
              <a:t>Talousnäkymät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dirty="0"/>
              <a:t>22.12.2016</a:t>
            </a:r>
          </a:p>
        </p:txBody>
      </p:sp>
    </p:spTree>
    <p:extLst>
      <p:ext uri="{BB962C8B-B14F-4D97-AF65-F5344CB8AC3E}">
        <p14:creationId xmlns:p14="http://schemas.microsoft.com/office/powerpoint/2010/main" val="29908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quarter" idx="13"/>
          </p:nvPr>
        </p:nvSpPr>
        <p:spPr>
          <a:xfrm>
            <a:off x="683568" y="908888"/>
            <a:ext cx="7848872" cy="172802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fi-FI" sz="1400" dirty="0"/>
              <a:t>Öljyn </a:t>
            </a:r>
            <a:r>
              <a:rPr lang="fi-FI" sz="1400" dirty="0" smtClean="0"/>
              <a:t>hinta on </a:t>
            </a:r>
            <a:r>
              <a:rPr lang="fi-FI" sz="1400" dirty="0"/>
              <a:t>nousussa, mutta edelleen alhaalla, euron kurssi alhaalla, korot alhaalla.</a:t>
            </a:r>
          </a:p>
          <a:p>
            <a:pPr>
              <a:lnSpc>
                <a:spcPct val="80000"/>
              </a:lnSpc>
            </a:pPr>
            <a:r>
              <a:rPr lang="fi-FI" sz="1400" dirty="0"/>
              <a:t>Kehittyneet maat kasvavat edelleen, kehittyvissä maissa kasvu hidastunut.</a:t>
            </a:r>
          </a:p>
          <a:p>
            <a:pPr>
              <a:lnSpc>
                <a:spcPct val="80000"/>
              </a:lnSpc>
            </a:pPr>
            <a:r>
              <a:rPr lang="fi-FI" sz="1400" dirty="0"/>
              <a:t>Paraneva kustannuskilpailukyky luo edellytyksiä hyödyntää avautuvia vientimahdollisuuksia</a:t>
            </a:r>
            <a:r>
              <a:rPr lang="fi-FI" sz="1400" dirty="0" smtClean="0"/>
              <a:t>.</a:t>
            </a:r>
          </a:p>
          <a:p>
            <a:pPr>
              <a:lnSpc>
                <a:spcPct val="80000"/>
              </a:lnSpc>
            </a:pPr>
            <a:endParaRPr lang="fi-FI" sz="140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4"/>
          </p:nvPr>
        </p:nvSpPr>
        <p:spPr>
          <a:xfrm>
            <a:off x="683568" y="4581296"/>
            <a:ext cx="7848000" cy="1800032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fi-FI" sz="1400" dirty="0"/>
              <a:t>Koheneva työllisyys, luottamuksen vahvistuminen ja veronalennukset tukevat kulutusta ennustejaksolla.</a:t>
            </a:r>
          </a:p>
          <a:p>
            <a:pPr>
              <a:lnSpc>
                <a:spcPct val="80000"/>
              </a:lnSpc>
            </a:pPr>
            <a:r>
              <a:rPr lang="fi-FI" sz="1400" dirty="0"/>
              <a:t>Kiihtyvä inflaatio leikkaa ostovoimaa ja kulutuksen </a:t>
            </a:r>
            <a:r>
              <a:rPr lang="fi-FI" sz="1400" dirty="0" smtClean="0"/>
              <a:t>kasvua vuodesta </a:t>
            </a:r>
            <a:r>
              <a:rPr lang="fi-FI" sz="1400" dirty="0"/>
              <a:t>2017 eteenpäin.</a:t>
            </a:r>
          </a:p>
          <a:p>
            <a:pPr>
              <a:lnSpc>
                <a:spcPct val="80000"/>
              </a:lnSpc>
            </a:pPr>
            <a:r>
              <a:rPr lang="fi-FI" sz="1400" dirty="0"/>
              <a:t>Kotitaloudet velkaantuvat, säästämisaste alhainen.</a:t>
            </a:r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5"/>
          </p:nvPr>
        </p:nvSpPr>
        <p:spPr>
          <a:xfrm>
            <a:off x="683568" y="2924944"/>
            <a:ext cx="7848872" cy="1367984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fi-FI" sz="1400" dirty="0" smtClean="0"/>
              <a:t>Rakentaminen </a:t>
            </a:r>
            <a:r>
              <a:rPr lang="fi-FI" sz="1400" dirty="0"/>
              <a:t>hyvässä </a:t>
            </a:r>
            <a:r>
              <a:rPr lang="fi-FI" sz="1400" dirty="0" smtClean="0"/>
              <a:t>vauhdissa, mutta hidastuu vuonna 2017</a:t>
            </a:r>
            <a:r>
              <a:rPr lang="fi-FI" sz="1400" dirty="0"/>
              <a:t>.</a:t>
            </a:r>
            <a:r>
              <a:rPr lang="fi-FI" sz="14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fi-FI" sz="1400" dirty="0" smtClean="0"/>
              <a:t>Teollisuuden suurhankkeet näkyvät </a:t>
            </a:r>
            <a:r>
              <a:rPr lang="fi-FI" sz="1400" dirty="0"/>
              <a:t>koneissa ja laitteissa, myös T&amp;K vahvistumassa</a:t>
            </a:r>
            <a:r>
              <a:rPr lang="fi-FI" sz="14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fi-FI" sz="1400" dirty="0" smtClean="0"/>
              <a:t>Julkiset investoinnit korkealla tasolla.</a:t>
            </a:r>
            <a:endParaRPr lang="fi-FI" sz="1400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7"/>
          </p:nvPr>
        </p:nvSpPr>
        <p:spPr>
          <a:xfrm>
            <a:off x="684212" y="836711"/>
            <a:ext cx="7632203" cy="576065"/>
          </a:xfrm>
        </p:spPr>
        <p:txBody>
          <a:bodyPr/>
          <a:lstStyle/>
          <a:p>
            <a:r>
              <a:rPr lang="fi-FI" sz="1600" dirty="0"/>
              <a:t>Vienti </a:t>
            </a:r>
            <a:r>
              <a:rPr lang="fi-FI" sz="1600" dirty="0" smtClean="0"/>
              <a:t>elpyy hitaasti monista suotuisista ympäristötekijöistä huolimatta</a:t>
            </a:r>
            <a:endParaRPr lang="fi-FI" sz="1600" dirty="0"/>
          </a:p>
        </p:txBody>
      </p:sp>
      <p:sp>
        <p:nvSpPr>
          <p:cNvPr id="9" name="Tekstin paikkamerkki 8"/>
          <p:cNvSpPr>
            <a:spLocks noGrp="1"/>
          </p:cNvSpPr>
          <p:nvPr>
            <p:ph type="body" sz="quarter" idx="18"/>
          </p:nvPr>
        </p:nvSpPr>
        <p:spPr>
          <a:xfrm>
            <a:off x="683568" y="4509120"/>
            <a:ext cx="3752506" cy="504056"/>
          </a:xfrm>
        </p:spPr>
        <p:txBody>
          <a:bodyPr/>
          <a:lstStyle/>
          <a:p>
            <a:r>
              <a:rPr lang="fi-FI" sz="1600" dirty="0"/>
              <a:t>Yksityinen kulutus </a:t>
            </a:r>
            <a:r>
              <a:rPr lang="fi-FI" sz="1600" dirty="0" smtClean="0"/>
              <a:t>kasvaa</a:t>
            </a:r>
            <a:endParaRPr lang="fi-FI" sz="1600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9"/>
          </p:nvPr>
        </p:nvSpPr>
        <p:spPr>
          <a:xfrm>
            <a:off x="683568" y="2852936"/>
            <a:ext cx="7632848" cy="648072"/>
          </a:xfrm>
        </p:spPr>
        <p:txBody>
          <a:bodyPr/>
          <a:lstStyle/>
          <a:p>
            <a:r>
              <a:rPr lang="fi-FI" sz="1600" dirty="0" smtClean="0"/>
              <a:t>Investoinnit kasvavat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40780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8572" y="260648"/>
            <a:ext cx="7308368" cy="1186497"/>
          </a:xfrm>
        </p:spPr>
        <p:txBody>
          <a:bodyPr>
            <a:normAutofit fontScale="90000"/>
          </a:bodyPr>
          <a:lstStyle/>
          <a:p>
            <a:r>
              <a:rPr lang="fi-FI" sz="3600" dirty="0"/>
              <a:t>Teollisuuden suurhankkeet näkyvät koneissa ja laitteissa, myös T&amp;K </a:t>
            </a:r>
            <a:r>
              <a:rPr lang="fi-FI" sz="3600" dirty="0" smtClean="0"/>
              <a:t>vahvistumassa</a:t>
            </a:r>
            <a:r>
              <a:rPr lang="fi-FI" sz="3600" dirty="0"/>
              <a:t/>
            </a:r>
            <a:br>
              <a:rPr lang="fi-FI" sz="3600" dirty="0"/>
            </a:br>
            <a:endParaRPr lang="fi-FI" dirty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0027428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96888" y="1397000"/>
            <a:ext cx="7551737" cy="495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64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12</a:t>
            </a:fld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3"/>
          </p:nvPr>
        </p:nvSpPr>
        <p:spPr>
          <a:xfrm>
            <a:off x="683568" y="908888"/>
            <a:ext cx="7848872" cy="172802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fi-FI" sz="1400" dirty="0"/>
              <a:t>Öljyn </a:t>
            </a:r>
            <a:r>
              <a:rPr lang="fi-FI" sz="1400" dirty="0" smtClean="0"/>
              <a:t>hinta on </a:t>
            </a:r>
            <a:r>
              <a:rPr lang="fi-FI" sz="1400" dirty="0"/>
              <a:t>nousussa, mutta edelleen alhaalla, euron kurssi alhaalla, korot alhaalla.</a:t>
            </a:r>
          </a:p>
          <a:p>
            <a:pPr>
              <a:lnSpc>
                <a:spcPct val="80000"/>
              </a:lnSpc>
            </a:pPr>
            <a:r>
              <a:rPr lang="fi-FI" sz="1400" dirty="0"/>
              <a:t>Kehittyneet maat kasvavat edelleen, kehittyvissä maissa kasvu hidastunut.</a:t>
            </a:r>
          </a:p>
          <a:p>
            <a:pPr>
              <a:lnSpc>
                <a:spcPct val="80000"/>
              </a:lnSpc>
            </a:pPr>
            <a:r>
              <a:rPr lang="fi-FI" sz="1400" dirty="0"/>
              <a:t>Paraneva kustannuskilpailukyky luo edellytyksiä hyödyntää avautuvia vientimahdollisuuksia</a:t>
            </a:r>
            <a:r>
              <a:rPr lang="fi-FI" sz="1400" dirty="0" smtClean="0"/>
              <a:t>.</a:t>
            </a:r>
          </a:p>
          <a:p>
            <a:pPr>
              <a:lnSpc>
                <a:spcPct val="80000"/>
              </a:lnSpc>
            </a:pPr>
            <a:endParaRPr lang="fi-FI" sz="140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4"/>
          </p:nvPr>
        </p:nvSpPr>
        <p:spPr>
          <a:xfrm>
            <a:off x="683568" y="4581296"/>
            <a:ext cx="7848000" cy="1800032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fi-FI" sz="1400" dirty="0"/>
              <a:t>Koheneva työllisyys, luottamuksen vahvistuminen ja veronalennukset tukevat kulutusta ennustejaksolla.</a:t>
            </a:r>
          </a:p>
          <a:p>
            <a:pPr>
              <a:lnSpc>
                <a:spcPct val="80000"/>
              </a:lnSpc>
            </a:pPr>
            <a:r>
              <a:rPr lang="fi-FI" sz="1400" dirty="0"/>
              <a:t>Kiihtyvä inflaatio leikkaa ostovoimaa ja kulutuksen kasvua 2017 eteenpäin.</a:t>
            </a:r>
          </a:p>
          <a:p>
            <a:pPr>
              <a:lnSpc>
                <a:spcPct val="80000"/>
              </a:lnSpc>
            </a:pPr>
            <a:r>
              <a:rPr lang="fi-FI" sz="1400" dirty="0"/>
              <a:t>Kotitaloudet velkaantuvat, säästämisaste alhainen.</a:t>
            </a:r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5"/>
          </p:nvPr>
        </p:nvSpPr>
        <p:spPr>
          <a:xfrm>
            <a:off x="683568" y="2924944"/>
            <a:ext cx="7848872" cy="1367984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fi-FI" sz="1400" dirty="0" smtClean="0"/>
              <a:t>Rakentaminen </a:t>
            </a:r>
            <a:r>
              <a:rPr lang="fi-FI" sz="1400" dirty="0"/>
              <a:t>hyvässä </a:t>
            </a:r>
            <a:r>
              <a:rPr lang="fi-FI" sz="1400" dirty="0" smtClean="0"/>
              <a:t>vauhdissa, mutta hidastuu vuonna 2017. </a:t>
            </a:r>
          </a:p>
          <a:p>
            <a:pPr>
              <a:lnSpc>
                <a:spcPct val="80000"/>
              </a:lnSpc>
            </a:pPr>
            <a:r>
              <a:rPr lang="fi-FI" sz="1400" dirty="0" smtClean="0"/>
              <a:t>Teollisuuden suurhankkeet näkyvät </a:t>
            </a:r>
            <a:r>
              <a:rPr lang="fi-FI" sz="1400" dirty="0"/>
              <a:t>koneissa ja laitteissa, myös T&amp;K vahvistumassa</a:t>
            </a:r>
            <a:r>
              <a:rPr lang="fi-FI" sz="14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fi-FI" sz="1400" dirty="0" smtClean="0"/>
              <a:t>Julkiset investoinnit korkealla tasolla.</a:t>
            </a:r>
            <a:endParaRPr lang="fi-FI" sz="1400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7"/>
          </p:nvPr>
        </p:nvSpPr>
        <p:spPr>
          <a:xfrm>
            <a:off x="684212" y="836711"/>
            <a:ext cx="7632203" cy="576065"/>
          </a:xfrm>
        </p:spPr>
        <p:txBody>
          <a:bodyPr/>
          <a:lstStyle/>
          <a:p>
            <a:r>
              <a:rPr lang="fi-FI" sz="1600" dirty="0"/>
              <a:t>Vienti </a:t>
            </a:r>
            <a:r>
              <a:rPr lang="fi-FI" sz="1600" dirty="0" smtClean="0"/>
              <a:t>elpyy hitaasti monista suotuisista ympäristötekijöistä huolimatta</a:t>
            </a:r>
            <a:endParaRPr lang="fi-FI" sz="1600" dirty="0"/>
          </a:p>
        </p:txBody>
      </p:sp>
      <p:sp>
        <p:nvSpPr>
          <p:cNvPr id="9" name="Tekstin paikkamerkki 8"/>
          <p:cNvSpPr>
            <a:spLocks noGrp="1"/>
          </p:cNvSpPr>
          <p:nvPr>
            <p:ph type="body" sz="quarter" idx="18"/>
          </p:nvPr>
        </p:nvSpPr>
        <p:spPr>
          <a:xfrm>
            <a:off x="683568" y="4509120"/>
            <a:ext cx="3752506" cy="504056"/>
          </a:xfrm>
        </p:spPr>
        <p:txBody>
          <a:bodyPr/>
          <a:lstStyle/>
          <a:p>
            <a:r>
              <a:rPr lang="fi-FI" sz="1600" dirty="0"/>
              <a:t>Yksityinen kulutus </a:t>
            </a:r>
            <a:r>
              <a:rPr lang="fi-FI" sz="1600" dirty="0" smtClean="0"/>
              <a:t>kasvaa</a:t>
            </a:r>
            <a:endParaRPr lang="fi-FI" sz="1600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9"/>
          </p:nvPr>
        </p:nvSpPr>
        <p:spPr>
          <a:xfrm>
            <a:off x="683568" y="2852936"/>
            <a:ext cx="7632848" cy="648072"/>
          </a:xfrm>
        </p:spPr>
        <p:txBody>
          <a:bodyPr/>
          <a:lstStyle/>
          <a:p>
            <a:r>
              <a:rPr lang="fi-FI" sz="1600" dirty="0" smtClean="0"/>
              <a:t>Investoinnit kasvavat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2230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L</a:t>
            </a:r>
            <a:r>
              <a:rPr lang="fi-FI" sz="3200" dirty="0" smtClean="0"/>
              <a:t>uottamuksen vahvistuminen tukee kasvua</a:t>
            </a:r>
            <a:endParaRPr lang="fi-FI" sz="3200" dirty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98828066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574675" y="1446213"/>
            <a:ext cx="7205663" cy="490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93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3600" dirty="0"/>
              <a:t>Kiihtyvä inflaatio leikkaa ostovoimaa ja kulutuksen kasvua</a:t>
            </a:r>
            <a:endParaRPr lang="fi-FI" dirty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361562019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608013" y="1404938"/>
            <a:ext cx="7489825" cy="4832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7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 smtClean="0"/>
              <a:t>Rakenteellisista ongelmista huolimatta työmarkkinoilla on viitteitä paremmasta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862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16</a:t>
            </a:fld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3"/>
          </p:nvPr>
        </p:nvSpPr>
        <p:spPr>
          <a:xfrm>
            <a:off x="683568" y="836712"/>
            <a:ext cx="7848227" cy="165618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fi-FI" sz="1400" dirty="0" smtClean="0"/>
              <a:t>Tammi‒marraskuussa työllisten </a:t>
            </a:r>
            <a:r>
              <a:rPr lang="fi-FI" sz="1400" dirty="0"/>
              <a:t>määrä kasvoi </a:t>
            </a:r>
            <a:r>
              <a:rPr lang="fi-FI" sz="1400" dirty="0" smtClean="0"/>
              <a:t>0,4 </a:t>
            </a:r>
            <a:r>
              <a:rPr lang="fi-FI" sz="1400" dirty="0"/>
              <a:t>% ja työtunnit </a:t>
            </a:r>
            <a:r>
              <a:rPr lang="fi-FI" sz="1400" dirty="0" smtClean="0"/>
              <a:t>1,9 % vuodentakaiseen verrattuna.</a:t>
            </a:r>
          </a:p>
          <a:p>
            <a:pPr>
              <a:lnSpc>
                <a:spcPct val="80000"/>
              </a:lnSpc>
            </a:pPr>
            <a:r>
              <a:rPr lang="fi-FI" sz="1400" dirty="0"/>
              <a:t>Tilastokeskuksen mittaama työttömyysasteen </a:t>
            </a:r>
            <a:r>
              <a:rPr lang="fi-FI" sz="1400" dirty="0" smtClean="0"/>
              <a:t>trendi 8,7 </a:t>
            </a:r>
            <a:r>
              <a:rPr lang="fi-FI" sz="1400" dirty="0"/>
              <a:t>% </a:t>
            </a:r>
            <a:r>
              <a:rPr lang="fi-FI" sz="1400" dirty="0" smtClean="0"/>
              <a:t>marraskuussa.</a:t>
            </a:r>
            <a:r>
              <a:rPr lang="fi-FI" sz="1400" dirty="0"/>
              <a:t> Työministeriön tilastoimat työttömät vähentyneet vain vähän. </a:t>
            </a:r>
            <a:endParaRPr lang="fi-FI" sz="1400" dirty="0" smtClean="0"/>
          </a:p>
          <a:p>
            <a:pPr>
              <a:lnSpc>
                <a:spcPct val="80000"/>
              </a:lnSpc>
            </a:pPr>
            <a:r>
              <a:rPr lang="fi-FI" sz="1400" dirty="0" smtClean="0"/>
              <a:t>Kilpailukykysopimus alkaa lisätä </a:t>
            </a:r>
            <a:r>
              <a:rPr lang="fi-FI" sz="1400" dirty="0"/>
              <a:t>työllisyyttä jo ennustejaksolla.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4"/>
          </p:nvPr>
        </p:nvSpPr>
        <p:spPr>
          <a:xfrm>
            <a:off x="683568" y="4653136"/>
            <a:ext cx="7848872" cy="1800200"/>
          </a:xfrm>
          <a:solidFill>
            <a:schemeClr val="accent2"/>
          </a:solidFill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endParaRPr lang="fi-FI" sz="1400" dirty="0" smtClean="0"/>
          </a:p>
          <a:p>
            <a:pPr>
              <a:lnSpc>
                <a:spcPct val="90000"/>
              </a:lnSpc>
            </a:pPr>
            <a:r>
              <a:rPr lang="fi-FI" sz="1400" dirty="0"/>
              <a:t>Avoimia työpaikkoja entistä enemmän.</a:t>
            </a:r>
          </a:p>
          <a:p>
            <a:pPr>
              <a:lnSpc>
                <a:spcPct val="90000"/>
              </a:lnSpc>
            </a:pPr>
            <a:r>
              <a:rPr lang="fi-FI" sz="1400" dirty="0"/>
              <a:t>Pitkäaikaistyöttömyys kasvanut erityisesti 25‒54-vuotiaiden ikäryhmässä.</a:t>
            </a:r>
          </a:p>
          <a:p>
            <a:pPr>
              <a:lnSpc>
                <a:spcPct val="90000"/>
              </a:lnSpc>
            </a:pPr>
            <a:r>
              <a:rPr lang="fi-FI" sz="1400" dirty="0"/>
              <a:t>Etuuksien ja työvoimapoliittisten toimien piirissä olevista muodostuva laaja työttömyys ei ole alentunut.</a:t>
            </a:r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5"/>
          </p:nvPr>
        </p:nvSpPr>
        <p:spPr>
          <a:xfrm>
            <a:off x="683568" y="2853088"/>
            <a:ext cx="7848872" cy="1440008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fi-FI" sz="1400" dirty="0" smtClean="0"/>
          </a:p>
          <a:p>
            <a:pPr>
              <a:lnSpc>
                <a:spcPct val="80000"/>
              </a:lnSpc>
            </a:pPr>
            <a:r>
              <a:rPr lang="fi-FI" sz="1400" dirty="0" smtClean="0"/>
              <a:t>Talouden palveluvaltaistuminen hidastaa tuottavuuden kasvua. </a:t>
            </a:r>
            <a:endParaRPr lang="fi-FI" sz="1400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7"/>
          </p:nvPr>
        </p:nvSpPr>
        <p:spPr>
          <a:xfrm>
            <a:off x="684212" y="764704"/>
            <a:ext cx="6120035" cy="648072"/>
          </a:xfrm>
        </p:spPr>
        <p:txBody>
          <a:bodyPr/>
          <a:lstStyle/>
          <a:p>
            <a:r>
              <a:rPr lang="fi-FI" sz="1600" dirty="0" smtClean="0"/>
              <a:t>Työllisyys kohenee, työttömyys alenee</a:t>
            </a:r>
          </a:p>
        </p:txBody>
      </p:sp>
      <p:sp>
        <p:nvSpPr>
          <p:cNvPr id="9" name="Tekstin paikkamerkki 8"/>
          <p:cNvSpPr>
            <a:spLocks noGrp="1"/>
          </p:cNvSpPr>
          <p:nvPr>
            <p:ph type="body" sz="quarter" idx="18"/>
          </p:nvPr>
        </p:nvSpPr>
        <p:spPr>
          <a:xfrm>
            <a:off x="683568" y="4581128"/>
            <a:ext cx="7848872" cy="504056"/>
          </a:xfrm>
        </p:spPr>
        <p:txBody>
          <a:bodyPr/>
          <a:lstStyle/>
          <a:p>
            <a:r>
              <a:rPr lang="fi-FI" sz="1600" dirty="0" smtClean="0"/>
              <a:t>Työmarkkinoiden rakenteelliset ongelmat uhkaavat jarruttaa talouden kasvua</a:t>
            </a:r>
            <a:endParaRPr lang="fi-FI" sz="1600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9"/>
          </p:nvPr>
        </p:nvSpPr>
        <p:spPr>
          <a:xfrm>
            <a:off x="683568" y="2780928"/>
            <a:ext cx="7848872" cy="504056"/>
          </a:xfrm>
        </p:spPr>
        <p:txBody>
          <a:bodyPr/>
          <a:lstStyle/>
          <a:p>
            <a:r>
              <a:rPr lang="fi-FI" sz="1600" dirty="0" smtClean="0"/>
              <a:t>Tuottavuuden </a:t>
            </a:r>
            <a:r>
              <a:rPr lang="fi-FI" sz="1600" dirty="0"/>
              <a:t>kasvu nopeutuu, mutta jää alle 1 prosenttiin vuodessa ennustejakson lopulla</a:t>
            </a:r>
          </a:p>
        </p:txBody>
      </p:sp>
    </p:spTree>
    <p:extLst>
      <p:ext uri="{BB962C8B-B14F-4D97-AF65-F5344CB8AC3E}">
        <p14:creationId xmlns:p14="http://schemas.microsoft.com/office/powerpoint/2010/main" val="133885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Bkt:n </a:t>
            </a:r>
            <a:r>
              <a:rPr lang="fi-FI" sz="3200" dirty="0"/>
              <a:t>maltillinen kasvu </a:t>
            </a:r>
            <a:r>
              <a:rPr lang="fi-FI" sz="3200" dirty="0" smtClean="0"/>
              <a:t>2017 - 2018 riittää </a:t>
            </a:r>
            <a:r>
              <a:rPr lang="fi-FI" sz="3200" dirty="0"/>
              <a:t>ylläpitämään työllisyyden paranemista</a:t>
            </a:r>
            <a:r>
              <a:rPr lang="fi-FI" dirty="0" smtClean="0"/>
              <a:t> </a:t>
            </a:r>
            <a:endParaRPr lang="fi-FI" dirty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109320021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561975" y="1400175"/>
            <a:ext cx="7539038" cy="494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30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18</a:t>
            </a:fld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3"/>
          </p:nvPr>
        </p:nvSpPr>
        <p:spPr>
          <a:xfrm>
            <a:off x="683568" y="836712"/>
            <a:ext cx="7848227" cy="165618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fi-FI" sz="1400" dirty="0" smtClean="0"/>
              <a:t>Tammi‒marraskuussa työllisten </a:t>
            </a:r>
            <a:r>
              <a:rPr lang="fi-FI" sz="1400" dirty="0"/>
              <a:t>määrä kasvoi </a:t>
            </a:r>
            <a:r>
              <a:rPr lang="fi-FI" sz="1400" dirty="0" smtClean="0"/>
              <a:t>0,4 </a:t>
            </a:r>
            <a:r>
              <a:rPr lang="fi-FI" sz="1400" dirty="0"/>
              <a:t>% ja työtunnit </a:t>
            </a:r>
            <a:r>
              <a:rPr lang="fi-FI" sz="1400" dirty="0" smtClean="0"/>
              <a:t>1,9 % vuodentakaiseen verrattuna.</a:t>
            </a:r>
          </a:p>
          <a:p>
            <a:pPr>
              <a:lnSpc>
                <a:spcPct val="80000"/>
              </a:lnSpc>
            </a:pPr>
            <a:r>
              <a:rPr lang="fi-FI" sz="1400" dirty="0"/>
              <a:t>Tilastokeskuksen mittaama työttömyysasteen trendi </a:t>
            </a:r>
            <a:r>
              <a:rPr lang="fi-FI" sz="1400" dirty="0" smtClean="0"/>
              <a:t>8,7 </a:t>
            </a:r>
            <a:r>
              <a:rPr lang="fi-FI" sz="1400" dirty="0"/>
              <a:t>% </a:t>
            </a:r>
            <a:r>
              <a:rPr lang="fi-FI" sz="1400" dirty="0" smtClean="0"/>
              <a:t>marraskuussa.</a:t>
            </a:r>
            <a:r>
              <a:rPr lang="fi-FI" sz="1400" dirty="0"/>
              <a:t> Työministeriön tilastoimat työttömät vähentyneet vain vähän. </a:t>
            </a:r>
            <a:endParaRPr lang="fi-FI" sz="1400" dirty="0" smtClean="0"/>
          </a:p>
          <a:p>
            <a:pPr>
              <a:lnSpc>
                <a:spcPct val="80000"/>
              </a:lnSpc>
            </a:pPr>
            <a:r>
              <a:rPr lang="fi-FI" sz="1400" dirty="0" smtClean="0"/>
              <a:t>Kilpailukykysopimus alkaa lisätä </a:t>
            </a:r>
            <a:r>
              <a:rPr lang="fi-FI" sz="1400" dirty="0"/>
              <a:t>työllisyyttä jo ennustejaksolla.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4"/>
          </p:nvPr>
        </p:nvSpPr>
        <p:spPr>
          <a:xfrm>
            <a:off x="683568" y="4653136"/>
            <a:ext cx="7848872" cy="1800200"/>
          </a:xfrm>
          <a:solidFill>
            <a:schemeClr val="accent2"/>
          </a:solidFill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endParaRPr lang="fi-FI" sz="1400" dirty="0" smtClean="0"/>
          </a:p>
          <a:p>
            <a:pPr>
              <a:lnSpc>
                <a:spcPct val="90000"/>
              </a:lnSpc>
            </a:pPr>
            <a:r>
              <a:rPr lang="fi-FI" sz="1400" dirty="0"/>
              <a:t>Avoimia työpaikkoja entistä enemmän.</a:t>
            </a:r>
          </a:p>
          <a:p>
            <a:pPr>
              <a:lnSpc>
                <a:spcPct val="90000"/>
              </a:lnSpc>
            </a:pPr>
            <a:r>
              <a:rPr lang="fi-FI" sz="1400" dirty="0"/>
              <a:t>Pitkäaikaistyöttömyys kasvanut erityisesti 25‒54-vuotiaiden ikäryhmässä.</a:t>
            </a:r>
          </a:p>
          <a:p>
            <a:pPr>
              <a:lnSpc>
                <a:spcPct val="90000"/>
              </a:lnSpc>
            </a:pPr>
            <a:r>
              <a:rPr lang="fi-FI" sz="1400" dirty="0"/>
              <a:t>Etuuksien ja työvoimapoliittisten toimien piirissä olevista muodostuva laaja työttömyys ei ole alentunut.</a:t>
            </a:r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5"/>
          </p:nvPr>
        </p:nvSpPr>
        <p:spPr>
          <a:xfrm>
            <a:off x="683568" y="2853088"/>
            <a:ext cx="7848872" cy="1440008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fi-FI" sz="1400" dirty="0" smtClean="0"/>
          </a:p>
          <a:p>
            <a:pPr>
              <a:lnSpc>
                <a:spcPct val="80000"/>
              </a:lnSpc>
            </a:pPr>
            <a:r>
              <a:rPr lang="fi-FI" sz="1400" dirty="0" smtClean="0"/>
              <a:t>Talouden palveluvaltaistuminen hidastaa tuottavuuden kasvua. </a:t>
            </a:r>
            <a:endParaRPr lang="fi-FI" sz="1400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7"/>
          </p:nvPr>
        </p:nvSpPr>
        <p:spPr>
          <a:xfrm>
            <a:off x="684212" y="764704"/>
            <a:ext cx="6120035" cy="648072"/>
          </a:xfrm>
        </p:spPr>
        <p:txBody>
          <a:bodyPr/>
          <a:lstStyle/>
          <a:p>
            <a:r>
              <a:rPr lang="fi-FI" sz="1600" dirty="0" smtClean="0"/>
              <a:t>Työllisyys kohenee, työttömyys alenee</a:t>
            </a:r>
          </a:p>
        </p:txBody>
      </p:sp>
      <p:sp>
        <p:nvSpPr>
          <p:cNvPr id="9" name="Tekstin paikkamerkki 8"/>
          <p:cNvSpPr>
            <a:spLocks noGrp="1"/>
          </p:cNvSpPr>
          <p:nvPr>
            <p:ph type="body" sz="quarter" idx="18"/>
          </p:nvPr>
        </p:nvSpPr>
        <p:spPr>
          <a:xfrm>
            <a:off x="683568" y="4581128"/>
            <a:ext cx="7848872" cy="504056"/>
          </a:xfrm>
        </p:spPr>
        <p:txBody>
          <a:bodyPr/>
          <a:lstStyle/>
          <a:p>
            <a:r>
              <a:rPr lang="fi-FI" sz="1600" dirty="0" smtClean="0"/>
              <a:t>Työmarkkinoiden rakenteelliset ongelmat uhkaavat jarruttaa talouden kasvua</a:t>
            </a:r>
            <a:endParaRPr lang="fi-FI" sz="1600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9"/>
          </p:nvPr>
        </p:nvSpPr>
        <p:spPr>
          <a:xfrm>
            <a:off x="683568" y="2780928"/>
            <a:ext cx="7848872" cy="504056"/>
          </a:xfrm>
        </p:spPr>
        <p:txBody>
          <a:bodyPr/>
          <a:lstStyle/>
          <a:p>
            <a:r>
              <a:rPr lang="fi-FI" sz="1600" dirty="0" smtClean="0"/>
              <a:t>Tuottavuuden </a:t>
            </a:r>
            <a:r>
              <a:rPr lang="fi-FI" sz="1600" dirty="0"/>
              <a:t>kasvu nopeutuu, mutta jää alle 1 prosenttiin vuodessa ennustejakson lopulla</a:t>
            </a:r>
          </a:p>
        </p:txBody>
      </p:sp>
    </p:spTree>
    <p:extLst>
      <p:ext uri="{BB962C8B-B14F-4D97-AF65-F5344CB8AC3E}">
        <p14:creationId xmlns:p14="http://schemas.microsoft.com/office/powerpoint/2010/main" val="218732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308368" cy="1186497"/>
          </a:xfrm>
        </p:spPr>
        <p:txBody>
          <a:bodyPr>
            <a:normAutofit fontScale="90000"/>
          </a:bodyPr>
          <a:lstStyle/>
          <a:p>
            <a:r>
              <a:rPr lang="fi-FI" sz="3600" dirty="0"/>
              <a:t>Työmarkkinoiden rakenteelliset ongelmat uhkaavat jarruttaa talouden </a:t>
            </a:r>
            <a:r>
              <a:rPr lang="fi-FI" sz="3600" dirty="0" smtClean="0"/>
              <a:t>kasvua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19</a:t>
            </a:fld>
            <a:endParaRPr lang="fi-FI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050" y="1268761"/>
            <a:ext cx="8062382" cy="5273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452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Reaalitalouden ennuste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i-FI" dirty="0" smtClean="0"/>
              <a:t>Talousnäkymät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dirty="0" smtClean="0"/>
              <a:t>22.12.2016  Jukka Railavo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696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 smtClean="0"/>
              <a:t>Hinta- ja kustannuspaineet ovat vähäisiä, kilpailukyky paranee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9631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200" dirty="0"/>
              <a:t>Inflaatiopaineet ovat tavanomaista </a:t>
            </a:r>
            <a:r>
              <a:rPr lang="fi-FI" sz="3200" dirty="0" smtClean="0"/>
              <a:t>matalampia</a:t>
            </a:r>
            <a:endParaRPr lang="fi-FI" sz="320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22.12.2016</a:t>
            </a:r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2108033238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755576" y="1789112"/>
            <a:ext cx="6931868" cy="4520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52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quarter" idx="13"/>
          </p:nvPr>
        </p:nvSpPr>
        <p:spPr>
          <a:xfrm>
            <a:off x="684212" y="1412776"/>
            <a:ext cx="7704211" cy="2808312"/>
          </a:xfrm>
        </p:spPr>
        <p:txBody>
          <a:bodyPr>
            <a:normAutofit/>
          </a:bodyPr>
          <a:lstStyle/>
          <a:p>
            <a:endParaRPr lang="fi-FI" dirty="0" smtClean="0"/>
          </a:p>
          <a:p>
            <a:r>
              <a:rPr lang="fi-FI" dirty="0"/>
              <a:t>Kilpailukykysopimus parantaa </a:t>
            </a:r>
            <a:r>
              <a:rPr lang="fi-FI" dirty="0" smtClean="0"/>
              <a:t>hintakilpailukykyä </a:t>
            </a:r>
            <a:r>
              <a:rPr lang="fi-FI" dirty="0"/>
              <a:t>yksikkötyökustannuksilla mitattuna, mikä luo edellytyksiä viennin kasvulle</a:t>
            </a:r>
            <a:r>
              <a:rPr lang="fi-FI" dirty="0" smtClean="0"/>
              <a:t>.</a:t>
            </a:r>
          </a:p>
          <a:p>
            <a:r>
              <a:rPr lang="fi-FI" dirty="0" smtClean="0"/>
              <a:t>Alentaa </a:t>
            </a:r>
            <a:r>
              <a:rPr lang="fi-FI" dirty="0"/>
              <a:t>työn teettämisen kustannuksia ja lisää työllisyyttä vähitellen. </a:t>
            </a:r>
            <a:endParaRPr lang="fi-FI" dirty="0" smtClean="0"/>
          </a:p>
          <a:p>
            <a:r>
              <a:rPr lang="fi-FI" dirty="0" smtClean="0"/>
              <a:t>Alentaa </a:t>
            </a:r>
            <a:r>
              <a:rPr lang="fi-FI" dirty="0"/>
              <a:t>työantajien sosiaalivakuutusmaksuja ja keventää palkansaajien verotusta </a:t>
            </a:r>
            <a:r>
              <a:rPr lang="fi-FI" dirty="0" smtClean="0"/>
              <a:t>vuonna </a:t>
            </a:r>
            <a:r>
              <a:rPr lang="fi-FI" dirty="0"/>
              <a:t>2017. </a:t>
            </a:r>
            <a:endParaRPr lang="fi-FI" dirty="0" smtClean="0"/>
          </a:p>
          <a:p>
            <a:r>
              <a:rPr lang="fi-FI" dirty="0" smtClean="0"/>
              <a:t>Vähentää </a:t>
            </a:r>
            <a:r>
              <a:rPr lang="fi-FI" dirty="0"/>
              <a:t>valtion ja kuntien toimintamenoja ja työvoimatarvetta.</a:t>
            </a:r>
          </a:p>
          <a:p>
            <a:endParaRPr lang="fi-FI" dirty="0" smtClean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7"/>
          </p:nvPr>
        </p:nvSpPr>
        <p:spPr>
          <a:xfrm>
            <a:off x="684212" y="1412305"/>
            <a:ext cx="7704211" cy="504527"/>
          </a:xfrm>
        </p:spPr>
        <p:txBody>
          <a:bodyPr/>
          <a:lstStyle/>
          <a:p>
            <a:r>
              <a:rPr lang="fi-FI" sz="2800" dirty="0"/>
              <a:t>Kilpailukykysopimus</a:t>
            </a:r>
          </a:p>
        </p:txBody>
      </p:sp>
    </p:spTree>
    <p:extLst>
      <p:ext uri="{BB962C8B-B14F-4D97-AF65-F5344CB8AC3E}">
        <p14:creationId xmlns:p14="http://schemas.microsoft.com/office/powerpoint/2010/main" val="218936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Kustannuskilpailukyky kohenemassa suhteessa keskeisiin kilpailijoihin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22.12.2016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06005946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541638" y="1382980"/>
            <a:ext cx="7424738" cy="489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58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Julkisen talouden ennuste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dirty="0" smtClean="0"/>
              <a:t>22.12.2016    Marja Paavonen</a:t>
            </a:r>
            <a:endParaRPr lang="fi-FI" dirty="0"/>
          </a:p>
        </p:txBody>
      </p:sp>
      <p:sp>
        <p:nvSpPr>
          <p:cNvPr id="5" name="Tekstin paikkamerkki 2"/>
          <p:cNvSpPr>
            <a:spLocks noGrp="1"/>
          </p:cNvSpPr>
          <p:nvPr>
            <p:ph type="body" sz="quarter" idx="13"/>
          </p:nvPr>
        </p:nvSpPr>
        <p:spPr>
          <a:xfrm>
            <a:off x="1146629" y="6190342"/>
            <a:ext cx="4865804" cy="428171"/>
          </a:xfrm>
        </p:spPr>
        <p:txBody>
          <a:bodyPr/>
          <a:lstStyle/>
          <a:p>
            <a:r>
              <a:rPr lang="fi-FI" dirty="0" smtClean="0"/>
              <a:t>Talousnäkymät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461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55576" y="2636912"/>
            <a:ext cx="7632848" cy="1753096"/>
          </a:xfrm>
        </p:spPr>
        <p:txBody>
          <a:bodyPr>
            <a:normAutofit/>
          </a:bodyPr>
          <a:lstStyle/>
          <a:p>
            <a:r>
              <a:rPr lang="fi-FI" sz="3200" dirty="0" smtClean="0"/>
              <a:t>Talouskasvun </a:t>
            </a:r>
            <a:r>
              <a:rPr lang="fi-FI" sz="3200" dirty="0"/>
              <a:t>vetoapu ei riitä korjaamaan </a:t>
            </a:r>
            <a:r>
              <a:rPr lang="fi-FI" sz="3200" dirty="0" smtClean="0"/>
              <a:t>julkisen talouden epätasapainoa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0750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308368" cy="1186497"/>
          </a:xfrm>
        </p:spPr>
        <p:txBody>
          <a:bodyPr>
            <a:normAutofit/>
          </a:bodyPr>
          <a:lstStyle/>
          <a:p>
            <a:r>
              <a:rPr lang="fi-FI" dirty="0" smtClean="0"/>
              <a:t>Julkinen talous vahvistuu, mutta jää selvästi alijäämäiseksi </a:t>
            </a:r>
            <a:endParaRPr lang="fi-FI" dirty="0"/>
          </a:p>
        </p:txBody>
      </p:sp>
      <p:sp>
        <p:nvSpPr>
          <p:cNvPr id="13" name="Sisällön paikkamerkki 3"/>
          <p:cNvSpPr txBox="1">
            <a:spLocks/>
          </p:cNvSpPr>
          <p:nvPr/>
        </p:nvSpPr>
        <p:spPr>
          <a:xfrm>
            <a:off x="5004048" y="1916832"/>
            <a:ext cx="3672408" cy="331236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55600" lvl="0" indent="-355600">
              <a:spcAft>
                <a:spcPts val="800"/>
              </a:spcAft>
              <a:buFont typeface="Verdana" panose="020B0604030504040204" pitchFamily="34" charset="0"/>
              <a:buChar char="‒"/>
              <a:defRPr/>
            </a:pPr>
            <a:r>
              <a:rPr lang="fi-FI" sz="1600" dirty="0" smtClean="0"/>
              <a:t>Sopeutustoimet pienentävät alijäämää.</a:t>
            </a:r>
          </a:p>
          <a:p>
            <a:pPr marL="355600" indent="-355600">
              <a:spcAft>
                <a:spcPts val="800"/>
              </a:spcAft>
              <a:buFont typeface="Verdana" panose="020B0604030504040204" pitchFamily="34" charset="0"/>
              <a:buChar char="‒"/>
              <a:defRPr/>
            </a:pPr>
            <a:r>
              <a:rPr lang="fi-FI" sz="1600" dirty="0" smtClean="0"/>
              <a:t>Kilpailukykysopimus ja siihen liittyvät veronkevennykset heikentävät julkista </a:t>
            </a:r>
            <a:r>
              <a:rPr lang="fi-FI" sz="1600" dirty="0"/>
              <a:t>taloutta </a:t>
            </a:r>
            <a:r>
              <a:rPr lang="fi-FI" sz="1600" dirty="0" smtClean="0"/>
              <a:t>lyhyellä aikavälillä.</a:t>
            </a:r>
            <a:endParaRPr lang="fi-FI" sz="1600" dirty="0"/>
          </a:p>
          <a:p>
            <a:pPr marL="355600" indent="-355600">
              <a:spcAft>
                <a:spcPts val="800"/>
              </a:spcAft>
              <a:buFont typeface="Verdana" panose="020B0604030504040204" pitchFamily="34" charset="0"/>
              <a:buChar char="‒"/>
              <a:defRPr/>
            </a:pPr>
            <a:r>
              <a:rPr lang="fi-FI" sz="1600" dirty="0" smtClean="0"/>
              <a:t>Väestön </a:t>
            </a:r>
            <a:r>
              <a:rPr lang="fi-FI" sz="1600" dirty="0"/>
              <a:t>i</a:t>
            </a:r>
            <a:r>
              <a:rPr lang="fi-FI" sz="1600" dirty="0" smtClean="0"/>
              <a:t>kääntyminen </a:t>
            </a:r>
            <a:r>
              <a:rPr lang="fi-FI" sz="1600" dirty="0"/>
              <a:t>kasvattaa julkisia </a:t>
            </a:r>
            <a:r>
              <a:rPr lang="fi-FI" sz="1600" dirty="0" smtClean="0"/>
              <a:t>menoja.</a:t>
            </a:r>
          </a:p>
          <a:p>
            <a:pPr>
              <a:spcAft>
                <a:spcPts val="800"/>
              </a:spcAft>
              <a:defRPr/>
            </a:pPr>
            <a:endParaRPr lang="fi-FI" sz="1500" dirty="0"/>
          </a:p>
          <a:p>
            <a:pPr marL="249238" indent="-342900">
              <a:spcAft>
                <a:spcPts val="800"/>
              </a:spcAft>
              <a:buFont typeface="Symbol"/>
              <a:buChar char="Þ"/>
              <a:defRPr/>
            </a:pPr>
            <a:r>
              <a:rPr lang="fi-FI" sz="1600" b="1" dirty="0" smtClean="0"/>
              <a:t>Valtion </a:t>
            </a:r>
            <a:r>
              <a:rPr lang="fi-FI" sz="1600" b="1" dirty="0"/>
              <a:t>alijäämä on kaukana uralta, joka johtaisi </a:t>
            </a:r>
            <a:r>
              <a:rPr lang="fi-FI" sz="1600" b="1" dirty="0" smtClean="0"/>
              <a:t>asetettuun tavoitteeseen vuonna  2019.</a:t>
            </a:r>
            <a:endParaRPr lang="fi-FI" sz="1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916832"/>
            <a:ext cx="4752528" cy="3108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943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ctrTitle"/>
          </p:nvPr>
        </p:nvSpPr>
        <p:spPr>
          <a:xfrm>
            <a:off x="971600" y="2564904"/>
            <a:ext cx="7162530" cy="1753096"/>
          </a:xfrm>
        </p:spPr>
        <p:txBody>
          <a:bodyPr/>
          <a:lstStyle/>
          <a:p>
            <a:r>
              <a:rPr lang="fi-FI" dirty="0" smtClean="0"/>
              <a:t>Julkisen talouden velkaantuminen jatkuu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4294967295"/>
          </p:nvPr>
        </p:nvSpPr>
        <p:spPr>
          <a:xfrm>
            <a:off x="8666163" y="6429375"/>
            <a:ext cx="477837" cy="292100"/>
          </a:xfrm>
        </p:spPr>
        <p:txBody>
          <a:bodyPr/>
          <a:lstStyle/>
          <a:p>
            <a:fld id="{52D72BAF-8CDA-4878-B74D-CAA2BE485765}" type="slidenum">
              <a:rPr lang="fi-FI" smtClean="0"/>
              <a:t>27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56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323528" y="188640"/>
            <a:ext cx="7992888" cy="1186497"/>
          </a:xfrm>
        </p:spPr>
        <p:txBody>
          <a:bodyPr>
            <a:normAutofit/>
          </a:bodyPr>
          <a:lstStyle/>
          <a:p>
            <a:r>
              <a:rPr lang="fi-FI" dirty="0" smtClean="0"/>
              <a:t>Julkinen velka kasvanut nopeasti jo 8 vuotta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5240248" y="1844824"/>
            <a:ext cx="3240360" cy="3559671"/>
          </a:xfrm>
        </p:spPr>
        <p:txBody>
          <a:bodyPr>
            <a:normAutofit fontScale="92500" lnSpcReduction="10000"/>
          </a:bodyPr>
          <a:lstStyle/>
          <a:p>
            <a:r>
              <a:rPr lang="fi-FI" sz="1700" dirty="0" smtClean="0"/>
              <a:t>Sopeutustoimet ja talouden elpyminen hidastavat velkasuhteen kasvua.</a:t>
            </a:r>
          </a:p>
          <a:p>
            <a:pPr marL="249238" indent="-342900">
              <a:spcAft>
                <a:spcPts val="800"/>
              </a:spcAft>
              <a:buFont typeface="Symbol"/>
              <a:buChar char="Þ"/>
              <a:defRPr/>
            </a:pPr>
            <a:r>
              <a:rPr lang="fi-FI" sz="1700" b="1" dirty="0"/>
              <a:t>Velkasuhteen </a:t>
            </a:r>
            <a:r>
              <a:rPr lang="fi-FI" sz="1700" b="1" dirty="0" smtClean="0"/>
              <a:t>taittuminen vuonna </a:t>
            </a:r>
            <a:r>
              <a:rPr lang="fi-FI" sz="1700" b="1" dirty="0"/>
              <a:t>2019 </a:t>
            </a:r>
            <a:r>
              <a:rPr lang="fi-FI" sz="1700" b="1" dirty="0" smtClean="0"/>
              <a:t>mahdollista.</a:t>
            </a:r>
            <a:endParaRPr lang="fi-FI" sz="1700" b="1" dirty="0"/>
          </a:p>
          <a:p>
            <a:pPr>
              <a:defRPr/>
            </a:pPr>
            <a:endParaRPr lang="fi-FI" sz="1700" dirty="0" smtClean="0"/>
          </a:p>
          <a:p>
            <a:pPr>
              <a:defRPr/>
            </a:pPr>
            <a:r>
              <a:rPr lang="fi-FI" sz="1700" dirty="0" smtClean="0"/>
              <a:t>Julkisessa taloudessa kestävyysvaje: tulot </a:t>
            </a:r>
            <a:r>
              <a:rPr lang="fi-FI" sz="1700" dirty="0"/>
              <a:t>eivät riitä kattamaan </a:t>
            </a:r>
            <a:r>
              <a:rPr lang="fi-FI" sz="1700" dirty="0" smtClean="0"/>
              <a:t>menoja tulevina vuosikymmeninä.</a:t>
            </a:r>
          </a:p>
          <a:p>
            <a:pPr marL="249238" indent="-342900">
              <a:spcAft>
                <a:spcPts val="800"/>
              </a:spcAft>
              <a:buFont typeface="Symbol"/>
              <a:buChar char="Þ"/>
              <a:defRPr/>
            </a:pPr>
            <a:r>
              <a:rPr lang="fi-FI" sz="1700" b="1" dirty="0"/>
              <a:t>Velkasuhteen kasvu kiihtyy jälleen pitkällä </a:t>
            </a:r>
            <a:r>
              <a:rPr lang="fi-FI" sz="1700" b="1" dirty="0" smtClean="0"/>
              <a:t>aikavälillä.</a:t>
            </a:r>
            <a:endParaRPr lang="fi-FI" sz="1700" b="1" dirty="0"/>
          </a:p>
          <a:p>
            <a:pPr marL="0" indent="0">
              <a:buNone/>
            </a:pPr>
            <a:endParaRPr lang="fi-FI" dirty="0"/>
          </a:p>
          <a:p>
            <a:endParaRPr lang="fi-FI" dirty="0" smtClean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40" y="1844824"/>
            <a:ext cx="5132744" cy="3271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038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Keskeiset taloutta kuvaavat indikaattorit</a:t>
            </a:r>
            <a:endParaRPr lang="fi-FI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013" y="1411288"/>
            <a:ext cx="8309789" cy="4682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232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dirty="0" smtClean="0"/>
              <a:t>Suomen talous kasvaa, mutta hitaasti.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/>
              <a:t>Kotimainen kysyntä on kasvun ajuri, vienti elpyy </a:t>
            </a:r>
            <a:r>
              <a:rPr lang="fi-FI" dirty="0" smtClean="0"/>
              <a:t>hitaasti.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Työllisyys lisääntyy, työttömyys vähenee.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Hintakilpailukyky paranee.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418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Marja Paavonen</a:t>
            </a:r>
          </a:p>
          <a:p>
            <a:r>
              <a:rPr lang="fi-FI" dirty="0" smtClean="0"/>
              <a:t>Jukka Railavo</a:t>
            </a:r>
          </a:p>
          <a:p>
            <a:endParaRPr lang="fi-FI" dirty="0" smtClean="0"/>
          </a:p>
          <a:p>
            <a:r>
              <a:rPr lang="fi-FI" dirty="0" smtClean="0"/>
              <a:t>Kansantalousosasto</a:t>
            </a:r>
          </a:p>
          <a:p>
            <a:r>
              <a:rPr lang="fi-FI" dirty="0" smtClean="0"/>
              <a:t>Puh. 0295 16001 (vaihde)</a:t>
            </a:r>
          </a:p>
          <a:p>
            <a:r>
              <a:rPr lang="fi-FI" dirty="0" smtClean="0"/>
              <a:t>Lisätieto: </a:t>
            </a:r>
            <a:r>
              <a:rPr lang="fi-FI" dirty="0" err="1" smtClean="0"/>
              <a:t>etunimi.sukunimi@vm.fi</a:t>
            </a:r>
            <a:endParaRPr lang="fi-FI" dirty="0" smtClean="0"/>
          </a:p>
          <a:p>
            <a:r>
              <a:rPr lang="fi-FI" dirty="0" err="1" smtClean="0"/>
              <a:t>www.vm.fi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i-FI" dirty="0"/>
              <a:t>Valtiovarainministeriön viestintä</a:t>
            </a:r>
          </a:p>
          <a:p>
            <a:r>
              <a:rPr lang="fi-FI" dirty="0" err="1"/>
              <a:t>vm-viestinta@vm.fi</a:t>
            </a:r>
            <a:endParaRPr lang="fi-FI" dirty="0"/>
          </a:p>
          <a:p>
            <a:r>
              <a:rPr lang="fi-FI" dirty="0"/>
              <a:t>Mediapalvelunumero (arkisin 8–16) 02955 30500</a:t>
            </a:r>
          </a:p>
          <a:p>
            <a:endParaRPr lang="fi-FI" dirty="0"/>
          </a:p>
        </p:txBody>
      </p:sp>
      <p:sp>
        <p:nvSpPr>
          <p:cNvPr id="4" name="Tekstin paikkamerkki 5"/>
          <p:cNvSpPr txBox="1">
            <a:spLocks/>
          </p:cNvSpPr>
          <p:nvPr/>
        </p:nvSpPr>
        <p:spPr>
          <a:xfrm>
            <a:off x="4528458" y="2823908"/>
            <a:ext cx="4220006" cy="1872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Verdana" panose="020B060403050404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862" indent="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Verdana" panose="020B060403050404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5713" indent="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Verdana" panose="020B060403050404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6688" indent="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Verdana" panose="020B060403050404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/>
              <a:t>Valtiovarainministeriön viestintä</a:t>
            </a:r>
          </a:p>
          <a:p>
            <a:r>
              <a:rPr lang="fi-FI" dirty="0" err="1" smtClean="0"/>
              <a:t>vm-viestinta@vm.fi</a:t>
            </a:r>
            <a:endParaRPr lang="fi-FI" dirty="0" smtClean="0"/>
          </a:p>
          <a:p>
            <a:r>
              <a:rPr lang="fi-FI" dirty="0" smtClean="0"/>
              <a:t>Mediapalvelunumero (arkisin 8–16) 02955 30500</a:t>
            </a:r>
          </a:p>
          <a:p>
            <a:endParaRPr lang="fi-FI" dirty="0" smtClean="0"/>
          </a:p>
          <a:p>
            <a:endParaRPr lang="fi-FI" dirty="0" smtClean="0"/>
          </a:p>
          <a:p>
            <a:r>
              <a:rPr lang="fi-FI" dirty="0" err="1" smtClean="0"/>
              <a:t>www.tutkibudjettia.fi</a:t>
            </a:r>
            <a:r>
              <a:rPr lang="fi-FI" dirty="0" smtClean="0"/>
              <a:t> </a:t>
            </a:r>
          </a:p>
          <a:p>
            <a:endParaRPr lang="fi-FI" dirty="0"/>
          </a:p>
        </p:txBody>
      </p:sp>
      <p:pic>
        <p:nvPicPr>
          <p:cNvPr id="5" name="Kuva 21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7013"/>
          <a:stretch>
            <a:fillRect/>
          </a:stretch>
        </p:blipFill>
        <p:spPr bwMode="auto">
          <a:xfrm>
            <a:off x="4623129" y="3715250"/>
            <a:ext cx="1389031" cy="289814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96424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Kysynnän </a:t>
            </a:r>
            <a:r>
              <a:rPr lang="fi-FI" sz="3200" dirty="0"/>
              <a:t>kasvu </a:t>
            </a:r>
            <a:r>
              <a:rPr lang="fi-FI" sz="3200" dirty="0" smtClean="0"/>
              <a:t>hidastuu, viennin </a:t>
            </a:r>
            <a:r>
              <a:rPr lang="fi-FI" sz="3200" dirty="0"/>
              <a:t>kasvu jää </a:t>
            </a:r>
            <a:r>
              <a:rPr lang="fi-FI" sz="3200" dirty="0" smtClean="0"/>
              <a:t>vaimeaksi</a:t>
            </a:r>
            <a:endParaRPr lang="fi-FI" sz="3200" dirty="0"/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18" y="1502621"/>
            <a:ext cx="7401349" cy="4302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162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b="1" dirty="0"/>
              <a:t>Globaali elpyminen edelleen heikkoa</a:t>
            </a:r>
            <a:br>
              <a:rPr lang="fi-FI" b="1" dirty="0"/>
            </a:br>
            <a:r>
              <a:rPr lang="fi-FI" dirty="0" smtClean="0"/>
              <a:t> 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105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quarter" idx="13"/>
          </p:nvPr>
        </p:nvSpPr>
        <p:spPr>
          <a:xfrm>
            <a:off x="683568" y="332656"/>
            <a:ext cx="7848227" cy="1944216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fi-FI" dirty="0"/>
              <a:t>Maailman </a:t>
            </a:r>
            <a:r>
              <a:rPr lang="fi-FI" dirty="0" smtClean="0"/>
              <a:t>bkt:n </a:t>
            </a:r>
            <a:r>
              <a:rPr lang="fi-FI" dirty="0"/>
              <a:t>kasvu jää </a:t>
            </a:r>
            <a:r>
              <a:rPr lang="fi-FI" dirty="0" smtClean="0"/>
              <a:t>kolmeen </a:t>
            </a:r>
            <a:r>
              <a:rPr lang="fi-FI" dirty="0"/>
              <a:t>prosenttiin vuonna </a:t>
            </a:r>
            <a:r>
              <a:rPr lang="fi-FI" dirty="0" smtClean="0"/>
              <a:t>2016 ja kiihtyy vähän </a:t>
            </a:r>
            <a:r>
              <a:rPr lang="fi-FI" dirty="0"/>
              <a:t>2017 ja 2018. </a:t>
            </a:r>
            <a:endParaRPr lang="fi-FI" dirty="0" smtClean="0"/>
          </a:p>
          <a:p>
            <a:pPr>
              <a:lnSpc>
                <a:spcPct val="80000"/>
              </a:lnSpc>
            </a:pPr>
            <a:r>
              <a:rPr lang="fi-FI" dirty="0" smtClean="0"/>
              <a:t>Maailmalla </a:t>
            </a:r>
            <a:r>
              <a:rPr lang="fi-FI" dirty="0"/>
              <a:t>tuonnin kasvu tulee säilymään vaatimattomana, erityisesti kehittyvissä </a:t>
            </a:r>
            <a:r>
              <a:rPr lang="fi-FI" dirty="0" smtClean="0"/>
              <a:t>talouksissa.</a:t>
            </a:r>
          </a:p>
          <a:p>
            <a:pPr>
              <a:lnSpc>
                <a:spcPct val="80000"/>
              </a:lnSpc>
            </a:pPr>
            <a:r>
              <a:rPr lang="fi-FI" dirty="0"/>
              <a:t>Heikko kysyntä näkyy hitaana maailmankaupan kasvuna ja tavoitteen alle jäävänä inflaationa useimmissa suurissa talouksissa</a:t>
            </a:r>
            <a:r>
              <a:rPr lang="fi-FI" dirty="0" smtClean="0"/>
              <a:t>.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4"/>
          </p:nvPr>
        </p:nvSpPr>
        <p:spPr>
          <a:xfrm>
            <a:off x="683568" y="4437112"/>
            <a:ext cx="7848872" cy="2016224"/>
          </a:xfrm>
          <a:solidFill>
            <a:schemeClr val="accent2"/>
          </a:solidFill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fi-FI" sz="1700" dirty="0" smtClean="0"/>
              <a:t>Rahapolitiikka </a:t>
            </a:r>
            <a:r>
              <a:rPr lang="fi-FI" sz="1700" dirty="0"/>
              <a:t>tukee </a:t>
            </a:r>
            <a:r>
              <a:rPr lang="fi-FI" sz="1700" dirty="0" smtClean="0"/>
              <a:t>kasvua.</a:t>
            </a:r>
          </a:p>
          <a:p>
            <a:pPr>
              <a:lnSpc>
                <a:spcPct val="90000"/>
              </a:lnSpc>
            </a:pPr>
            <a:r>
              <a:rPr lang="fi-FI" sz="1700" dirty="0"/>
              <a:t>Euron </a:t>
            </a:r>
            <a:r>
              <a:rPr lang="fi-FI" sz="1700" dirty="0" smtClean="0"/>
              <a:t>valuuttakurssi </a:t>
            </a:r>
            <a:r>
              <a:rPr lang="fi-FI" sz="1700" dirty="0"/>
              <a:t>suhteessa dollariin </a:t>
            </a:r>
            <a:r>
              <a:rPr lang="fi-FI" sz="1700" dirty="0" smtClean="0"/>
              <a:t>jatkaa heikkenemistään.</a:t>
            </a:r>
          </a:p>
          <a:p>
            <a:pPr>
              <a:lnSpc>
                <a:spcPct val="90000"/>
              </a:lnSpc>
            </a:pPr>
            <a:r>
              <a:rPr lang="fi-FI" sz="1700" dirty="0" smtClean="0"/>
              <a:t>Öljyn </a:t>
            </a:r>
            <a:r>
              <a:rPr lang="fi-FI" sz="1700" dirty="0"/>
              <a:t>hinnan lasku päättyi, kun tuottajamaat pääsivät sopuun tuotannon rajoituksista</a:t>
            </a:r>
            <a:r>
              <a:rPr lang="fi-FI" sz="17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fi-FI" sz="1700" dirty="0" smtClean="0"/>
              <a:t>Öljyn hinnan maltillinen nousu yhdessä raaka-aineiden </a:t>
            </a:r>
            <a:r>
              <a:rPr lang="fi-FI" sz="1700" dirty="0"/>
              <a:t>hintojen nousun kanssa </a:t>
            </a:r>
            <a:r>
              <a:rPr lang="fi-FI" sz="1700" dirty="0" smtClean="0"/>
              <a:t>kiihdyttää </a:t>
            </a:r>
            <a:r>
              <a:rPr lang="fi-FI" sz="1700" dirty="0"/>
              <a:t>inflaatiota globaalisti.</a:t>
            </a:r>
          </a:p>
          <a:p>
            <a:pPr>
              <a:lnSpc>
                <a:spcPct val="90000"/>
              </a:lnSpc>
            </a:pPr>
            <a:endParaRPr lang="fi-FI" sz="1400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5"/>
          </p:nvPr>
        </p:nvSpPr>
        <p:spPr>
          <a:xfrm>
            <a:off x="683568" y="2492896"/>
            <a:ext cx="7848872" cy="1800200"/>
          </a:xfrm>
          <a:solidFill>
            <a:schemeClr val="accent4"/>
          </a:solidFill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fi-FI" sz="1700" dirty="0"/>
              <a:t>Yhdysvalloissa </a:t>
            </a:r>
            <a:r>
              <a:rPr lang="fi-FI" sz="1700" dirty="0" smtClean="0"/>
              <a:t>laajapohjainen, </a:t>
            </a:r>
            <a:r>
              <a:rPr lang="fi-FI" sz="1700" dirty="0"/>
              <a:t>mutta </a:t>
            </a:r>
            <a:r>
              <a:rPr lang="fi-FI" sz="1700" dirty="0" smtClean="0"/>
              <a:t> </a:t>
            </a:r>
            <a:r>
              <a:rPr lang="fi-FI" sz="1700" dirty="0"/>
              <a:t>hidas elpyminen </a:t>
            </a:r>
            <a:r>
              <a:rPr lang="fi-FI" sz="1700" dirty="0" smtClean="0"/>
              <a:t>jatkuu.</a:t>
            </a:r>
            <a:endParaRPr lang="fi-FI" sz="1700" dirty="0"/>
          </a:p>
          <a:p>
            <a:pPr>
              <a:lnSpc>
                <a:spcPct val="90000"/>
              </a:lnSpc>
            </a:pPr>
            <a:r>
              <a:rPr lang="fi-FI" sz="1700" dirty="0"/>
              <a:t>Euroalue </a:t>
            </a:r>
            <a:r>
              <a:rPr lang="fi-FI" sz="1700" dirty="0" smtClean="0"/>
              <a:t>hitaalla kasvu-uralla, mutta suotuisat ulkoiset tekijät ovat poistumassa.</a:t>
            </a:r>
            <a:endParaRPr lang="fi-FI" sz="1700" dirty="0"/>
          </a:p>
          <a:p>
            <a:pPr>
              <a:lnSpc>
                <a:spcPct val="90000"/>
              </a:lnSpc>
            </a:pPr>
            <a:r>
              <a:rPr lang="fi-FI" sz="1700" dirty="0" smtClean="0"/>
              <a:t>Britannian </a:t>
            </a:r>
            <a:r>
              <a:rPr lang="fi-FI" sz="1700" dirty="0"/>
              <a:t>talouden </a:t>
            </a:r>
            <a:r>
              <a:rPr lang="fi-FI" sz="1700" dirty="0" smtClean="0"/>
              <a:t>näkymää varjostaa </a:t>
            </a:r>
            <a:r>
              <a:rPr lang="fi-FI" sz="1700" dirty="0"/>
              <a:t>tulevan EU-eron synnyttämä </a:t>
            </a:r>
            <a:r>
              <a:rPr lang="fi-FI" sz="1700" dirty="0" smtClean="0"/>
              <a:t>epävarmuus</a:t>
            </a:r>
            <a:r>
              <a:rPr lang="fi-FI" sz="1400" dirty="0" smtClean="0"/>
              <a:t>.</a:t>
            </a:r>
            <a:endParaRPr lang="fi-FI" sz="1400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7"/>
          </p:nvPr>
        </p:nvSpPr>
        <p:spPr>
          <a:xfrm>
            <a:off x="683568" y="332656"/>
            <a:ext cx="7848228" cy="432048"/>
          </a:xfrm>
        </p:spPr>
        <p:txBody>
          <a:bodyPr/>
          <a:lstStyle/>
          <a:p>
            <a:r>
              <a:rPr lang="fi-FI" sz="1600" dirty="0"/>
              <a:t>Kansainvälisen talouden näkymät ovat aiempaa </a:t>
            </a:r>
            <a:r>
              <a:rPr lang="fi-FI" sz="1600" dirty="0" smtClean="0"/>
              <a:t>vaisummat </a:t>
            </a:r>
          </a:p>
        </p:txBody>
      </p:sp>
      <p:sp>
        <p:nvSpPr>
          <p:cNvPr id="9" name="Tekstin paikkamerkki 8"/>
          <p:cNvSpPr>
            <a:spLocks noGrp="1"/>
          </p:cNvSpPr>
          <p:nvPr>
            <p:ph type="body" sz="quarter" idx="18"/>
          </p:nvPr>
        </p:nvSpPr>
        <p:spPr>
          <a:xfrm>
            <a:off x="683568" y="4365104"/>
            <a:ext cx="7848872" cy="504056"/>
          </a:xfrm>
        </p:spPr>
        <p:txBody>
          <a:bodyPr/>
          <a:lstStyle/>
          <a:p>
            <a:r>
              <a:rPr lang="fi-FI" sz="1600" dirty="0"/>
              <a:t>Ennusteen taustaoletukset ovat suurelta osin kasvua tukevia</a:t>
            </a:r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9"/>
          </p:nvPr>
        </p:nvSpPr>
        <p:spPr>
          <a:xfrm>
            <a:off x="683568" y="2492896"/>
            <a:ext cx="7848872" cy="288032"/>
          </a:xfrm>
        </p:spPr>
        <p:txBody>
          <a:bodyPr/>
          <a:lstStyle/>
          <a:p>
            <a:r>
              <a:rPr lang="fi-FI" sz="1600" dirty="0" smtClean="0"/>
              <a:t>Suomelle </a:t>
            </a:r>
            <a:r>
              <a:rPr lang="fi-FI" sz="1600" dirty="0"/>
              <a:t>tärkeiden kauppakumppaneiden talouskasvut ovat </a:t>
            </a:r>
            <a:r>
              <a:rPr lang="fi-FI" sz="1600" dirty="0" smtClean="0"/>
              <a:t>hidastumassa</a:t>
            </a:r>
            <a:endParaRPr lang="fi-FI" sz="1600" dirty="0"/>
          </a:p>
          <a:p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180363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Kotimaisen </a:t>
            </a:r>
            <a:r>
              <a:rPr lang="fi-FI" dirty="0"/>
              <a:t>kysynnän kasvu hidastuu ja viennin kasvu jää edelleen vaimeaksi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666163" y="6429375"/>
            <a:ext cx="477837" cy="292100"/>
          </a:xfrm>
        </p:spPr>
        <p:txBody>
          <a:bodyPr/>
          <a:lstStyle/>
          <a:p>
            <a:fld id="{52D72BAF-8CDA-4878-B74D-CAA2BE485765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401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8</a:t>
            </a:fld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3"/>
          </p:nvPr>
        </p:nvSpPr>
        <p:spPr>
          <a:xfrm>
            <a:off x="683568" y="908888"/>
            <a:ext cx="7848872" cy="172802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fi-FI" sz="1400" dirty="0"/>
              <a:t>Öljyn </a:t>
            </a:r>
            <a:r>
              <a:rPr lang="fi-FI" sz="1400" dirty="0" smtClean="0"/>
              <a:t>hinta on </a:t>
            </a:r>
            <a:r>
              <a:rPr lang="fi-FI" sz="1400" dirty="0"/>
              <a:t>nousussa, mutta edelleen alhaalla, euron kurssi alhaalla, korot alhaalla.</a:t>
            </a:r>
          </a:p>
          <a:p>
            <a:pPr>
              <a:lnSpc>
                <a:spcPct val="80000"/>
              </a:lnSpc>
            </a:pPr>
            <a:r>
              <a:rPr lang="fi-FI" sz="1400" dirty="0"/>
              <a:t>Kehittyneet maat kasvavat edelleen, kehittyvissä maissa kasvu hidastunut.</a:t>
            </a:r>
          </a:p>
          <a:p>
            <a:pPr>
              <a:lnSpc>
                <a:spcPct val="80000"/>
              </a:lnSpc>
            </a:pPr>
            <a:r>
              <a:rPr lang="fi-FI" sz="1400" dirty="0"/>
              <a:t>Paraneva kustannuskilpailukyky luo edellytyksiä hyödyntää avautuvia vientimahdollisuuksia</a:t>
            </a:r>
            <a:r>
              <a:rPr lang="fi-FI" sz="1400" dirty="0" smtClean="0"/>
              <a:t>.</a:t>
            </a:r>
          </a:p>
          <a:p>
            <a:pPr>
              <a:lnSpc>
                <a:spcPct val="80000"/>
              </a:lnSpc>
            </a:pPr>
            <a:endParaRPr lang="fi-FI" sz="140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4"/>
          </p:nvPr>
        </p:nvSpPr>
        <p:spPr>
          <a:xfrm>
            <a:off x="683568" y="4581296"/>
            <a:ext cx="7848000" cy="1800032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fi-FI" sz="1400" dirty="0"/>
              <a:t>Koheneva työllisyys, luottamuksen vahvistuminen ja veronalennukset tukevat kulutusta ennustejaksolla.</a:t>
            </a:r>
          </a:p>
          <a:p>
            <a:pPr>
              <a:lnSpc>
                <a:spcPct val="80000"/>
              </a:lnSpc>
            </a:pPr>
            <a:r>
              <a:rPr lang="fi-FI" sz="1400" dirty="0"/>
              <a:t>Kiihtyvä inflaatio leikkaa ostovoimaa ja kulutuksen kasvua </a:t>
            </a:r>
            <a:r>
              <a:rPr lang="fi-FI" sz="1400" dirty="0" smtClean="0"/>
              <a:t>vuodesta 2017 </a:t>
            </a:r>
            <a:r>
              <a:rPr lang="fi-FI" sz="1400" dirty="0"/>
              <a:t>eteenpäin.</a:t>
            </a:r>
          </a:p>
          <a:p>
            <a:pPr>
              <a:lnSpc>
                <a:spcPct val="80000"/>
              </a:lnSpc>
            </a:pPr>
            <a:r>
              <a:rPr lang="fi-FI" sz="1400" dirty="0"/>
              <a:t>Kotitaloudet velkaantuvat, säästämisaste alhainen.</a:t>
            </a:r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5"/>
          </p:nvPr>
        </p:nvSpPr>
        <p:spPr>
          <a:xfrm>
            <a:off x="683568" y="2924944"/>
            <a:ext cx="7848872" cy="1367984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fi-FI" sz="1400" dirty="0" smtClean="0"/>
              <a:t>Rakentaminen </a:t>
            </a:r>
            <a:r>
              <a:rPr lang="fi-FI" sz="1400" dirty="0"/>
              <a:t>hyvässä </a:t>
            </a:r>
            <a:r>
              <a:rPr lang="fi-FI" sz="1400" dirty="0" smtClean="0"/>
              <a:t>vauhdissa, mutta hidastuu 2017. </a:t>
            </a:r>
          </a:p>
          <a:p>
            <a:pPr>
              <a:lnSpc>
                <a:spcPct val="80000"/>
              </a:lnSpc>
            </a:pPr>
            <a:r>
              <a:rPr lang="fi-FI" sz="1400" dirty="0" smtClean="0"/>
              <a:t>Teollisuuden suurhankkeet näkyvät </a:t>
            </a:r>
            <a:r>
              <a:rPr lang="fi-FI" sz="1400" dirty="0"/>
              <a:t>koneissa ja laitteissa, myös T&amp;K vahvistumassa</a:t>
            </a:r>
            <a:r>
              <a:rPr lang="fi-FI" sz="14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fi-FI" sz="1400" dirty="0" smtClean="0"/>
              <a:t>Julkiset investoinnit korkealla tasolla.</a:t>
            </a:r>
            <a:endParaRPr lang="fi-FI" sz="1400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7"/>
          </p:nvPr>
        </p:nvSpPr>
        <p:spPr>
          <a:xfrm>
            <a:off x="539552" y="836711"/>
            <a:ext cx="8136904" cy="576065"/>
          </a:xfrm>
        </p:spPr>
        <p:txBody>
          <a:bodyPr/>
          <a:lstStyle/>
          <a:p>
            <a:r>
              <a:rPr lang="fi-FI" sz="1600" dirty="0"/>
              <a:t>Viennin </a:t>
            </a:r>
            <a:r>
              <a:rPr lang="fi-FI" sz="1600" dirty="0" smtClean="0"/>
              <a:t>kasvu on </a:t>
            </a:r>
            <a:r>
              <a:rPr lang="fi-FI" sz="1600" dirty="0"/>
              <a:t>aikaisempaa </a:t>
            </a:r>
            <a:r>
              <a:rPr lang="fi-FI" sz="1600" dirty="0" smtClean="0"/>
              <a:t>haastavammassa kansainvälisessä tilanteessa</a:t>
            </a:r>
            <a:endParaRPr lang="fi-FI" sz="1600" dirty="0"/>
          </a:p>
        </p:txBody>
      </p:sp>
      <p:sp>
        <p:nvSpPr>
          <p:cNvPr id="9" name="Tekstin paikkamerkki 8"/>
          <p:cNvSpPr>
            <a:spLocks noGrp="1"/>
          </p:cNvSpPr>
          <p:nvPr>
            <p:ph type="body" sz="quarter" idx="18"/>
          </p:nvPr>
        </p:nvSpPr>
        <p:spPr>
          <a:xfrm>
            <a:off x="683568" y="4509120"/>
            <a:ext cx="3752506" cy="504056"/>
          </a:xfrm>
        </p:spPr>
        <p:txBody>
          <a:bodyPr/>
          <a:lstStyle/>
          <a:p>
            <a:r>
              <a:rPr lang="fi-FI" sz="1600" dirty="0"/>
              <a:t>Yksityinen kulutus </a:t>
            </a:r>
            <a:r>
              <a:rPr lang="fi-FI" sz="1600" dirty="0" smtClean="0"/>
              <a:t>kasvaa</a:t>
            </a:r>
            <a:endParaRPr lang="fi-FI" sz="1600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9"/>
          </p:nvPr>
        </p:nvSpPr>
        <p:spPr>
          <a:xfrm>
            <a:off x="683568" y="2852936"/>
            <a:ext cx="7632848" cy="648072"/>
          </a:xfrm>
        </p:spPr>
        <p:txBody>
          <a:bodyPr/>
          <a:lstStyle/>
          <a:p>
            <a:r>
              <a:rPr lang="fi-FI" sz="1600" dirty="0" smtClean="0"/>
              <a:t>Investoinnit kasvavat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281425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6000" y="226279"/>
            <a:ext cx="7308368" cy="1186497"/>
          </a:xfrm>
        </p:spPr>
        <p:txBody>
          <a:bodyPr>
            <a:noAutofit/>
          </a:bodyPr>
          <a:lstStyle/>
          <a:p>
            <a:r>
              <a:rPr lang="fi-FI" sz="3200" dirty="0" smtClean="0"/>
              <a:t>Kasvu painottuu Suomen </a:t>
            </a:r>
            <a:r>
              <a:rPr lang="fi-FI" sz="3200" dirty="0"/>
              <a:t>viennille tärkeisiin alueisiin, kuten Eurooppaan ja </a:t>
            </a:r>
            <a:r>
              <a:rPr lang="fi-FI" sz="3200" dirty="0" smtClean="0"/>
              <a:t>Yhdysvaltoihin</a:t>
            </a:r>
            <a:r>
              <a:rPr lang="fi-FI" sz="2400" dirty="0" smtClean="0"/>
              <a:t> </a:t>
            </a:r>
            <a:endParaRPr lang="fi-FI" sz="2400" dirty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52894931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553809" y="1696293"/>
            <a:ext cx="7312025" cy="504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13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_malliesitys_fin">
  <a:themeElements>
    <a:clrScheme name="VM">
      <a:dk1>
        <a:sysClr val="windowText" lastClr="000000"/>
      </a:dk1>
      <a:lt1>
        <a:sysClr val="window" lastClr="FFFFFF"/>
      </a:lt1>
      <a:dk2>
        <a:srgbClr val="304E88"/>
      </a:dk2>
      <a:lt2>
        <a:srgbClr val="EEECE1"/>
      </a:lt2>
      <a:accent1>
        <a:srgbClr val="304E88"/>
      </a:accent1>
      <a:accent2>
        <a:srgbClr val="A34E96"/>
      </a:accent2>
      <a:accent3>
        <a:srgbClr val="5AB5EC"/>
      </a:accent3>
      <a:accent4>
        <a:srgbClr val="A0CD3D"/>
      </a:accent4>
      <a:accent5>
        <a:srgbClr val="DDDDDD"/>
      </a:accent5>
      <a:accent6>
        <a:srgbClr val="ED2939"/>
      </a:accent6>
      <a:hlink>
        <a:srgbClr val="0000FF"/>
      </a:hlink>
      <a:folHlink>
        <a:srgbClr val="800080"/>
      </a:folHlink>
    </a:clrScheme>
    <a:fontScheme name="VM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4F88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VM_malliesitys_fin.pptx" id="{02253C27-D668-4685-A4A5-B09F5B1686A1}" vid="{2CA52B41-5E0C-4196-92B5-BA3811E035D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VM_malliesitys_fin</Template>
  <TotalTime>1105</TotalTime>
  <Words>986</Words>
  <Application>Microsoft Office PowerPoint</Application>
  <PresentationFormat>On-screen Show (4:3)</PresentationFormat>
  <Paragraphs>179</Paragraphs>
  <Slides>30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VM_malliesitys_fin</vt:lpstr>
      <vt:lpstr>Taloudellinen katsaus</vt:lpstr>
      <vt:lpstr>Reaalitalouden ennuste</vt:lpstr>
      <vt:lpstr>Suomen talous kasvaa, mutta hitaasti.  Kotimainen kysyntä on kasvun ajuri, vienti elpyy hitaasti.  Työllisyys lisääntyy, työttömyys vähenee.  Hintakilpailukyky paranee.  </vt:lpstr>
      <vt:lpstr>Kysynnän kasvu hidastuu, viennin kasvu jää vaimeaksi</vt:lpstr>
      <vt:lpstr>Globaali elpyminen edelleen heikkoa   </vt:lpstr>
      <vt:lpstr>PowerPoint Presentation</vt:lpstr>
      <vt:lpstr>Kotimaisen kysynnän kasvu hidastuu ja viennin kasvu jää edelleen vaimeaksi</vt:lpstr>
      <vt:lpstr>PowerPoint Presentation</vt:lpstr>
      <vt:lpstr>Kasvu painottuu Suomen viennille tärkeisiin alueisiin, kuten Eurooppaan ja Yhdysvaltoihin </vt:lpstr>
      <vt:lpstr>PowerPoint Presentation</vt:lpstr>
      <vt:lpstr>Teollisuuden suurhankkeet näkyvät koneissa ja laitteissa, myös T&amp;K vahvistumassa </vt:lpstr>
      <vt:lpstr>PowerPoint Presentation</vt:lpstr>
      <vt:lpstr>Luottamuksen vahvistuminen tukee kasvua</vt:lpstr>
      <vt:lpstr>Kiihtyvä inflaatio leikkaa ostovoimaa ja kulutuksen kasvua</vt:lpstr>
      <vt:lpstr>Rakenteellisista ongelmista huolimatta työmarkkinoilla on viitteitä paremmasta</vt:lpstr>
      <vt:lpstr>PowerPoint Presentation</vt:lpstr>
      <vt:lpstr>Bkt:n maltillinen kasvu 2017 - 2018 riittää ylläpitämään työllisyyden paranemista </vt:lpstr>
      <vt:lpstr>PowerPoint Presentation</vt:lpstr>
      <vt:lpstr>Työmarkkinoiden rakenteelliset ongelmat uhkaavat jarruttaa talouden kasvua </vt:lpstr>
      <vt:lpstr>Hinta- ja kustannuspaineet ovat vähäisiä, kilpailukyky paranee</vt:lpstr>
      <vt:lpstr>Inflaatiopaineet ovat tavanomaista matalampia</vt:lpstr>
      <vt:lpstr>PowerPoint Presentation</vt:lpstr>
      <vt:lpstr>Kustannuskilpailukyky kohenemassa suhteessa keskeisiin kilpailijoihin</vt:lpstr>
      <vt:lpstr> Julkisen talouden ennuste</vt:lpstr>
      <vt:lpstr>Talouskasvun vetoapu ei riitä korjaamaan julkisen talouden epätasapainoa</vt:lpstr>
      <vt:lpstr>Julkinen talous vahvistuu, mutta jää selvästi alijäämäiseksi </vt:lpstr>
      <vt:lpstr>Julkisen talouden velkaantuminen jatkuu</vt:lpstr>
      <vt:lpstr>Julkinen velka kasvanut nopeasti jo 8 vuotta</vt:lpstr>
      <vt:lpstr>Keskeiset taloutta kuvaavat indikaattorit</vt:lpstr>
      <vt:lpstr>PowerPoint Presentation</vt:lpstr>
    </vt:vector>
  </TitlesOfParts>
  <Company>VIP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etusivu Otsikko Arial Narrow Regular 34 pt gemena sininen, max. 3 riviä</dc:title>
  <dc:creator>Spolander Mikko VM</dc:creator>
  <cp:lastModifiedBy>Railavo Jukka VM</cp:lastModifiedBy>
  <cp:revision>54</cp:revision>
  <cp:lastPrinted>2016-12-20T08:46:41Z</cp:lastPrinted>
  <dcterms:created xsi:type="dcterms:W3CDTF">2016-12-14T11:40:36Z</dcterms:created>
  <dcterms:modified xsi:type="dcterms:W3CDTF">2016-12-21T13:21:49Z</dcterms:modified>
</cp:coreProperties>
</file>