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327" r:id="rId2"/>
  </p:sldIdLst>
  <p:sldSz cx="12192000" cy="6858000"/>
  <p:notesSz cx="6797675" cy="99250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D55"/>
    <a:srgbClr val="779FD0"/>
    <a:srgbClr val="839ACF"/>
    <a:srgbClr val="FFFFFF"/>
    <a:srgbClr val="BE3246"/>
    <a:srgbClr val="D25532"/>
    <a:srgbClr val="355550"/>
    <a:srgbClr val="F5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58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1FEAF-244B-4E85-9983-4B7EF31AA37A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1131B-2866-4FFE-B209-00BAE19CC3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097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1E9EA-E4AC-42C5-BACF-81F33CE7A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8200" y="1370013"/>
            <a:ext cx="6553200" cy="238760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5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B695E79-8FA4-428E-BA79-89D4221158A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48200" y="4133850"/>
            <a:ext cx="6553200" cy="10668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None/>
              <a:defRPr sz="3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Esittäjän nimi pvm.kk.vuosi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302C587E-B56B-44B5-83E3-97DBF3408B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025" y="1413507"/>
            <a:ext cx="3162298" cy="3872705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47AE242E-DED8-496C-BB0C-B84BC49681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4" y="6054470"/>
            <a:ext cx="1289590" cy="456244"/>
          </a:xfrm>
          <a:prstGeom prst="rect">
            <a:avLst/>
          </a:prstGeom>
        </p:spPr>
      </p:pic>
      <p:sp>
        <p:nvSpPr>
          <p:cNvPr id="8" name="Kuvan paikkamerkki 6">
            <a:extLst>
              <a:ext uri="{FF2B5EF4-FFF2-40B4-BE49-F238E27FC236}">
                <a16:creationId xmlns:a16="http://schemas.microsoft.com/office/drawing/2014/main" id="{676B1168-3B4E-475B-A7E8-D7FABA160F6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649181" y="6054725"/>
            <a:ext cx="2160000" cy="540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i-FI"/>
              <a:t>Yhteistyökumppanin logo</a:t>
            </a:r>
          </a:p>
        </p:txBody>
      </p:sp>
    </p:spTree>
    <p:extLst>
      <p:ext uri="{BB962C8B-B14F-4D97-AF65-F5344CB8AC3E}">
        <p14:creationId xmlns:p14="http://schemas.microsoft.com/office/powerpoint/2010/main" val="211794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453D22-AF69-43F1-AA10-7BD32BB8B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024063"/>
            <a:ext cx="10515600" cy="2852737"/>
          </a:xfrm>
        </p:spPr>
        <p:txBody>
          <a:bodyPr anchor="ctr" anchorCtr="0"/>
          <a:lstStyle>
            <a:lvl1pPr algn="ctr">
              <a:lnSpc>
                <a:spcPct val="95000"/>
              </a:lnSpc>
              <a:defRPr sz="5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B55730-CAF9-4A25-851A-D68FCDB3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6DD1E3-C7F7-4AFD-ADCE-E8524217488F}" type="datetime1">
              <a:rPr lang="fi-FI" smtClean="0"/>
              <a:pPr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0BA40E-74C4-4EFD-B626-9D0DE25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AF360C-674F-4F20-B01F-0F0FF59A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73A356-C14D-42BE-9278-197E8B37771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DAED6025-CCE9-4E1A-9F7E-540D0094DE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4" y="6054470"/>
            <a:ext cx="1289590" cy="45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57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397DF6D-36C2-452D-80CE-90DA620FE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382F6-2D84-4435-8538-DE834B8D895F}" type="datetime1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DCE02CF-03D1-44AF-9B44-4CD861581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5557E30-0CD3-4F77-A25B-25F6F1DB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BC69974-F636-4457-B03B-A007628EB8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  <p:sp>
        <p:nvSpPr>
          <p:cNvPr id="6" name="Otsikko 5">
            <a:extLst>
              <a:ext uri="{FF2B5EF4-FFF2-40B4-BE49-F238E27FC236}">
                <a16:creationId xmlns:a16="http://schemas.microsoft.com/office/drawing/2014/main" id="{67052252-63F1-4614-89CA-BEC448A2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030123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CDDFCBF-5514-4214-A57B-87A78A0C0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C6921-942D-4C7C-ABE9-BEDDF3773F9D}" type="datetime1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FA15596-A0FB-46AE-A88D-D0A565E4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F405A6-11FE-4E49-9BCA-CE5F4075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E5C815E-43DC-4FB9-9B60-B5A4B5A6C5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819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äritausta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298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iruutu 6">
            <a:extLst>
              <a:ext uri="{FF2B5EF4-FFF2-40B4-BE49-F238E27FC236}">
                <a16:creationId xmlns:a16="http://schemas.microsoft.com/office/drawing/2014/main" id="{AB0AF0C8-FDA6-4EFD-AF90-7EA451CFB7A1}"/>
              </a:ext>
            </a:extLst>
          </p:cNvPr>
          <p:cNvSpPr txBox="1"/>
          <p:nvPr userDrawn="1"/>
        </p:nvSpPr>
        <p:spPr>
          <a:xfrm>
            <a:off x="4133850" y="4810125"/>
            <a:ext cx="3924300" cy="11334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i-FI" sz="1400" dirty="0">
                <a:solidFill>
                  <a:srgbClr val="FFFFFF"/>
                </a:solidFill>
              </a:rPr>
              <a:t>Kirkkokatu 12, Helsinki</a:t>
            </a:r>
          </a:p>
          <a:p>
            <a:pPr algn="ctr"/>
            <a:r>
              <a:rPr lang="fi-FI" sz="1400" dirty="0">
                <a:solidFill>
                  <a:srgbClr val="FFFFFF"/>
                </a:solidFill>
              </a:rPr>
              <a:t>PL 26, 00023 Valtioneuvosto</a:t>
            </a:r>
          </a:p>
          <a:p>
            <a:pPr algn="ctr"/>
            <a:r>
              <a:rPr lang="fi-FI" sz="1400" dirty="0">
                <a:solidFill>
                  <a:srgbClr val="FFFFFF"/>
                </a:solidFill>
              </a:rPr>
              <a:t>Vaihde 0295 480 171</a:t>
            </a:r>
          </a:p>
          <a:p>
            <a:pPr algn="ctr"/>
            <a:r>
              <a:rPr lang="fi-FI" sz="1400" dirty="0" err="1">
                <a:solidFill>
                  <a:srgbClr val="FFFFFF"/>
                </a:solidFill>
              </a:rPr>
              <a:t>www.intermin.fi</a:t>
            </a:r>
            <a:endParaRPr lang="fi-FI" sz="1400" dirty="0">
              <a:solidFill>
                <a:srgbClr val="FFFFFF"/>
              </a:solidFill>
            </a:endParaRP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AB958C6-11BA-4E0E-A57C-7F547D63C4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368" y="3852671"/>
            <a:ext cx="2464313" cy="562357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6BB996D-1EEA-4ABE-BACB-510A95B637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158" y="2213608"/>
            <a:ext cx="1202440" cy="147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93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490346-B044-4CFF-8851-73D61555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B837FE-AD8B-4299-A341-F991FA718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93EE4-ADA5-43DA-BB9C-6AA7EC3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B2F8-2402-4DA6-9253-0104C3E1A899}" type="datetime1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950696-0591-4507-BF1A-FB2F1467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A6D048-6AA7-4863-AD5F-C8DFF16A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3684CB9-AAC7-40F5-96AA-70BD918AB1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00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A5AAE6-FA9D-455C-8E69-DDDF6F848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13200"/>
            <a:ext cx="4860000" cy="3675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E107890-B700-4D02-8E87-CC30E7B628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34150" y="2113200"/>
            <a:ext cx="4860000" cy="3675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B29A90-0B48-49AB-BF4F-2A0F9622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B8F6-954E-41EF-AA3E-07905730B522}" type="datetime1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E166102-E33F-4F6A-A52C-1E4F4F5E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E3D9C6E-23AF-4AD1-8D58-819C2B85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39C8DC14-EAAE-4BE7-8A60-84C9B5E038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EB77CBE8-40F4-469F-861A-25291AF9E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86855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BAF38E2-3E0F-436B-BDCF-D04481B98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860000" cy="46196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A5AAE6-FA9D-455C-8E69-DDDF6F848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62175"/>
            <a:ext cx="4860000" cy="3505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2D4CBC7-7368-4960-A58D-54AFEE05F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34150" y="1681163"/>
            <a:ext cx="4860000" cy="46196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E107890-B700-4D02-8E87-CC30E7B628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34150" y="2162175"/>
            <a:ext cx="4860000" cy="3505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B29A90-0B48-49AB-BF4F-2A0F9622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E45D-D939-4329-BDE0-F1D11EFE0D21}" type="datetime1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E166102-E33F-4F6A-A52C-1E4F4F5E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E3D9C6E-23AF-4AD1-8D58-819C2B85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D3AA796-6169-41DE-8A40-D22C9A88A6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  <p:sp>
        <p:nvSpPr>
          <p:cNvPr id="10" name="Otsikko 9">
            <a:extLst>
              <a:ext uri="{FF2B5EF4-FFF2-40B4-BE49-F238E27FC236}">
                <a16:creationId xmlns:a16="http://schemas.microsoft.com/office/drawing/2014/main" id="{7C370498-3E7A-4B30-AF7A-F84254E81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15463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 vär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10EB64EF-0FD1-4DAA-9D71-C7FFA76F8D97}"/>
              </a:ext>
            </a:extLst>
          </p:cNvPr>
          <p:cNvSpPr/>
          <p:nvPr userDrawn="1"/>
        </p:nvSpPr>
        <p:spPr>
          <a:xfrm>
            <a:off x="6096000" y="0"/>
            <a:ext cx="6095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B837FE-AD8B-4299-A341-F991FA718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32185"/>
            <a:ext cx="4886738" cy="325901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93EE4-ADA5-43DA-BB9C-6AA7EC3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0AB2E5-8438-4EE8-AECF-4BD00DF694FE}" type="datetime1">
              <a:rPr lang="fi-FI" smtClean="0"/>
              <a:pPr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950696-0591-4507-BF1A-FB2F1467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A6D048-6AA7-4863-AD5F-C8DFF16A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A73A356-C14D-42BE-9278-197E8B37771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92F624E5-CA0D-4285-9BC7-AB863FA758F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925366" y="2532185"/>
            <a:ext cx="4886738" cy="32590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5" name="Tekstin paikkamerkki 11">
            <a:extLst>
              <a:ext uri="{FF2B5EF4-FFF2-40B4-BE49-F238E27FC236}">
                <a16:creationId xmlns:a16="http://schemas.microsoft.com/office/drawing/2014/main" id="{E422AE25-4C3E-4782-847E-3145D6893B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07697" y="764197"/>
            <a:ext cx="4881735" cy="1245578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6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F0515EE-8DF0-4A88-A99D-D81905CD47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09507D43-384F-438C-9F61-B8D9F11FA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7415"/>
            <a:ext cx="4886739" cy="12446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685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3F547D2F-F2B7-43B6-820A-A480C16677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19951" y="0"/>
            <a:ext cx="4972050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4490346-B044-4CFF-8851-73D61555A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799200"/>
            <a:ext cx="4885200" cy="1244600"/>
          </a:xfrm>
        </p:spPr>
        <p:txBody>
          <a:bodyPr anchor="b" anchorCtr="0"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B837FE-AD8B-4299-A341-F991FA718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530800"/>
            <a:ext cx="4885200" cy="325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93EE4-ADA5-43DA-BB9C-6AA7EC3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B2E5-8438-4EE8-AECF-4BD00DF694FE}" type="datetime1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950696-0591-4507-BF1A-FB2F1467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A6D048-6AA7-4863-AD5F-C8DFF16A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C780E81-DADF-4D06-B95A-4E301F9F16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5" y="6054470"/>
            <a:ext cx="1289587" cy="45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4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llinen kuva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3F547D2F-F2B7-43B6-820A-A480C16677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19951" y="0"/>
            <a:ext cx="4972050" cy="6858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4490346-B044-4CFF-8851-73D61555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2670176"/>
            <a:ext cx="5486399" cy="1558924"/>
          </a:xfrm>
        </p:spPr>
        <p:txBody>
          <a:bodyPr anchor="ctr" anchorCtr="0"/>
          <a:lstStyle>
            <a:lvl1pPr algn="ctr">
              <a:lnSpc>
                <a:spcPct val="95000"/>
              </a:lnSpc>
              <a:defRPr sz="5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93EE4-ADA5-43DA-BB9C-6AA7EC3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931D2-FF21-4024-B943-ACFD43DBC35A}" type="datetime1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950696-0591-4507-BF1A-FB2F1467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A6D048-6AA7-4863-AD5F-C8DFF16A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3A356-C14D-42BE-9278-197E8B37771B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1E21574C-ABD6-435C-ABC2-719C28A6D2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4" y="6054470"/>
            <a:ext cx="1289590" cy="45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84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llinen vaakakuva">
    <p:bg>
      <p:bgPr>
        <a:solidFill>
          <a:srgbClr val="142D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3F547D2F-F2B7-43B6-820A-A480C16677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1" cy="40957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93EE4-ADA5-43DA-BB9C-6AA7EC3E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0FE25E-EAEA-472F-9D28-3B4F62E7FFAD}" type="datetime1">
              <a:rPr lang="fi-FI" smtClean="0"/>
              <a:pPr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950696-0591-4507-BF1A-FB2F1467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A6D048-6AA7-4863-AD5F-C8DFF16A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73A356-C14D-42BE-9278-197E8B37771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F004E3EB-47EC-4F60-B9BA-A7DABC2D0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687" y="4867274"/>
            <a:ext cx="9572625" cy="1009651"/>
          </a:xfrm>
        </p:spPr>
        <p:txBody>
          <a:bodyPr anchor="ctr" anchorCtr="0"/>
          <a:lstStyle>
            <a:lvl1pPr algn="ctr">
              <a:defRPr sz="42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ECB6210-D422-4AEC-87CB-7737289B6B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14" y="6054470"/>
            <a:ext cx="1289590" cy="45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68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van paikkamerkki 12">
            <a:extLst>
              <a:ext uri="{FF2B5EF4-FFF2-40B4-BE49-F238E27FC236}">
                <a16:creationId xmlns:a16="http://schemas.microsoft.com/office/drawing/2014/main" id="{2BDD85B6-BEB8-4588-AB3A-202B519704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1" cy="685799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56160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A7B23A-DCD9-456D-A0B8-97C1418E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176"/>
            <a:ext cx="9572625" cy="1244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91A68A-1C41-4D6F-BF28-7C5975EBF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14549"/>
            <a:ext cx="9572625" cy="36766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AE61E0-75EA-4569-A473-FDC69ACB1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82200" y="6543675"/>
            <a:ext cx="1080000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fld id="{43AB1166-E4C5-4A99-B5EC-32595794ED35}" type="datetime1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D54FC4-B225-4B5A-83FF-2DA61EE37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543675"/>
            <a:ext cx="2664000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A6E1A9-B47E-47F7-94EF-EF3D6086C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87100" y="6543675"/>
            <a:ext cx="720000" cy="177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A73A356-C14D-42BE-9278-197E8B37771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2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701" r:id="rId5"/>
    <p:sldLayoutId id="2147483678" r:id="rId6"/>
    <p:sldLayoutId id="2147483679" r:id="rId7"/>
    <p:sldLayoutId id="2147483680" r:id="rId8"/>
    <p:sldLayoutId id="2147483702" r:id="rId9"/>
    <p:sldLayoutId id="2147483681" r:id="rId10"/>
    <p:sldLayoutId id="2147483682" r:id="rId11"/>
    <p:sldLayoutId id="2147483683" r:id="rId12"/>
    <p:sldLayoutId id="2147483698" r:id="rId13"/>
    <p:sldLayoutId id="2147483684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rgbClr val="142D55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̶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Calibri" panose="020F050202020403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02E41D-7666-6C45-90AA-5FE9C4E94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Toimenpidesuositukset 2023-2026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FEE4FB-8690-5AC5-BB3E-5CF27DC97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Alueen on jatkettava toiminnan uudistamista.</a:t>
            </a:r>
          </a:p>
          <a:p>
            <a:r>
              <a:rPr lang="fi-FI" dirty="0"/>
              <a:t>Onnettomuuksien määrää tulee vähentää tehokkaasti ja tulipalojen määrä tulee puolittaa vuoteen 2030 mennessä. Hyvinvointialueiden tulee onnettomuuksien ehkäisytyössä kiinnittää huomiota laadun ja vaikuttavuuden vahvistamiseen.</a:t>
            </a:r>
          </a:p>
          <a:p>
            <a:r>
              <a:rPr lang="fi-FI" dirty="0"/>
              <a:t>Hyvinvointialueiden tulee parantaa toimintavalmiutta alueella toimintaympäristön riskejä vastaavalle tasolle.</a:t>
            </a:r>
          </a:p>
          <a:p>
            <a:r>
              <a:rPr lang="fi-FI" dirty="0"/>
              <a:t>Hyvinvointialueiden pelastustoimien tulee varmistaa, että väestönsuojeluun varautumiseen kohdennetut resurssit ja osaaminen ovat riittävät ja suuntautuvat lakisääteisten tehtävien toteuttamiseen.</a:t>
            </a:r>
          </a:p>
          <a:p>
            <a:r>
              <a:rPr lang="fi-FI" dirty="0"/>
              <a:t>Hyvinvointialueiden tulee kiinnittää erityistä huomiota pelastuslaitosten työhyvinvointiin ja työturvallisuuteen.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4172280"/>
      </p:ext>
    </p:extLst>
  </p:cSld>
  <p:clrMapOvr>
    <a:masterClrMapping/>
  </p:clrMapOvr>
</p:sld>
</file>

<file path=ppt/theme/theme1.xml><?xml version="1.0" encoding="utf-8"?>
<a:theme xmlns:a="http://schemas.openxmlformats.org/drawingml/2006/main" name="SM_powerpoint-kaamos">
  <a:themeElements>
    <a:clrScheme name="Sisäministeriö">
      <a:dk1>
        <a:sysClr val="windowText" lastClr="000000"/>
      </a:dk1>
      <a:lt1>
        <a:sysClr val="window" lastClr="FFFFFF"/>
      </a:lt1>
      <a:dk2>
        <a:srgbClr val="142D55"/>
      </a:dk2>
      <a:lt2>
        <a:srgbClr val="E7E6E6"/>
      </a:lt2>
      <a:accent1>
        <a:srgbClr val="142D55"/>
      </a:accent1>
      <a:accent2>
        <a:srgbClr val="829BD7"/>
      </a:accent2>
      <a:accent3>
        <a:srgbClr val="D25532"/>
      </a:accent3>
      <a:accent4>
        <a:srgbClr val="F59B69"/>
      </a:accent4>
      <a:accent5>
        <a:srgbClr val="355550"/>
      </a:accent5>
      <a:accent6>
        <a:srgbClr val="C3DCDC"/>
      </a:accent6>
      <a:hlink>
        <a:srgbClr val="0563C1"/>
      </a:hlink>
      <a:folHlink>
        <a:srgbClr val="954F72"/>
      </a:folHlink>
    </a:clrScheme>
    <a:fontScheme name="Bob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42D5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58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itys20" id="{3A8C1E97-D452-7B44-BF92-ADF0CAD17C5D}" vid="{61441D31-C291-2043-A6F5-BD4F284E13B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SM_powerpoint-kaamos_v2019-09-25</Template>
  <TotalTime>10</TotalTime>
  <Words>73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SM_powerpoint-kaamos</vt:lpstr>
      <vt:lpstr>Toimenpidesuositukset 2023-2026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Annetut toimenpidesuositukset 2023-2026</dc:title>
  <dc:creator>SM</dc:creator>
  <cp:lastModifiedBy>Perttola Hanna-Maija (VM)</cp:lastModifiedBy>
  <cp:revision>3</cp:revision>
  <cp:lastPrinted>2019-09-24T12:50:06Z</cp:lastPrinted>
  <dcterms:created xsi:type="dcterms:W3CDTF">2025-08-12T05:54:13Z</dcterms:created>
  <dcterms:modified xsi:type="dcterms:W3CDTF">2025-09-09T09:11:12Z</dcterms:modified>
</cp:coreProperties>
</file>